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handoutMasterIdLst>
    <p:handoutMasterId r:id="rId62"/>
  </p:handoutMasterIdLst>
  <p:sldIdLst>
    <p:sldId id="291" r:id="rId2"/>
    <p:sldId id="1092" r:id="rId3"/>
    <p:sldId id="1093" r:id="rId4"/>
    <p:sldId id="289" r:id="rId5"/>
    <p:sldId id="1095" r:id="rId6"/>
    <p:sldId id="1094" r:id="rId7"/>
    <p:sldId id="1096" r:id="rId8"/>
    <p:sldId id="1099" r:id="rId9"/>
    <p:sldId id="1097" r:id="rId10"/>
    <p:sldId id="1101" r:id="rId11"/>
    <p:sldId id="1100" r:id="rId12"/>
    <p:sldId id="1098" r:id="rId13"/>
    <p:sldId id="1084" r:id="rId14"/>
    <p:sldId id="1027" r:id="rId15"/>
    <p:sldId id="1024" r:id="rId16"/>
    <p:sldId id="1104" r:id="rId17"/>
    <p:sldId id="1103" r:id="rId18"/>
    <p:sldId id="1108" r:id="rId19"/>
    <p:sldId id="1107" r:id="rId20"/>
    <p:sldId id="1112" r:id="rId21"/>
    <p:sldId id="1111" r:id="rId22"/>
    <p:sldId id="1110" r:id="rId23"/>
    <p:sldId id="1117" r:id="rId24"/>
    <p:sldId id="1118" r:id="rId25"/>
    <p:sldId id="1109" r:id="rId26"/>
    <p:sldId id="1106" r:id="rId27"/>
    <p:sldId id="1119" r:id="rId28"/>
    <p:sldId id="1116" r:id="rId29"/>
    <p:sldId id="1113" r:id="rId30"/>
    <p:sldId id="1091" r:id="rId31"/>
    <p:sldId id="1115" r:id="rId32"/>
    <p:sldId id="1114" r:id="rId33"/>
    <p:sldId id="1129" r:id="rId34"/>
    <p:sldId id="1127" r:id="rId35"/>
    <p:sldId id="1131" r:id="rId36"/>
    <p:sldId id="1105" r:id="rId37"/>
    <p:sldId id="1102" r:id="rId38"/>
    <p:sldId id="1121" r:id="rId39"/>
    <p:sldId id="1126" r:id="rId40"/>
    <p:sldId id="1132" r:id="rId41"/>
    <p:sldId id="1133" r:id="rId42"/>
    <p:sldId id="1124" r:id="rId43"/>
    <p:sldId id="1123" r:id="rId44"/>
    <p:sldId id="1122" r:id="rId45"/>
    <p:sldId id="1120" r:id="rId46"/>
    <p:sldId id="1134" r:id="rId47"/>
    <p:sldId id="1137" r:id="rId48"/>
    <p:sldId id="1136" r:id="rId49"/>
    <p:sldId id="1135" r:id="rId50"/>
    <p:sldId id="1139" r:id="rId51"/>
    <p:sldId id="1138" r:id="rId52"/>
    <p:sldId id="1142" r:id="rId53"/>
    <p:sldId id="1143" r:id="rId54"/>
    <p:sldId id="1141" r:id="rId55"/>
    <p:sldId id="1145" r:id="rId56"/>
    <p:sldId id="1146" r:id="rId57"/>
    <p:sldId id="1144" r:id="rId58"/>
    <p:sldId id="1140" r:id="rId59"/>
    <p:sldId id="491"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0EE4"/>
    <a:srgbClr val="DCECE0"/>
    <a:srgbClr val="1A04BC"/>
    <a:srgbClr val="0427BC"/>
    <a:srgbClr val="0753B9"/>
    <a:srgbClr val="110DB3"/>
    <a:srgbClr val="559E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50585" autoAdjust="0"/>
  </p:normalViewPr>
  <p:slideViewPr>
    <p:cSldViewPr snapToGrid="0" showGuides="1">
      <p:cViewPr varScale="1">
        <p:scale>
          <a:sx n="82" d="100"/>
          <a:sy n="82" d="100"/>
        </p:scale>
        <p:origin x="65" y="250"/>
      </p:cViewPr>
      <p:guideLst>
        <p:guide orient="horz" pos="2160"/>
        <p:guide pos="3840"/>
      </p:guideLst>
    </p:cSldViewPr>
  </p:slideViewPr>
  <p:notesTextViewPr>
    <p:cViewPr>
      <p:scale>
        <a:sx n="400" d="100"/>
        <a:sy n="400" d="100"/>
      </p:scale>
      <p:origin x="0" y="0"/>
    </p:cViewPr>
  </p:notesTextViewPr>
  <p:sorterViewPr>
    <p:cViewPr>
      <p:scale>
        <a:sx n="100" d="100"/>
        <a:sy n="100" d="100"/>
      </p:scale>
      <p:origin x="0" y="0"/>
    </p:cViewPr>
  </p:sorterViewPr>
  <p:notesViewPr>
    <p:cSldViewPr snapToGrid="0" showGuides="1">
      <p:cViewPr varScale="1">
        <p:scale>
          <a:sx n="68" d="100"/>
          <a:sy n="68" d="100"/>
        </p:scale>
        <p:origin x="-2456"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0905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8185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25118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1856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5736957"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882111" cy="365125"/>
          </a:xfrm>
          <a:solidFill>
            <a:schemeClr val="bg1"/>
          </a:solidFill>
          <a:ln>
            <a:noFill/>
          </a:ln>
        </p:spPr>
        <p:txBody>
          <a:bodyPr/>
          <a:lstStyle/>
          <a:p>
            <a:fld id="{D79C7644-867A-4F92-AE5C-C5F4F076F134}" type="datetimeFigureOut">
              <a:rPr lang="zh-CN" altLang="en-US" smtClean="0"/>
              <a:t>2021/12/6</a:t>
            </a:fld>
            <a:endParaRPr lang="zh-CN" altLang="en-US" dirty="0"/>
          </a:p>
        </p:txBody>
      </p:sp>
      <p:sp>
        <p:nvSpPr>
          <p:cNvPr id="7" name="内容占位符 2"/>
          <p:cNvSpPr>
            <a:spLocks noGrp="1"/>
          </p:cNvSpPr>
          <p:nvPr>
            <p:ph idx="13"/>
          </p:nvPr>
        </p:nvSpPr>
        <p:spPr>
          <a:xfrm>
            <a:off x="6160576" y="275095"/>
            <a:ext cx="5835112"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8" name="直接连接符 7"/>
          <p:cNvCxnSpPr/>
          <p:nvPr userDrawn="1"/>
        </p:nvCxnSpPr>
        <p:spPr>
          <a:xfrm>
            <a:off x="6096000" y="2211711"/>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73848"/>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3712874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126428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DCECE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0800" y="82169"/>
            <a:ext cx="11570400" cy="699796"/>
          </a:xfrm>
        </p:spPr>
        <p:txBody>
          <a:bodyPr>
            <a:normAutofit/>
          </a:bodyPr>
          <a:lstStyle>
            <a:lvl1pPr algn="ctr">
              <a:defRPr lang="zh-CN" altLang="en-US" sz="2800" b="1" dirty="0">
                <a:solidFill>
                  <a:schemeClr val="accent5">
                    <a:lumMod val="75000"/>
                  </a:schemeClr>
                </a:solidFill>
                <a:latin typeface="+mn-lt"/>
                <a:ea typeface="微软雅黑" panose="020B0503020204020204" pitchFamily="2" charset="-122"/>
              </a:defRPr>
            </a:lvl1pPr>
          </a:lstStyle>
          <a:p>
            <a:r>
              <a:rPr lang="zh-CN" altLang="en-US" dirty="0"/>
              <a:t>单击此处编辑母版标题样式</a:t>
            </a:r>
          </a:p>
        </p:txBody>
      </p:sp>
      <p:sp>
        <p:nvSpPr>
          <p:cNvPr id="3" name="内容占位符 2"/>
          <p:cNvSpPr>
            <a:spLocks noGrp="1"/>
          </p:cNvSpPr>
          <p:nvPr>
            <p:ph idx="1"/>
          </p:nvPr>
        </p:nvSpPr>
        <p:spPr>
          <a:xfrm>
            <a:off x="198362" y="772634"/>
            <a:ext cx="11834414" cy="5813231"/>
          </a:xfrm>
        </p:spPr>
        <p:txBody>
          <a:bodyPr/>
          <a:lstStyle>
            <a:lvl1pPr marL="269875" indent="-269875">
              <a:lnSpc>
                <a:spcPct val="100000"/>
              </a:lnSpc>
              <a:spcBef>
                <a:spcPts val="560"/>
              </a:spcBef>
              <a:buClr>
                <a:srgbClr val="0B32D9"/>
              </a:buClr>
              <a:buSzPct val="60000"/>
              <a:buFont typeface="Wingdings" panose="05000000000000000000" pitchFamily="2" charset="2"/>
              <a:buChar char="n"/>
              <a:defRPr sz="2400">
                <a:latin typeface="+mn-lt"/>
                <a:ea typeface="微软雅黑 Light" panose="020B0502040204020203" pitchFamily="34" charset="-122"/>
                <a:cs typeface="Arial" panose="020B0604020202020204" pitchFamily="34" charset="0"/>
              </a:defRPr>
            </a:lvl1pPr>
            <a:lvl2pPr marL="627063" indent="-269875">
              <a:lnSpc>
                <a:spcPct val="100000"/>
              </a:lnSpc>
              <a:buClr>
                <a:srgbClr val="FF0000"/>
              </a:buClr>
              <a:buSzPct val="50000"/>
              <a:buFont typeface="Wingdings" panose="05000000000000000000" pitchFamily="2" charset="2"/>
              <a:buChar char="p"/>
              <a:defRPr>
                <a:latin typeface="+mn-lt"/>
                <a:ea typeface="微软雅黑 Light" panose="020B0502040204020203" pitchFamily="34" charset="-122"/>
                <a:cs typeface="Arial" panose="020B0604020202020204" pitchFamily="34" charset="0"/>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mn-lt"/>
                <a:ea typeface="微软雅黑 Light" panose="020B0502040204020203" pitchFamily="34" charset="-122"/>
                <a:cs typeface="Arial" panose="020B0604020202020204" pitchFamily="34" charset="0"/>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578116"/>
            <a:ext cx="2743200" cy="365125"/>
          </a:xfrm>
        </p:spPr>
        <p:txBody>
          <a:bodyPr/>
          <a:lstStyle>
            <a:lvl1pPr>
              <a:defRPr sz="1000"/>
            </a:lvl1pPr>
          </a:lstStyle>
          <a:p>
            <a:fld id="{D79C7644-867A-4F92-AE5C-C5F4F076F134}" type="datetimeFigureOut">
              <a:rPr lang="zh-CN" altLang="en-US" smtClean="0"/>
              <a:pPr/>
              <a:t>2021/12/6</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dirty="0"/>
          </a:p>
        </p:txBody>
      </p:sp>
      <p:sp>
        <p:nvSpPr>
          <p:cNvPr id="6" name="灯片编号占位符 5"/>
          <p:cNvSpPr>
            <a:spLocks noGrp="1"/>
          </p:cNvSpPr>
          <p:nvPr>
            <p:ph type="sldNum" sz="quarter" idx="12"/>
          </p:nvPr>
        </p:nvSpPr>
        <p:spPr>
          <a:xfrm>
            <a:off x="9419029" y="6578115"/>
            <a:ext cx="2743200" cy="365125"/>
          </a:xfrm>
        </p:spPr>
        <p:txBody>
          <a:bodyPr/>
          <a:lstStyle>
            <a:lvl1pPr>
              <a:defRPr sz="1000"/>
            </a:lvl1pPr>
          </a:lstStyle>
          <a:p>
            <a:fld id="{47C4BD23-150C-4A56-8E66-9482A3FB2E80}" type="slidenum">
              <a:rPr lang="zh-CN" altLang="en-US" smtClean="0"/>
              <a:pPr/>
              <a:t>‹#›</a:t>
            </a:fld>
            <a:endParaRPr lang="zh-CN" altLang="en-US" dirty="0"/>
          </a:p>
        </p:txBody>
      </p:sp>
      <p:cxnSp>
        <p:nvCxnSpPr>
          <p:cNvPr id="8" name="直接连接符 7"/>
          <p:cNvCxnSpPr/>
          <p:nvPr userDrawn="1"/>
        </p:nvCxnSpPr>
        <p:spPr>
          <a:xfrm>
            <a:off x="302400" y="717987"/>
            <a:ext cx="10871878"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DCECE0">
            <a:alpha val="23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2400" y="0"/>
            <a:ext cx="11570400" cy="705173"/>
          </a:xfrm>
        </p:spPr>
        <p:txBody>
          <a:bodyPr>
            <a:normAutofit/>
          </a:bodyPr>
          <a:lstStyle>
            <a:lvl1pPr algn="ctr">
              <a:defRPr sz="2800" b="1">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302400" y="867905"/>
            <a:ext cx="5793600"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492875"/>
            <a:ext cx="2743200" cy="365125"/>
          </a:xfrm>
        </p:spPr>
        <p:txBody>
          <a:bodyPr/>
          <a:lstStyle/>
          <a:p>
            <a:fld id="{D79C7644-867A-4F92-AE5C-C5F4F076F134}" type="datetimeFigureOut">
              <a:rPr lang="zh-CN" altLang="en-US" smtClean="0"/>
              <a:t>2021/12/6</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a:p>
        </p:txBody>
      </p:sp>
      <p:sp>
        <p:nvSpPr>
          <p:cNvPr id="6" name="灯片编号占位符 5"/>
          <p:cNvSpPr>
            <a:spLocks noGrp="1"/>
          </p:cNvSpPr>
          <p:nvPr>
            <p:ph type="sldNum" sz="quarter" idx="12"/>
          </p:nvPr>
        </p:nvSpPr>
        <p:spPr>
          <a:xfrm>
            <a:off x="9131084" y="6492875"/>
            <a:ext cx="2743200" cy="365125"/>
          </a:xfrm>
        </p:spPr>
        <p:txBody>
          <a:bodyPr/>
          <a:lstStyle/>
          <a:p>
            <a:fld id="{47C4BD23-150C-4A56-8E66-9482A3FB2E80}" type="slidenum">
              <a:rPr lang="zh-CN" altLang="en-US" smtClean="0"/>
              <a:t>‹#›</a:t>
            </a:fld>
            <a:endParaRPr lang="zh-CN" altLang="en-US"/>
          </a:p>
        </p:txBody>
      </p:sp>
      <p:cxnSp>
        <p:nvCxnSpPr>
          <p:cNvPr id="8" name="直接连接符 7"/>
          <p:cNvCxnSpPr/>
          <p:nvPr userDrawn="1"/>
        </p:nvCxnSpPr>
        <p:spPr>
          <a:xfrm>
            <a:off x="302400" y="717987"/>
            <a:ext cx="1087187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内容占位符 2"/>
          <p:cNvSpPr>
            <a:spLocks noGrp="1"/>
          </p:cNvSpPr>
          <p:nvPr>
            <p:ph idx="13"/>
          </p:nvPr>
        </p:nvSpPr>
        <p:spPr>
          <a:xfrm>
            <a:off x="6160576" y="865322"/>
            <a:ext cx="5729024"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10" name="直接连接符 9"/>
          <p:cNvCxnSpPr/>
          <p:nvPr userDrawn="1"/>
        </p:nvCxnSpPr>
        <p:spPr>
          <a:xfrm>
            <a:off x="6096000" y="2420937"/>
            <a:ext cx="0" cy="3030537"/>
          </a:xfrm>
          <a:prstGeom prst="line">
            <a:avLst/>
          </a:prstGeom>
          <a:ln w="9525">
            <a:solidFill>
              <a:srgbClr val="6A9C4E"/>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4205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9C7644-867A-4F92-AE5C-C5F4F076F134}" type="datetimeFigureOut">
              <a:rPr lang="zh-CN" altLang="en-US" smtClean="0"/>
              <a:t>2021/12/6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C7644-867A-4F92-AE5C-C5F4F076F134}" type="datetimeFigureOut">
              <a:rPr lang="zh-CN" altLang="en-US" smtClean="0"/>
              <a:t>2021/12/6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11719303"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1244170" cy="365125"/>
          </a:xfrm>
          <a:solidFill>
            <a:schemeClr val="bg1"/>
          </a:solidFill>
          <a:ln>
            <a:noFill/>
          </a:ln>
        </p:spPr>
        <p:txBody>
          <a:bodyPr/>
          <a:lstStyle/>
          <a:p>
            <a:fld id="{D79C7644-867A-4F92-AE5C-C5F4F076F134}" type="datetimeFigureOut">
              <a:rPr lang="zh-CN" altLang="en-US" smtClean="0"/>
              <a:t>2021/12/6</a:t>
            </a:fld>
            <a:endParaRPr lang="zh-CN" alt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6" name="内容占位符 2"/>
          <p:cNvSpPr>
            <a:spLocks noGrp="1"/>
          </p:cNvSpPr>
          <p:nvPr>
            <p:ph idx="1"/>
          </p:nvPr>
        </p:nvSpPr>
        <p:spPr>
          <a:xfrm>
            <a:off x="178230" y="310703"/>
            <a:ext cx="11749481" cy="6265188"/>
          </a:xfrm>
          <a:noFill/>
          <a:ln w="19050">
            <a:solidFill>
              <a:srgbClr val="92D050"/>
            </a:solidFill>
            <a:prstDash val="solid"/>
          </a:ln>
          <a:effectLst/>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mn-lt"/>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mn-lt"/>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mn-lt"/>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 name="日期占位符 1"/>
          <p:cNvSpPr>
            <a:spLocks noGrp="1"/>
          </p:cNvSpPr>
          <p:nvPr>
            <p:ph type="dt" sz="half" idx="10"/>
          </p:nvPr>
        </p:nvSpPr>
        <p:spPr>
          <a:xfrm>
            <a:off x="178230" y="6540286"/>
            <a:ext cx="882111" cy="371959"/>
          </a:xfrm>
          <a:noFill/>
          <a:ln>
            <a:noFill/>
          </a:ln>
        </p:spPr>
        <p:txBody>
          <a:bodyPr/>
          <a:lstStyle>
            <a:lvl1pPr>
              <a:defRPr sz="1000"/>
            </a:lvl1pPr>
          </a:lstStyle>
          <a:p>
            <a:fld id="{D79C7644-867A-4F92-AE5C-C5F4F076F134}" type="datetimeFigureOut">
              <a:rPr lang="zh-CN" altLang="en-US" smtClean="0"/>
              <a:pPr/>
              <a:t>2021/12/6</a:t>
            </a:fld>
            <a:endParaRPr lang="zh-CN" altLang="en-US" dirty="0"/>
          </a:p>
        </p:txBody>
      </p:sp>
      <p:sp>
        <p:nvSpPr>
          <p:cNvPr id="4" name="灯片编号占位符 3"/>
          <p:cNvSpPr>
            <a:spLocks noGrp="1"/>
          </p:cNvSpPr>
          <p:nvPr>
            <p:ph type="sldNum" sz="quarter" idx="12"/>
          </p:nvPr>
        </p:nvSpPr>
        <p:spPr>
          <a:xfrm>
            <a:off x="11555279" y="6575891"/>
            <a:ext cx="458491" cy="300748"/>
          </a:xfrm>
          <a:noFill/>
          <a:ln>
            <a:noFill/>
          </a:ln>
        </p:spPr>
        <p:txBody>
          <a:bodyPr/>
          <a:lstStyle/>
          <a:p>
            <a:fld id="{47C4BD23-150C-4A56-8E66-9482A3FB2E80}" type="slidenum">
              <a:rPr lang="zh-CN" altLang="en-US" smtClean="0"/>
              <a:t>‹#›</a:t>
            </a:fld>
            <a:endParaRPr lang="zh-CN" altLang="en-US" dirty="0"/>
          </a:p>
        </p:txBody>
      </p:sp>
    </p:spTree>
    <p:extLst>
      <p:ext uri="{BB962C8B-B14F-4D97-AF65-F5344CB8AC3E}">
        <p14:creationId xmlns:p14="http://schemas.microsoft.com/office/powerpoint/2010/main" val="501674821"/>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C7644-867A-4F92-AE5C-C5F4F076F134}" type="datetimeFigureOut">
              <a:rPr lang="zh-CN" altLang="en-US" smtClean="0"/>
              <a:t>2021/12/6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4BD23-150C-4A56-8E66-9482A3FB2E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2" r:id="rId9"/>
    <p:sldLayoutId id="2147483661" r:id="rId10"/>
    <p:sldLayoutId id="2147483656" r:id="rId11"/>
    <p:sldLayoutId id="2147483657" r:id="rId12"/>
    <p:sldLayoutId id="2147483658" r:id="rId13"/>
    <p:sldLayoutId id="2147483659"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8.wmf"/></Relationships>
</file>

<file path=ppt/slides/_rels/slide5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8.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1043376" y="2372416"/>
            <a:ext cx="7307757" cy="1476165"/>
          </a:xfrm>
        </p:spPr>
        <p:txBody>
          <a:bodyPr>
            <a:normAutofit/>
          </a:bodyPr>
          <a:lstStyle/>
          <a:p>
            <a:r>
              <a:rPr kumimoji="1" lang="en-US" altLang="zh-CN" b="1" dirty="0">
                <a:solidFill>
                  <a:srgbClr val="FFC000"/>
                </a:solidFill>
                <a:effectLst>
                  <a:outerShdw blurRad="50800" dist="38100" dir="5400000" algn="t" rotWithShape="0">
                    <a:prstClr val="black">
                      <a:alpha val="40000"/>
                    </a:prstClr>
                  </a:outerShdw>
                </a:effectLst>
              </a:rPr>
              <a:t>Query Processing</a:t>
            </a:r>
          </a:p>
          <a:p>
            <a:r>
              <a:rPr kumimoji="1" lang="en-US" altLang="zh-CN" sz="2800" b="1" dirty="0">
                <a:solidFill>
                  <a:srgbClr val="FFC000"/>
                </a:solidFill>
                <a:effectLst>
                  <a:outerShdw blurRad="50800" dist="38100" dir="5400000" algn="t" rotWithShape="0">
                    <a:prstClr val="black">
                      <a:alpha val="40000"/>
                    </a:prstClr>
                  </a:outerShdw>
                </a:effectLst>
              </a:rPr>
              <a:t>— Chapter 15</a:t>
            </a:r>
            <a:endParaRPr kumimoji="1" lang="zh-CN" altLang="en-US" sz="2800" b="1" dirty="0">
              <a:solidFill>
                <a:srgbClr val="FFC000"/>
              </a:solidFill>
              <a:effectLst>
                <a:outerShdw blurRad="50800" dist="38100" dir="5400000" algn="t" rotWithShape="0">
                  <a:prstClr val="black">
                    <a:alpha val="40000"/>
                  </a:prstClr>
                </a:outerShdw>
              </a:effectLst>
            </a:endParaRPr>
          </a:p>
        </p:txBody>
      </p:sp>
      <p:sp>
        <p:nvSpPr>
          <p:cNvPr id="3" name="文本占位符 2">
            <a:extLst>
              <a:ext uri="{FF2B5EF4-FFF2-40B4-BE49-F238E27FC236}">
                <a16:creationId xmlns:a16="http://schemas.microsoft.com/office/drawing/2014/main" id="{613DF926-1F02-CD48-B954-DEF285DB63C2}"/>
              </a:ext>
            </a:extLst>
          </p:cNvPr>
          <p:cNvSpPr>
            <a:spLocks noGrp="1"/>
          </p:cNvSpPr>
          <p:nvPr>
            <p:ph type="body" sz="quarter" idx="11"/>
          </p:nvPr>
        </p:nvSpPr>
        <p:spPr>
          <a:xfrm>
            <a:off x="126073" y="5247341"/>
            <a:ext cx="9731141" cy="1547905"/>
          </a:xfrm>
        </p:spPr>
        <p:txBody>
          <a:bodyPr>
            <a:normAutofit/>
          </a:bodyPr>
          <a:lstStyle/>
          <a:p>
            <a:endParaRPr kumimoji="1" lang="en-US" altLang="zh-CN" b="1" dirty="0">
              <a:solidFill>
                <a:srgbClr val="C00000"/>
              </a:solidFill>
              <a:effectLst>
                <a:outerShdw blurRad="50800" dist="38100" dir="5400000" algn="t" rotWithShape="0">
                  <a:prstClr val="black">
                    <a:alpha val="40000"/>
                  </a:prstClr>
                </a:outerShdw>
              </a:effectLst>
            </a:endParaRPr>
          </a:p>
          <a:p>
            <a:r>
              <a:rPr kumimoji="1" lang="zh-CN" altLang="en-US" sz="2200" b="1" dirty="0">
                <a:solidFill>
                  <a:schemeClr val="bg1"/>
                </a:solidFill>
                <a:effectLst>
                  <a:outerShdw blurRad="50800" dist="38100" dir="5400000" algn="t" rotWithShape="0">
                    <a:prstClr val="black">
                      <a:alpha val="40000"/>
                    </a:prstClr>
                  </a:outerShdw>
                </a:effectLst>
              </a:rPr>
              <a:t>叶文</a:t>
            </a:r>
            <a:endParaRPr kumimoji="1" lang="en-US" altLang="zh-CN" sz="2200" b="1" dirty="0">
              <a:solidFill>
                <a:schemeClr val="bg1"/>
              </a:solidFill>
              <a:effectLst>
                <a:outerShdw blurRad="50800" dist="38100" dir="5400000" algn="t" rotWithShape="0">
                  <a:prstClr val="black">
                    <a:alpha val="40000"/>
                  </a:prstClr>
                </a:outerShdw>
              </a:effectLst>
            </a:endParaRPr>
          </a:p>
          <a:p>
            <a:r>
              <a:rPr kumimoji="1" lang="en-US" altLang="zh-CN" b="1" dirty="0">
                <a:solidFill>
                  <a:schemeClr val="bg1"/>
                </a:solidFill>
                <a:effectLst>
                  <a:outerShdw blurRad="50800" dist="38100" dir="5400000" algn="t" rotWithShape="0">
                    <a:prstClr val="black">
                      <a:alpha val="40000"/>
                    </a:prstClr>
                  </a:outerShdw>
                </a:effectLst>
              </a:rPr>
              <a:t>yewen@bupt.edu.cn</a:t>
            </a:r>
          </a:p>
          <a:p>
            <a:r>
              <a:rPr kumimoji="1" lang="en-US" altLang="zh-CN" b="1" dirty="0">
                <a:solidFill>
                  <a:schemeClr val="bg1"/>
                </a:solidFill>
                <a:effectLst>
                  <a:outerShdw blurRad="50800" dist="38100" dir="5400000" algn="t" rotWithShape="0">
                    <a:prstClr val="black">
                      <a:alpha val="40000"/>
                    </a:prstClr>
                  </a:outerShdw>
                </a:effectLst>
              </a:rPr>
              <a:t>School of Computer Science (National Pilot Software Engineering School)</a:t>
            </a:r>
          </a:p>
          <a:p>
            <a:endParaRPr kumimoji="1" lang="zh-CN" altLang="en-US" sz="2200" b="1" dirty="0">
              <a:solidFill>
                <a:schemeClr val="bg1"/>
              </a:solidFill>
              <a:effectLst>
                <a:outerShdw blurRad="50800" dist="38100" dir="5400000" algn="t" rotWithShape="0">
                  <a:prstClr val="black">
                    <a:alpha val="40000"/>
                  </a:prstClr>
                </a:outerShdw>
              </a:effectLst>
            </a:endParaRPr>
          </a:p>
        </p:txBody>
      </p:sp>
      <p:sp>
        <p:nvSpPr>
          <p:cNvPr id="4" name="文本框 3">
            <a:extLst>
              <a:ext uri="{FF2B5EF4-FFF2-40B4-BE49-F238E27FC236}">
                <a16:creationId xmlns:a16="http://schemas.microsoft.com/office/drawing/2014/main" id="{4B107B4D-D003-4629-A26F-46A60352BF2F}"/>
              </a:ext>
            </a:extLst>
          </p:cNvPr>
          <p:cNvSpPr txBox="1"/>
          <p:nvPr/>
        </p:nvSpPr>
        <p:spPr>
          <a:xfrm>
            <a:off x="5146040" y="4485583"/>
            <a:ext cx="1608133" cy="430887"/>
          </a:xfrm>
          <a:prstGeom prst="rect">
            <a:avLst/>
          </a:prstGeom>
          <a:noFill/>
        </p:spPr>
        <p:txBody>
          <a:bodyPr wrap="none" rtlCol="0">
            <a:spAutoFit/>
          </a:bodyPr>
          <a:lstStyle/>
          <a:p>
            <a:r>
              <a:rPr kumimoji="1" lang="en-US" altLang="zh-CN" sz="2200" b="1" dirty="0">
                <a:solidFill>
                  <a:schemeClr val="bg1"/>
                </a:solidFill>
                <a:effectLst>
                  <a:outerShdw blurRad="50800" dist="38100" dir="5400000" algn="t" rotWithShape="0">
                    <a:prstClr val="black">
                      <a:alpha val="40000"/>
                    </a:prstClr>
                  </a:outerShdw>
                </a:effectLst>
              </a:rPr>
              <a:t>2021</a:t>
            </a:r>
            <a:r>
              <a:rPr kumimoji="1" lang="zh-CN" altLang="en-US" sz="2200" b="1" dirty="0">
                <a:solidFill>
                  <a:schemeClr val="bg1"/>
                </a:solidFill>
                <a:effectLst>
                  <a:outerShdw blurRad="50800" dist="38100" dir="5400000" algn="t" rotWithShape="0">
                    <a:prstClr val="black">
                      <a:alpha val="40000"/>
                    </a:prstClr>
                  </a:outerShdw>
                </a:effectLst>
              </a:rPr>
              <a:t>年</a:t>
            </a:r>
            <a:r>
              <a:rPr kumimoji="1" lang="en-US" altLang="zh-CN" sz="2200" b="1" dirty="0">
                <a:solidFill>
                  <a:schemeClr val="bg1"/>
                </a:solidFill>
                <a:effectLst>
                  <a:outerShdw blurRad="50800" dist="38100" dir="5400000" algn="t" rotWithShape="0">
                    <a:prstClr val="black">
                      <a:alpha val="40000"/>
                    </a:prstClr>
                  </a:outerShdw>
                </a:effectLst>
              </a:rPr>
              <a:t>11</a:t>
            </a:r>
            <a:r>
              <a:rPr kumimoji="1" lang="zh-CN" altLang="en-US" sz="2200" b="1" dirty="0">
                <a:solidFill>
                  <a:schemeClr val="bg1"/>
                </a:solidFill>
                <a:effectLst>
                  <a:outerShdw blurRad="50800" dist="38100" dir="5400000" algn="t" rotWithShape="0">
                    <a:prstClr val="black">
                      <a:alpha val="40000"/>
                    </a:prstClr>
                  </a:outerShdw>
                </a:effectLst>
              </a:rPr>
              <a:t>月</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CB99C-D9AC-4E82-BEB7-95EAEC556C0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3D94B89-E302-4DEA-8913-29CEAFB8E57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9E99C44-AC4D-48D8-8128-94C164DFD1D4}"/>
              </a:ext>
            </a:extLst>
          </p:cNvPr>
          <p:cNvSpPr>
            <a:spLocks noGrp="1"/>
          </p:cNvSpPr>
          <p:nvPr>
            <p:ph type="dt" sz="half" idx="10"/>
          </p:nvPr>
        </p:nvSpPr>
        <p:spPr/>
        <p:txBody>
          <a:bodyPr/>
          <a:lstStyle/>
          <a:p>
            <a:fld id="{8BAB43FB-E06B-4610-8EAD-522C369553D6}"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0559D226-5F51-4793-8E4E-CF5BA9CD154B}"/>
              </a:ext>
            </a:extLst>
          </p:cNvPr>
          <p:cNvSpPr>
            <a:spLocks noGrp="1"/>
          </p:cNvSpPr>
          <p:nvPr>
            <p:ph type="sldNum" sz="quarter" idx="12"/>
          </p:nvPr>
        </p:nvSpPr>
        <p:spPr/>
        <p:txBody>
          <a:bodyPr/>
          <a:lstStyle/>
          <a:p>
            <a:fld id="{47C4BD23-150C-4A56-8E66-9482A3FB2E80}" type="slidenum">
              <a:rPr lang="zh-CN" altLang="en-US" smtClean="0"/>
              <a:pPr/>
              <a:t>10</a:t>
            </a:fld>
            <a:endParaRPr lang="zh-CN" altLang="en-US" dirty="0"/>
          </a:p>
        </p:txBody>
      </p:sp>
      <p:pic>
        <p:nvPicPr>
          <p:cNvPr id="6" name="Picture 4">
            <a:extLst>
              <a:ext uri="{FF2B5EF4-FFF2-40B4-BE49-F238E27FC236}">
                <a16:creationId xmlns:a16="http://schemas.microsoft.com/office/drawing/2014/main" id="{BC92D889-2397-4EF2-8A72-E594E2A36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01" y="-19529"/>
            <a:ext cx="9685338" cy="158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任意多边形 7">
            <a:extLst>
              <a:ext uri="{FF2B5EF4-FFF2-40B4-BE49-F238E27FC236}">
                <a16:creationId xmlns:a16="http://schemas.microsoft.com/office/drawing/2014/main" id="{92532D16-21A6-49D0-90A6-79C83124B060}"/>
              </a:ext>
            </a:extLst>
          </p:cNvPr>
          <p:cNvSpPr>
            <a:spLocks/>
          </p:cNvSpPr>
          <p:nvPr/>
        </p:nvSpPr>
        <p:spPr bwMode="auto">
          <a:xfrm>
            <a:off x="5574701" y="701197"/>
            <a:ext cx="514350" cy="530225"/>
          </a:xfrm>
          <a:custGeom>
            <a:avLst/>
            <a:gdLst>
              <a:gd name="T0" fmla="*/ 195685 w 514576"/>
              <a:gd name="T1" fmla="*/ 23582 h 529696"/>
              <a:gd name="T2" fmla="*/ 154918 w 514576"/>
              <a:gd name="T3" fmla="*/ 31771 h 529696"/>
              <a:gd name="T4" fmla="*/ 138610 w 514576"/>
              <a:gd name="T5" fmla="*/ 56336 h 529696"/>
              <a:gd name="T6" fmla="*/ 114150 w 514576"/>
              <a:gd name="T7" fmla="*/ 72713 h 529696"/>
              <a:gd name="T8" fmla="*/ 81535 w 514576"/>
              <a:gd name="T9" fmla="*/ 121846 h 529696"/>
              <a:gd name="T10" fmla="*/ 65228 w 514576"/>
              <a:gd name="T11" fmla="*/ 146413 h 529696"/>
              <a:gd name="T12" fmla="*/ 40768 w 514576"/>
              <a:gd name="T13" fmla="*/ 170979 h 529696"/>
              <a:gd name="T14" fmla="*/ 32616 w 514576"/>
              <a:gd name="T15" fmla="*/ 195546 h 529696"/>
              <a:gd name="T16" fmla="*/ 16308 w 514576"/>
              <a:gd name="T17" fmla="*/ 220111 h 529696"/>
              <a:gd name="T18" fmla="*/ 0 w 514576"/>
              <a:gd name="T19" fmla="*/ 269244 h 529696"/>
              <a:gd name="T20" fmla="*/ 24460 w 514576"/>
              <a:gd name="T21" fmla="*/ 416642 h 529696"/>
              <a:gd name="T22" fmla="*/ 40768 w 514576"/>
              <a:gd name="T23" fmla="*/ 441208 h 529696"/>
              <a:gd name="T24" fmla="*/ 89691 w 514576"/>
              <a:gd name="T25" fmla="*/ 473963 h 529696"/>
              <a:gd name="T26" fmla="*/ 138610 w 514576"/>
              <a:gd name="T27" fmla="*/ 498529 h 529696"/>
              <a:gd name="T28" fmla="*/ 163070 w 514576"/>
              <a:gd name="T29" fmla="*/ 514908 h 529696"/>
              <a:gd name="T30" fmla="*/ 203838 w 514576"/>
              <a:gd name="T31" fmla="*/ 523096 h 529696"/>
              <a:gd name="T32" fmla="*/ 228300 w 514576"/>
              <a:gd name="T33" fmla="*/ 531285 h 529696"/>
              <a:gd name="T34" fmla="*/ 383217 w 514576"/>
              <a:gd name="T35" fmla="*/ 523096 h 529696"/>
              <a:gd name="T36" fmla="*/ 415830 w 514576"/>
              <a:gd name="T37" fmla="*/ 506719 h 529696"/>
              <a:gd name="T38" fmla="*/ 472905 w 514576"/>
              <a:gd name="T39" fmla="*/ 457587 h 529696"/>
              <a:gd name="T40" fmla="*/ 497365 w 514576"/>
              <a:gd name="T41" fmla="*/ 441208 h 529696"/>
              <a:gd name="T42" fmla="*/ 505520 w 514576"/>
              <a:gd name="T43" fmla="*/ 416642 h 529696"/>
              <a:gd name="T44" fmla="*/ 505520 w 514576"/>
              <a:gd name="T45" fmla="*/ 64524 h 529696"/>
              <a:gd name="T46" fmla="*/ 472905 w 514576"/>
              <a:gd name="T47" fmla="*/ 31771 h 529696"/>
              <a:gd name="T48" fmla="*/ 195685 w 514576"/>
              <a:gd name="T49" fmla="*/ 23582 h 5296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14576" h="529696">
                <a:moveTo>
                  <a:pt x="195943" y="23511"/>
                </a:moveTo>
                <a:cubicBezTo>
                  <a:pt x="142875" y="23511"/>
                  <a:pt x="167170" y="24790"/>
                  <a:pt x="155122" y="31675"/>
                </a:cubicBezTo>
                <a:cubicBezTo>
                  <a:pt x="146602" y="36543"/>
                  <a:pt x="145731" y="49230"/>
                  <a:pt x="138793" y="56168"/>
                </a:cubicBezTo>
                <a:cubicBezTo>
                  <a:pt x="131855" y="63106"/>
                  <a:pt x="122464" y="67053"/>
                  <a:pt x="114300" y="72496"/>
                </a:cubicBezTo>
                <a:lnTo>
                  <a:pt x="81643" y="121482"/>
                </a:lnTo>
                <a:cubicBezTo>
                  <a:pt x="76200" y="129646"/>
                  <a:pt x="72253" y="139037"/>
                  <a:pt x="65315" y="145975"/>
                </a:cubicBezTo>
                <a:lnTo>
                  <a:pt x="40822" y="170468"/>
                </a:lnTo>
                <a:cubicBezTo>
                  <a:pt x="38101" y="178632"/>
                  <a:pt x="36507" y="187264"/>
                  <a:pt x="32658" y="194961"/>
                </a:cubicBezTo>
                <a:cubicBezTo>
                  <a:pt x="28270" y="203737"/>
                  <a:pt x="20314" y="210487"/>
                  <a:pt x="16329" y="219453"/>
                </a:cubicBezTo>
                <a:cubicBezTo>
                  <a:pt x="9338" y="235181"/>
                  <a:pt x="0" y="268439"/>
                  <a:pt x="0" y="268439"/>
                </a:cubicBezTo>
                <a:cubicBezTo>
                  <a:pt x="2334" y="296439"/>
                  <a:pt x="1616" y="381081"/>
                  <a:pt x="24493" y="415396"/>
                </a:cubicBezTo>
                <a:cubicBezTo>
                  <a:pt x="29936" y="423560"/>
                  <a:pt x="33437" y="433428"/>
                  <a:pt x="40822" y="439889"/>
                </a:cubicBezTo>
                <a:cubicBezTo>
                  <a:pt x="55591" y="452812"/>
                  <a:pt x="73479" y="461660"/>
                  <a:pt x="89808" y="472546"/>
                </a:cubicBezTo>
                <a:cubicBezTo>
                  <a:pt x="121463" y="493650"/>
                  <a:pt x="104989" y="485771"/>
                  <a:pt x="138793" y="497039"/>
                </a:cubicBezTo>
                <a:cubicBezTo>
                  <a:pt x="146957" y="502482"/>
                  <a:pt x="154098" y="509923"/>
                  <a:pt x="163286" y="513368"/>
                </a:cubicBezTo>
                <a:cubicBezTo>
                  <a:pt x="176279" y="518240"/>
                  <a:pt x="190646" y="518166"/>
                  <a:pt x="204108" y="521532"/>
                </a:cubicBezTo>
                <a:cubicBezTo>
                  <a:pt x="212457" y="523619"/>
                  <a:pt x="220436" y="526975"/>
                  <a:pt x="228600" y="529696"/>
                </a:cubicBezTo>
                <a:cubicBezTo>
                  <a:pt x="280307" y="526975"/>
                  <a:pt x="332378" y="528229"/>
                  <a:pt x="383722" y="521532"/>
                </a:cubicBezTo>
                <a:cubicBezTo>
                  <a:pt x="395790" y="519958"/>
                  <a:pt x="406058" y="511653"/>
                  <a:pt x="416379" y="505203"/>
                </a:cubicBezTo>
                <a:cubicBezTo>
                  <a:pt x="465302" y="474627"/>
                  <a:pt x="433450" y="489617"/>
                  <a:pt x="473529" y="456218"/>
                </a:cubicBezTo>
                <a:cubicBezTo>
                  <a:pt x="481067" y="449936"/>
                  <a:pt x="489858" y="445332"/>
                  <a:pt x="498022" y="439889"/>
                </a:cubicBezTo>
                <a:cubicBezTo>
                  <a:pt x="500743" y="431725"/>
                  <a:pt x="505614" y="423983"/>
                  <a:pt x="506186" y="415396"/>
                </a:cubicBezTo>
                <a:cubicBezTo>
                  <a:pt x="515053" y="282386"/>
                  <a:pt x="519477" y="190605"/>
                  <a:pt x="506186" y="64332"/>
                </a:cubicBezTo>
                <a:cubicBezTo>
                  <a:pt x="503019" y="34247"/>
                  <a:pt x="498468" y="39988"/>
                  <a:pt x="473529" y="31675"/>
                </a:cubicBezTo>
                <a:cubicBezTo>
                  <a:pt x="374313" y="-34471"/>
                  <a:pt x="249011" y="23511"/>
                  <a:pt x="195943" y="23511"/>
                </a:cubicBez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8" name="任意多边形 8">
            <a:extLst>
              <a:ext uri="{FF2B5EF4-FFF2-40B4-BE49-F238E27FC236}">
                <a16:creationId xmlns:a16="http://schemas.microsoft.com/office/drawing/2014/main" id="{9BD3CB0D-03B8-4288-87F6-3AB5B2051BDA}"/>
              </a:ext>
            </a:extLst>
          </p:cNvPr>
          <p:cNvSpPr>
            <a:spLocks/>
          </p:cNvSpPr>
          <p:nvPr/>
        </p:nvSpPr>
        <p:spPr bwMode="auto">
          <a:xfrm>
            <a:off x="6470051" y="659922"/>
            <a:ext cx="514350" cy="528637"/>
          </a:xfrm>
          <a:custGeom>
            <a:avLst/>
            <a:gdLst>
              <a:gd name="T0" fmla="*/ 195685 w 514576"/>
              <a:gd name="T1" fmla="*/ 23370 h 529696"/>
              <a:gd name="T2" fmla="*/ 154918 w 514576"/>
              <a:gd name="T3" fmla="*/ 31486 h 529696"/>
              <a:gd name="T4" fmla="*/ 138610 w 514576"/>
              <a:gd name="T5" fmla="*/ 55832 h 529696"/>
              <a:gd name="T6" fmla="*/ 114150 w 514576"/>
              <a:gd name="T7" fmla="*/ 72062 h 529696"/>
              <a:gd name="T8" fmla="*/ 81535 w 514576"/>
              <a:gd name="T9" fmla="*/ 120755 h 529696"/>
              <a:gd name="T10" fmla="*/ 65228 w 514576"/>
              <a:gd name="T11" fmla="*/ 145101 h 529696"/>
              <a:gd name="T12" fmla="*/ 40768 w 514576"/>
              <a:gd name="T13" fmla="*/ 169448 h 529696"/>
              <a:gd name="T14" fmla="*/ 32616 w 514576"/>
              <a:gd name="T15" fmla="*/ 193794 h 529696"/>
              <a:gd name="T16" fmla="*/ 16308 w 514576"/>
              <a:gd name="T17" fmla="*/ 218139 h 529696"/>
              <a:gd name="T18" fmla="*/ 0 w 514576"/>
              <a:gd name="T19" fmla="*/ 266831 h 529696"/>
              <a:gd name="T20" fmla="*/ 24460 w 514576"/>
              <a:gd name="T21" fmla="*/ 412910 h 529696"/>
              <a:gd name="T22" fmla="*/ 40768 w 514576"/>
              <a:gd name="T23" fmla="*/ 437256 h 529696"/>
              <a:gd name="T24" fmla="*/ 89691 w 514576"/>
              <a:gd name="T25" fmla="*/ 469717 h 529696"/>
              <a:gd name="T26" fmla="*/ 138610 w 514576"/>
              <a:gd name="T27" fmla="*/ 494063 h 529696"/>
              <a:gd name="T28" fmla="*/ 163070 w 514576"/>
              <a:gd name="T29" fmla="*/ 510296 h 529696"/>
              <a:gd name="T30" fmla="*/ 203838 w 514576"/>
              <a:gd name="T31" fmla="*/ 518409 h 529696"/>
              <a:gd name="T32" fmla="*/ 228300 w 514576"/>
              <a:gd name="T33" fmla="*/ 526525 h 529696"/>
              <a:gd name="T34" fmla="*/ 383217 w 514576"/>
              <a:gd name="T35" fmla="*/ 518409 h 529696"/>
              <a:gd name="T36" fmla="*/ 415830 w 514576"/>
              <a:gd name="T37" fmla="*/ 502179 h 529696"/>
              <a:gd name="T38" fmla="*/ 472905 w 514576"/>
              <a:gd name="T39" fmla="*/ 453488 h 529696"/>
              <a:gd name="T40" fmla="*/ 497365 w 514576"/>
              <a:gd name="T41" fmla="*/ 437256 h 529696"/>
              <a:gd name="T42" fmla="*/ 505520 w 514576"/>
              <a:gd name="T43" fmla="*/ 412910 h 529696"/>
              <a:gd name="T44" fmla="*/ 505520 w 514576"/>
              <a:gd name="T45" fmla="*/ 63947 h 529696"/>
              <a:gd name="T46" fmla="*/ 472905 w 514576"/>
              <a:gd name="T47" fmla="*/ 31486 h 529696"/>
              <a:gd name="T48" fmla="*/ 195685 w 514576"/>
              <a:gd name="T49" fmla="*/ 23370 h 5296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14576" h="529696">
                <a:moveTo>
                  <a:pt x="195943" y="23511"/>
                </a:moveTo>
                <a:cubicBezTo>
                  <a:pt x="142875" y="23511"/>
                  <a:pt x="167170" y="24790"/>
                  <a:pt x="155122" y="31675"/>
                </a:cubicBezTo>
                <a:cubicBezTo>
                  <a:pt x="146602" y="36543"/>
                  <a:pt x="145731" y="49230"/>
                  <a:pt x="138793" y="56168"/>
                </a:cubicBezTo>
                <a:cubicBezTo>
                  <a:pt x="131855" y="63106"/>
                  <a:pt x="122464" y="67053"/>
                  <a:pt x="114300" y="72496"/>
                </a:cubicBezTo>
                <a:lnTo>
                  <a:pt x="81643" y="121482"/>
                </a:lnTo>
                <a:cubicBezTo>
                  <a:pt x="76200" y="129646"/>
                  <a:pt x="72253" y="139037"/>
                  <a:pt x="65315" y="145975"/>
                </a:cubicBezTo>
                <a:lnTo>
                  <a:pt x="40822" y="170468"/>
                </a:lnTo>
                <a:cubicBezTo>
                  <a:pt x="38101" y="178632"/>
                  <a:pt x="36507" y="187264"/>
                  <a:pt x="32658" y="194961"/>
                </a:cubicBezTo>
                <a:cubicBezTo>
                  <a:pt x="28270" y="203737"/>
                  <a:pt x="20314" y="210487"/>
                  <a:pt x="16329" y="219453"/>
                </a:cubicBezTo>
                <a:cubicBezTo>
                  <a:pt x="9338" y="235181"/>
                  <a:pt x="0" y="268439"/>
                  <a:pt x="0" y="268439"/>
                </a:cubicBezTo>
                <a:cubicBezTo>
                  <a:pt x="2334" y="296439"/>
                  <a:pt x="1616" y="381081"/>
                  <a:pt x="24493" y="415396"/>
                </a:cubicBezTo>
                <a:cubicBezTo>
                  <a:pt x="29936" y="423560"/>
                  <a:pt x="33437" y="433428"/>
                  <a:pt x="40822" y="439889"/>
                </a:cubicBezTo>
                <a:cubicBezTo>
                  <a:pt x="55591" y="452812"/>
                  <a:pt x="73479" y="461660"/>
                  <a:pt x="89808" y="472546"/>
                </a:cubicBezTo>
                <a:cubicBezTo>
                  <a:pt x="121463" y="493650"/>
                  <a:pt x="104989" y="485771"/>
                  <a:pt x="138793" y="497039"/>
                </a:cubicBezTo>
                <a:cubicBezTo>
                  <a:pt x="146957" y="502482"/>
                  <a:pt x="154098" y="509923"/>
                  <a:pt x="163286" y="513368"/>
                </a:cubicBezTo>
                <a:cubicBezTo>
                  <a:pt x="176279" y="518240"/>
                  <a:pt x="190646" y="518166"/>
                  <a:pt x="204108" y="521532"/>
                </a:cubicBezTo>
                <a:cubicBezTo>
                  <a:pt x="212457" y="523619"/>
                  <a:pt x="220436" y="526975"/>
                  <a:pt x="228600" y="529696"/>
                </a:cubicBezTo>
                <a:cubicBezTo>
                  <a:pt x="280307" y="526975"/>
                  <a:pt x="332378" y="528229"/>
                  <a:pt x="383722" y="521532"/>
                </a:cubicBezTo>
                <a:cubicBezTo>
                  <a:pt x="395790" y="519958"/>
                  <a:pt x="406058" y="511653"/>
                  <a:pt x="416379" y="505203"/>
                </a:cubicBezTo>
                <a:cubicBezTo>
                  <a:pt x="465302" y="474627"/>
                  <a:pt x="433450" y="489617"/>
                  <a:pt x="473529" y="456218"/>
                </a:cubicBezTo>
                <a:cubicBezTo>
                  <a:pt x="481067" y="449936"/>
                  <a:pt x="489858" y="445332"/>
                  <a:pt x="498022" y="439889"/>
                </a:cubicBezTo>
                <a:cubicBezTo>
                  <a:pt x="500743" y="431725"/>
                  <a:pt x="505614" y="423983"/>
                  <a:pt x="506186" y="415396"/>
                </a:cubicBezTo>
                <a:cubicBezTo>
                  <a:pt x="515053" y="282386"/>
                  <a:pt x="519477" y="190605"/>
                  <a:pt x="506186" y="64332"/>
                </a:cubicBezTo>
                <a:cubicBezTo>
                  <a:pt x="503019" y="34247"/>
                  <a:pt x="498468" y="39988"/>
                  <a:pt x="473529" y="31675"/>
                </a:cubicBezTo>
                <a:cubicBezTo>
                  <a:pt x="374313" y="-34471"/>
                  <a:pt x="249011" y="23511"/>
                  <a:pt x="195943" y="23511"/>
                </a:cubicBez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 name="AutoShape 7">
            <a:hlinkClick r:id="" action="ppaction://hlinkshowjump?jump=lastslideviewed" highlightClick="1"/>
            <a:extLst>
              <a:ext uri="{FF2B5EF4-FFF2-40B4-BE49-F238E27FC236}">
                <a16:creationId xmlns:a16="http://schemas.microsoft.com/office/drawing/2014/main" id="{1B2ECD44-D9A4-483F-99E6-E1897AC85745}"/>
              </a:ext>
            </a:extLst>
          </p:cNvPr>
          <p:cNvSpPr>
            <a:spLocks noChangeArrowheads="1"/>
          </p:cNvSpPr>
          <p:nvPr/>
        </p:nvSpPr>
        <p:spPr bwMode="auto">
          <a:xfrm>
            <a:off x="9529164" y="6579709"/>
            <a:ext cx="576262" cy="358775"/>
          </a:xfrm>
          <a:prstGeom prst="actionButtonForwardNex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 name="组合 10">
            <a:extLst>
              <a:ext uri="{FF2B5EF4-FFF2-40B4-BE49-F238E27FC236}">
                <a16:creationId xmlns:a16="http://schemas.microsoft.com/office/drawing/2014/main" id="{A88DC2FD-7720-4E77-94CD-08C277DEFCB6}"/>
              </a:ext>
            </a:extLst>
          </p:cNvPr>
          <p:cNvGrpSpPr>
            <a:grpSpLocks/>
          </p:cNvGrpSpPr>
          <p:nvPr/>
        </p:nvGrpSpPr>
        <p:grpSpPr bwMode="auto">
          <a:xfrm>
            <a:off x="972539" y="3834922"/>
            <a:ext cx="9286875" cy="3209925"/>
            <a:chOff x="-34178" y="1556792"/>
            <a:chExt cx="9286698" cy="3209711"/>
          </a:xfrm>
        </p:grpSpPr>
        <p:pic>
          <p:nvPicPr>
            <p:cNvPr id="11" name="Picture 2">
              <a:extLst>
                <a:ext uri="{FF2B5EF4-FFF2-40B4-BE49-F238E27FC236}">
                  <a16:creationId xmlns:a16="http://schemas.microsoft.com/office/drawing/2014/main" id="{15D153CB-2AF8-400B-B425-2A541CAEA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8" y="1556792"/>
              <a:ext cx="9286698" cy="303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任意多边形 9">
              <a:extLst>
                <a:ext uri="{FF2B5EF4-FFF2-40B4-BE49-F238E27FC236}">
                  <a16:creationId xmlns:a16="http://schemas.microsoft.com/office/drawing/2014/main" id="{D6E72FFE-7BB6-4413-BFDB-5EBAE889D8A8}"/>
                </a:ext>
              </a:extLst>
            </p:cNvPr>
            <p:cNvSpPr>
              <a:spLocks/>
            </p:cNvSpPr>
            <p:nvPr/>
          </p:nvSpPr>
          <p:spPr bwMode="auto">
            <a:xfrm>
              <a:off x="1860186" y="2636912"/>
              <a:ext cx="1936114" cy="648072"/>
            </a:xfrm>
            <a:custGeom>
              <a:avLst/>
              <a:gdLst>
                <a:gd name="T0" fmla="*/ 1759432 w 1936114"/>
                <a:gd name="T1" fmla="*/ 368694 h 977463"/>
                <a:gd name="T2" fmla="*/ 1645920 w 1936114"/>
                <a:gd name="T3" fmla="*/ 379783 h 977463"/>
                <a:gd name="T4" fmla="*/ 1488265 w 1936114"/>
                <a:gd name="T5" fmla="*/ 388099 h 977463"/>
                <a:gd name="T6" fmla="*/ 1254935 w 1936114"/>
                <a:gd name="T7" fmla="*/ 399187 h 977463"/>
                <a:gd name="T8" fmla="*/ 1103586 w 1936114"/>
                <a:gd name="T9" fmla="*/ 410276 h 977463"/>
                <a:gd name="T10" fmla="*/ 1015299 w 1936114"/>
                <a:gd name="T11" fmla="*/ 421364 h 977463"/>
                <a:gd name="T12" fmla="*/ 901787 w 1936114"/>
                <a:gd name="T13" fmla="*/ 429681 h 977463"/>
                <a:gd name="T14" fmla="*/ 554946 w 1936114"/>
                <a:gd name="T15" fmla="*/ 415820 h 977463"/>
                <a:gd name="T16" fmla="*/ 390985 w 1936114"/>
                <a:gd name="T17" fmla="*/ 404732 h 977463"/>
                <a:gd name="T18" fmla="*/ 315310 w 1936114"/>
                <a:gd name="T19" fmla="*/ 379783 h 977463"/>
                <a:gd name="T20" fmla="*/ 277473 w 1936114"/>
                <a:gd name="T21" fmla="*/ 368694 h 977463"/>
                <a:gd name="T22" fmla="*/ 195492 w 1936114"/>
                <a:gd name="T23" fmla="*/ 329884 h 977463"/>
                <a:gd name="T24" fmla="*/ 126124 w 1936114"/>
                <a:gd name="T25" fmla="*/ 299391 h 977463"/>
                <a:gd name="T26" fmla="*/ 88287 w 1936114"/>
                <a:gd name="T27" fmla="*/ 268897 h 977463"/>
                <a:gd name="T28" fmla="*/ 50449 w 1936114"/>
                <a:gd name="T29" fmla="*/ 235631 h 977463"/>
                <a:gd name="T30" fmla="*/ 31531 w 1936114"/>
                <a:gd name="T31" fmla="*/ 194050 h 977463"/>
                <a:gd name="T32" fmla="*/ 6306 w 1936114"/>
                <a:gd name="T33" fmla="*/ 163556 h 977463"/>
                <a:gd name="T34" fmla="*/ 6306 w 1936114"/>
                <a:gd name="T35" fmla="*/ 127518 h 977463"/>
                <a:gd name="T36" fmla="*/ 44143 w 1936114"/>
                <a:gd name="T37" fmla="*/ 105341 h 977463"/>
                <a:gd name="T38" fmla="*/ 113512 w 1936114"/>
                <a:gd name="T39" fmla="*/ 85937 h 977463"/>
                <a:gd name="T40" fmla="*/ 170267 w 1936114"/>
                <a:gd name="T41" fmla="*/ 72076 h 977463"/>
                <a:gd name="T42" fmla="*/ 220717 w 1936114"/>
                <a:gd name="T43" fmla="*/ 60987 h 977463"/>
                <a:gd name="T44" fmla="*/ 346841 w 1936114"/>
                <a:gd name="T45" fmla="*/ 44354 h 977463"/>
                <a:gd name="T46" fmla="*/ 460353 w 1936114"/>
                <a:gd name="T47" fmla="*/ 30494 h 977463"/>
                <a:gd name="T48" fmla="*/ 630621 w 1936114"/>
                <a:gd name="T49" fmla="*/ 24949 h 977463"/>
                <a:gd name="T50" fmla="*/ 706295 w 1936114"/>
                <a:gd name="T51" fmla="*/ 13861 h 977463"/>
                <a:gd name="T52" fmla="*/ 851338 w 1936114"/>
                <a:gd name="T53" fmla="*/ 8317 h 977463"/>
                <a:gd name="T54" fmla="*/ 971156 w 1936114"/>
                <a:gd name="T55" fmla="*/ 0 h 977463"/>
                <a:gd name="T56" fmla="*/ 1475652 w 1936114"/>
                <a:gd name="T57" fmla="*/ 11089 h 977463"/>
                <a:gd name="T58" fmla="*/ 1570245 w 1936114"/>
                <a:gd name="T59" fmla="*/ 22177 h 977463"/>
                <a:gd name="T60" fmla="*/ 1614389 w 1936114"/>
                <a:gd name="T61" fmla="*/ 33266 h 977463"/>
                <a:gd name="T62" fmla="*/ 1652226 w 1936114"/>
                <a:gd name="T63" fmla="*/ 44354 h 977463"/>
                <a:gd name="T64" fmla="*/ 1721594 w 1936114"/>
                <a:gd name="T65" fmla="*/ 63759 h 977463"/>
                <a:gd name="T66" fmla="*/ 1784656 w 1936114"/>
                <a:gd name="T67" fmla="*/ 83165 h 977463"/>
                <a:gd name="T68" fmla="*/ 1816187 w 1936114"/>
                <a:gd name="T69" fmla="*/ 94253 h 977463"/>
                <a:gd name="T70" fmla="*/ 1866637 w 1936114"/>
                <a:gd name="T71" fmla="*/ 130290 h 977463"/>
                <a:gd name="T72" fmla="*/ 1904474 w 1936114"/>
                <a:gd name="T73" fmla="*/ 152467 h 977463"/>
                <a:gd name="T74" fmla="*/ 1923393 w 1936114"/>
                <a:gd name="T75" fmla="*/ 166328 h 977463"/>
                <a:gd name="T76" fmla="*/ 1929699 w 1936114"/>
                <a:gd name="T77" fmla="*/ 232859 h 977463"/>
                <a:gd name="T78" fmla="*/ 1872943 w 1936114"/>
                <a:gd name="T79" fmla="*/ 263353 h 977463"/>
                <a:gd name="T80" fmla="*/ 1847718 w 1936114"/>
                <a:gd name="T81" fmla="*/ 277214 h 977463"/>
                <a:gd name="T82" fmla="*/ 1784656 w 1936114"/>
                <a:gd name="T83" fmla="*/ 307707 h 977463"/>
                <a:gd name="T84" fmla="*/ 1753125 w 1936114"/>
                <a:gd name="T85" fmla="*/ 327112 h 977463"/>
                <a:gd name="T86" fmla="*/ 1708982 w 1936114"/>
                <a:gd name="T87" fmla="*/ 349289 h 977463"/>
                <a:gd name="T88" fmla="*/ 1683757 w 1936114"/>
                <a:gd name="T89" fmla="*/ 363150 h 9774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36114" h="977463">
                  <a:moveTo>
                    <a:pt x="1929699" y="769358"/>
                  </a:moveTo>
                  <a:cubicBezTo>
                    <a:pt x="1862859" y="809461"/>
                    <a:pt x="1882039" y="800675"/>
                    <a:pt x="1759432" y="838726"/>
                  </a:cubicBezTo>
                  <a:cubicBezTo>
                    <a:pt x="1745236" y="843132"/>
                    <a:pt x="1729798" y="841808"/>
                    <a:pt x="1715288" y="845032"/>
                  </a:cubicBezTo>
                  <a:cubicBezTo>
                    <a:pt x="1691892" y="850231"/>
                    <a:pt x="1668965" y="857367"/>
                    <a:pt x="1645920" y="863951"/>
                  </a:cubicBezTo>
                  <a:cubicBezTo>
                    <a:pt x="1639528" y="865777"/>
                    <a:pt x="1633541" y="869068"/>
                    <a:pt x="1627001" y="870257"/>
                  </a:cubicBezTo>
                  <a:cubicBezTo>
                    <a:pt x="1588310" y="877292"/>
                    <a:pt x="1522018" y="880458"/>
                    <a:pt x="1488265" y="882869"/>
                  </a:cubicBezTo>
                  <a:cubicBezTo>
                    <a:pt x="1444226" y="893880"/>
                    <a:pt x="1467569" y="889338"/>
                    <a:pt x="1399978" y="895482"/>
                  </a:cubicBezTo>
                  <a:lnTo>
                    <a:pt x="1254935" y="908094"/>
                  </a:lnTo>
                  <a:lnTo>
                    <a:pt x="1185567" y="914400"/>
                  </a:lnTo>
                  <a:cubicBezTo>
                    <a:pt x="1120450" y="936106"/>
                    <a:pt x="1175624" y="920222"/>
                    <a:pt x="1103586" y="933319"/>
                  </a:cubicBezTo>
                  <a:cubicBezTo>
                    <a:pt x="1090219" y="935749"/>
                    <a:pt x="1039544" y="950640"/>
                    <a:pt x="1034218" y="952238"/>
                  </a:cubicBezTo>
                  <a:cubicBezTo>
                    <a:pt x="1027851" y="954148"/>
                    <a:pt x="1021748" y="956932"/>
                    <a:pt x="1015299" y="958544"/>
                  </a:cubicBezTo>
                  <a:cubicBezTo>
                    <a:pt x="1004901" y="961144"/>
                    <a:pt x="994314" y="962933"/>
                    <a:pt x="983768" y="964850"/>
                  </a:cubicBezTo>
                  <a:cubicBezTo>
                    <a:pt x="951695" y="970681"/>
                    <a:pt x="934843" y="972740"/>
                    <a:pt x="901787" y="977463"/>
                  </a:cubicBezTo>
                  <a:lnTo>
                    <a:pt x="643233" y="971156"/>
                  </a:lnTo>
                  <a:cubicBezTo>
                    <a:pt x="616351" y="969987"/>
                    <a:pt x="576839" y="951405"/>
                    <a:pt x="554946" y="945932"/>
                  </a:cubicBezTo>
                  <a:cubicBezTo>
                    <a:pt x="530223" y="939751"/>
                    <a:pt x="449871" y="934548"/>
                    <a:pt x="435128" y="933319"/>
                  </a:cubicBezTo>
                  <a:cubicBezTo>
                    <a:pt x="422328" y="930119"/>
                    <a:pt x="403650" y="926135"/>
                    <a:pt x="390985" y="920707"/>
                  </a:cubicBezTo>
                  <a:cubicBezTo>
                    <a:pt x="382344" y="917004"/>
                    <a:pt x="374168" y="912298"/>
                    <a:pt x="365760" y="908094"/>
                  </a:cubicBezTo>
                  <a:cubicBezTo>
                    <a:pt x="344738" y="876563"/>
                    <a:pt x="359454" y="893381"/>
                    <a:pt x="315310" y="863951"/>
                  </a:cubicBezTo>
                  <a:lnTo>
                    <a:pt x="296392" y="851338"/>
                  </a:lnTo>
                  <a:lnTo>
                    <a:pt x="277473" y="838726"/>
                  </a:lnTo>
                  <a:cubicBezTo>
                    <a:pt x="253318" y="802492"/>
                    <a:pt x="270221" y="825167"/>
                    <a:pt x="220717" y="775664"/>
                  </a:cubicBezTo>
                  <a:cubicBezTo>
                    <a:pt x="212309" y="767256"/>
                    <a:pt x="202088" y="760333"/>
                    <a:pt x="195492" y="750439"/>
                  </a:cubicBezTo>
                  <a:cubicBezTo>
                    <a:pt x="191288" y="744133"/>
                    <a:pt x="187915" y="737185"/>
                    <a:pt x="182880" y="731520"/>
                  </a:cubicBezTo>
                  <a:cubicBezTo>
                    <a:pt x="151465" y="696177"/>
                    <a:pt x="154878" y="700239"/>
                    <a:pt x="126124" y="681071"/>
                  </a:cubicBezTo>
                  <a:cubicBezTo>
                    <a:pt x="117716" y="664254"/>
                    <a:pt x="111328" y="646265"/>
                    <a:pt x="100899" y="630621"/>
                  </a:cubicBezTo>
                  <a:cubicBezTo>
                    <a:pt x="96695" y="624315"/>
                    <a:pt x="92047" y="618283"/>
                    <a:pt x="88287" y="611703"/>
                  </a:cubicBezTo>
                  <a:cubicBezTo>
                    <a:pt x="60585" y="563226"/>
                    <a:pt x="92928" y="609485"/>
                    <a:pt x="56756" y="561253"/>
                  </a:cubicBezTo>
                  <a:cubicBezTo>
                    <a:pt x="54654" y="552845"/>
                    <a:pt x="52830" y="544362"/>
                    <a:pt x="50449" y="536028"/>
                  </a:cubicBezTo>
                  <a:cubicBezTo>
                    <a:pt x="48623" y="529636"/>
                    <a:pt x="45447" y="523627"/>
                    <a:pt x="44143" y="517109"/>
                  </a:cubicBezTo>
                  <a:cubicBezTo>
                    <a:pt x="33465" y="463716"/>
                    <a:pt x="42812" y="486560"/>
                    <a:pt x="31531" y="441435"/>
                  </a:cubicBezTo>
                  <a:cubicBezTo>
                    <a:pt x="26891" y="422874"/>
                    <a:pt x="21638" y="415343"/>
                    <a:pt x="12612" y="397292"/>
                  </a:cubicBezTo>
                  <a:cubicBezTo>
                    <a:pt x="10510" y="388884"/>
                    <a:pt x="8687" y="380401"/>
                    <a:pt x="6306" y="372067"/>
                  </a:cubicBezTo>
                  <a:cubicBezTo>
                    <a:pt x="4480" y="365675"/>
                    <a:pt x="0" y="359795"/>
                    <a:pt x="0" y="353148"/>
                  </a:cubicBezTo>
                  <a:cubicBezTo>
                    <a:pt x="0" y="332022"/>
                    <a:pt x="3094" y="310966"/>
                    <a:pt x="6306" y="290086"/>
                  </a:cubicBezTo>
                  <a:cubicBezTo>
                    <a:pt x="7317" y="283516"/>
                    <a:pt x="8624" y="276485"/>
                    <a:pt x="12612" y="271167"/>
                  </a:cubicBezTo>
                  <a:cubicBezTo>
                    <a:pt x="21530" y="259276"/>
                    <a:pt x="33633" y="250146"/>
                    <a:pt x="44143" y="239636"/>
                  </a:cubicBezTo>
                  <a:cubicBezTo>
                    <a:pt x="48347" y="235432"/>
                    <a:pt x="51438" y="229683"/>
                    <a:pt x="56756" y="227024"/>
                  </a:cubicBezTo>
                  <a:cubicBezTo>
                    <a:pt x="76751" y="217027"/>
                    <a:pt x="95034" y="208692"/>
                    <a:pt x="113512" y="195493"/>
                  </a:cubicBezTo>
                  <a:cubicBezTo>
                    <a:pt x="118350" y="192037"/>
                    <a:pt x="121026" y="185939"/>
                    <a:pt x="126124" y="182880"/>
                  </a:cubicBezTo>
                  <a:cubicBezTo>
                    <a:pt x="177594" y="151997"/>
                    <a:pt x="105677" y="210098"/>
                    <a:pt x="170267" y="163962"/>
                  </a:cubicBezTo>
                  <a:cubicBezTo>
                    <a:pt x="177524" y="158778"/>
                    <a:pt x="181209" y="149031"/>
                    <a:pt x="189186" y="145043"/>
                  </a:cubicBezTo>
                  <a:cubicBezTo>
                    <a:pt x="198773" y="140250"/>
                    <a:pt x="210319" y="141337"/>
                    <a:pt x="220717" y="138737"/>
                  </a:cubicBezTo>
                  <a:cubicBezTo>
                    <a:pt x="227166" y="137125"/>
                    <a:pt x="233584" y="135182"/>
                    <a:pt x="239636" y="132431"/>
                  </a:cubicBezTo>
                  <a:cubicBezTo>
                    <a:pt x="316042" y="97701"/>
                    <a:pt x="262356" y="110287"/>
                    <a:pt x="346841" y="100900"/>
                  </a:cubicBezTo>
                  <a:cubicBezTo>
                    <a:pt x="379368" y="87889"/>
                    <a:pt x="385350" y="84252"/>
                    <a:pt x="422516" y="75675"/>
                  </a:cubicBezTo>
                  <a:cubicBezTo>
                    <a:pt x="434975" y="72800"/>
                    <a:pt x="447773" y="71656"/>
                    <a:pt x="460353" y="69369"/>
                  </a:cubicBezTo>
                  <a:cubicBezTo>
                    <a:pt x="470899" y="67452"/>
                    <a:pt x="481195" y="63855"/>
                    <a:pt x="491884" y="63063"/>
                  </a:cubicBezTo>
                  <a:cubicBezTo>
                    <a:pt x="538051" y="59643"/>
                    <a:pt x="584375" y="58858"/>
                    <a:pt x="630621" y="56756"/>
                  </a:cubicBezTo>
                  <a:cubicBezTo>
                    <a:pt x="641131" y="50450"/>
                    <a:pt x="650524" y="41714"/>
                    <a:pt x="662152" y="37838"/>
                  </a:cubicBezTo>
                  <a:cubicBezTo>
                    <a:pt x="676253" y="33138"/>
                    <a:pt x="691720" y="34447"/>
                    <a:pt x="706295" y="31532"/>
                  </a:cubicBezTo>
                  <a:cubicBezTo>
                    <a:pt x="712813" y="30228"/>
                    <a:pt x="718591" y="25801"/>
                    <a:pt x="725214" y="25225"/>
                  </a:cubicBezTo>
                  <a:cubicBezTo>
                    <a:pt x="767150" y="21578"/>
                    <a:pt x="809297" y="21021"/>
                    <a:pt x="851338" y="18919"/>
                  </a:cubicBezTo>
                  <a:lnTo>
                    <a:pt x="939625" y="6307"/>
                  </a:lnTo>
                  <a:cubicBezTo>
                    <a:pt x="950212" y="4635"/>
                    <a:pt x="960437" y="0"/>
                    <a:pt x="971156" y="0"/>
                  </a:cubicBezTo>
                  <a:cubicBezTo>
                    <a:pt x="1124621" y="0"/>
                    <a:pt x="1278058" y="4205"/>
                    <a:pt x="1431509" y="6307"/>
                  </a:cubicBezTo>
                  <a:cubicBezTo>
                    <a:pt x="1503921" y="24409"/>
                    <a:pt x="1414690" y="-903"/>
                    <a:pt x="1475652" y="25225"/>
                  </a:cubicBezTo>
                  <a:cubicBezTo>
                    <a:pt x="1483618" y="28639"/>
                    <a:pt x="1492655" y="28791"/>
                    <a:pt x="1500877" y="31532"/>
                  </a:cubicBezTo>
                  <a:cubicBezTo>
                    <a:pt x="1561635" y="51785"/>
                    <a:pt x="1501639" y="39016"/>
                    <a:pt x="1570245" y="50450"/>
                  </a:cubicBezTo>
                  <a:cubicBezTo>
                    <a:pt x="1580755" y="54654"/>
                    <a:pt x="1591947" y="57447"/>
                    <a:pt x="1601776" y="63063"/>
                  </a:cubicBezTo>
                  <a:cubicBezTo>
                    <a:pt x="1606938" y="66013"/>
                    <a:pt x="1609442" y="72377"/>
                    <a:pt x="1614389" y="75675"/>
                  </a:cubicBezTo>
                  <a:cubicBezTo>
                    <a:pt x="1622211" y="80889"/>
                    <a:pt x="1631206" y="84083"/>
                    <a:pt x="1639614" y="88287"/>
                  </a:cubicBezTo>
                  <a:cubicBezTo>
                    <a:pt x="1643818" y="92491"/>
                    <a:pt x="1647658" y="97094"/>
                    <a:pt x="1652226" y="100900"/>
                  </a:cubicBezTo>
                  <a:cubicBezTo>
                    <a:pt x="1659598" y="107044"/>
                    <a:pt x="1685952" y="126478"/>
                    <a:pt x="1696369" y="132431"/>
                  </a:cubicBezTo>
                  <a:cubicBezTo>
                    <a:pt x="1704531" y="137095"/>
                    <a:pt x="1713186" y="140839"/>
                    <a:pt x="1721594" y="145043"/>
                  </a:cubicBezTo>
                  <a:cubicBezTo>
                    <a:pt x="1735987" y="159436"/>
                    <a:pt x="1739441" y="164080"/>
                    <a:pt x="1759432" y="176574"/>
                  </a:cubicBezTo>
                  <a:cubicBezTo>
                    <a:pt x="1767404" y="181556"/>
                    <a:pt x="1776834" y="183972"/>
                    <a:pt x="1784656" y="189187"/>
                  </a:cubicBezTo>
                  <a:cubicBezTo>
                    <a:pt x="1789603" y="192485"/>
                    <a:pt x="1792626" y="198085"/>
                    <a:pt x="1797269" y="201799"/>
                  </a:cubicBezTo>
                  <a:cubicBezTo>
                    <a:pt x="1803187" y="206534"/>
                    <a:pt x="1809881" y="210208"/>
                    <a:pt x="1816187" y="214412"/>
                  </a:cubicBezTo>
                  <a:cubicBezTo>
                    <a:pt x="1822493" y="224922"/>
                    <a:pt x="1829153" y="235228"/>
                    <a:pt x="1835106" y="245943"/>
                  </a:cubicBezTo>
                  <a:cubicBezTo>
                    <a:pt x="1851322" y="275131"/>
                    <a:pt x="1843304" y="269726"/>
                    <a:pt x="1866637" y="296392"/>
                  </a:cubicBezTo>
                  <a:cubicBezTo>
                    <a:pt x="1874467" y="305341"/>
                    <a:pt x="1891862" y="321617"/>
                    <a:pt x="1891862" y="321617"/>
                  </a:cubicBezTo>
                  <a:cubicBezTo>
                    <a:pt x="1896066" y="330025"/>
                    <a:pt x="1899259" y="339020"/>
                    <a:pt x="1904474" y="346842"/>
                  </a:cubicBezTo>
                  <a:cubicBezTo>
                    <a:pt x="1907772" y="351789"/>
                    <a:pt x="1914028" y="354356"/>
                    <a:pt x="1917087" y="359454"/>
                  </a:cubicBezTo>
                  <a:cubicBezTo>
                    <a:pt x="1920507" y="365154"/>
                    <a:pt x="1921567" y="371981"/>
                    <a:pt x="1923393" y="378373"/>
                  </a:cubicBezTo>
                  <a:cubicBezTo>
                    <a:pt x="1929330" y="399153"/>
                    <a:pt x="1931670" y="413455"/>
                    <a:pt x="1936005" y="435129"/>
                  </a:cubicBezTo>
                  <a:cubicBezTo>
                    <a:pt x="1933903" y="466660"/>
                    <a:pt x="1940498" y="500024"/>
                    <a:pt x="1929699" y="529722"/>
                  </a:cubicBezTo>
                  <a:cubicBezTo>
                    <a:pt x="1922588" y="549278"/>
                    <a:pt x="1894862" y="555253"/>
                    <a:pt x="1885556" y="573865"/>
                  </a:cubicBezTo>
                  <a:cubicBezTo>
                    <a:pt x="1881352" y="582273"/>
                    <a:pt x="1878158" y="591268"/>
                    <a:pt x="1872943" y="599090"/>
                  </a:cubicBezTo>
                  <a:cubicBezTo>
                    <a:pt x="1869645" y="604037"/>
                    <a:pt x="1864045" y="607060"/>
                    <a:pt x="1860331" y="611703"/>
                  </a:cubicBezTo>
                  <a:cubicBezTo>
                    <a:pt x="1855596" y="617621"/>
                    <a:pt x="1852123" y="624454"/>
                    <a:pt x="1847718" y="630621"/>
                  </a:cubicBezTo>
                  <a:cubicBezTo>
                    <a:pt x="1824518" y="663101"/>
                    <a:pt x="1829675" y="654972"/>
                    <a:pt x="1797269" y="687377"/>
                  </a:cubicBezTo>
                  <a:lnTo>
                    <a:pt x="1784656" y="699989"/>
                  </a:lnTo>
                  <a:lnTo>
                    <a:pt x="1772044" y="712602"/>
                  </a:lnTo>
                  <a:cubicBezTo>
                    <a:pt x="1761092" y="745457"/>
                    <a:pt x="1772912" y="719399"/>
                    <a:pt x="1753125" y="744133"/>
                  </a:cubicBezTo>
                  <a:cubicBezTo>
                    <a:pt x="1748390" y="750051"/>
                    <a:pt x="1745504" y="757348"/>
                    <a:pt x="1740513" y="763052"/>
                  </a:cubicBezTo>
                  <a:cubicBezTo>
                    <a:pt x="1730725" y="774238"/>
                    <a:pt x="1717227" y="782216"/>
                    <a:pt x="1708982" y="794583"/>
                  </a:cubicBezTo>
                  <a:cubicBezTo>
                    <a:pt x="1704778" y="800889"/>
                    <a:pt x="1701104" y="807583"/>
                    <a:pt x="1696369" y="813501"/>
                  </a:cubicBezTo>
                  <a:cubicBezTo>
                    <a:pt x="1692655" y="818144"/>
                    <a:pt x="1687055" y="821167"/>
                    <a:pt x="1683757" y="826114"/>
                  </a:cubicBezTo>
                  <a:cubicBezTo>
                    <a:pt x="1678543" y="833936"/>
                    <a:pt x="1671145" y="851338"/>
                    <a:pt x="1671145" y="851338"/>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 name="任意多边形 13">
              <a:extLst>
                <a:ext uri="{FF2B5EF4-FFF2-40B4-BE49-F238E27FC236}">
                  <a16:creationId xmlns:a16="http://schemas.microsoft.com/office/drawing/2014/main" id="{67C8175F-256E-4E9D-9CCF-E13B86D1DA8A}"/>
                </a:ext>
              </a:extLst>
            </p:cNvPr>
            <p:cNvSpPr>
              <a:spLocks/>
            </p:cNvSpPr>
            <p:nvPr/>
          </p:nvSpPr>
          <p:spPr bwMode="auto">
            <a:xfrm>
              <a:off x="4283968" y="3789040"/>
              <a:ext cx="1936114" cy="977463"/>
            </a:xfrm>
            <a:custGeom>
              <a:avLst/>
              <a:gdLst>
                <a:gd name="T0" fmla="*/ 1759432 w 1936114"/>
                <a:gd name="T1" fmla="*/ 838726 h 977463"/>
                <a:gd name="T2" fmla="*/ 1645920 w 1936114"/>
                <a:gd name="T3" fmla="*/ 863951 h 977463"/>
                <a:gd name="T4" fmla="*/ 1488265 w 1936114"/>
                <a:gd name="T5" fmla="*/ 882869 h 977463"/>
                <a:gd name="T6" fmla="*/ 1254935 w 1936114"/>
                <a:gd name="T7" fmla="*/ 908094 h 977463"/>
                <a:gd name="T8" fmla="*/ 1103586 w 1936114"/>
                <a:gd name="T9" fmla="*/ 933319 h 977463"/>
                <a:gd name="T10" fmla="*/ 1015299 w 1936114"/>
                <a:gd name="T11" fmla="*/ 958544 h 977463"/>
                <a:gd name="T12" fmla="*/ 901787 w 1936114"/>
                <a:gd name="T13" fmla="*/ 977463 h 977463"/>
                <a:gd name="T14" fmla="*/ 554946 w 1936114"/>
                <a:gd name="T15" fmla="*/ 945932 h 977463"/>
                <a:gd name="T16" fmla="*/ 390985 w 1936114"/>
                <a:gd name="T17" fmla="*/ 920707 h 977463"/>
                <a:gd name="T18" fmla="*/ 315310 w 1936114"/>
                <a:gd name="T19" fmla="*/ 863951 h 977463"/>
                <a:gd name="T20" fmla="*/ 277473 w 1936114"/>
                <a:gd name="T21" fmla="*/ 838726 h 977463"/>
                <a:gd name="T22" fmla="*/ 195492 w 1936114"/>
                <a:gd name="T23" fmla="*/ 750439 h 977463"/>
                <a:gd name="T24" fmla="*/ 126124 w 1936114"/>
                <a:gd name="T25" fmla="*/ 681071 h 977463"/>
                <a:gd name="T26" fmla="*/ 88287 w 1936114"/>
                <a:gd name="T27" fmla="*/ 611703 h 977463"/>
                <a:gd name="T28" fmla="*/ 50449 w 1936114"/>
                <a:gd name="T29" fmla="*/ 536028 h 977463"/>
                <a:gd name="T30" fmla="*/ 31531 w 1936114"/>
                <a:gd name="T31" fmla="*/ 441435 h 977463"/>
                <a:gd name="T32" fmla="*/ 6306 w 1936114"/>
                <a:gd name="T33" fmla="*/ 372067 h 977463"/>
                <a:gd name="T34" fmla="*/ 6306 w 1936114"/>
                <a:gd name="T35" fmla="*/ 290086 h 977463"/>
                <a:gd name="T36" fmla="*/ 44143 w 1936114"/>
                <a:gd name="T37" fmla="*/ 239636 h 977463"/>
                <a:gd name="T38" fmla="*/ 113512 w 1936114"/>
                <a:gd name="T39" fmla="*/ 195493 h 977463"/>
                <a:gd name="T40" fmla="*/ 170267 w 1936114"/>
                <a:gd name="T41" fmla="*/ 163962 h 977463"/>
                <a:gd name="T42" fmla="*/ 220717 w 1936114"/>
                <a:gd name="T43" fmla="*/ 138737 h 977463"/>
                <a:gd name="T44" fmla="*/ 346841 w 1936114"/>
                <a:gd name="T45" fmla="*/ 100900 h 977463"/>
                <a:gd name="T46" fmla="*/ 460353 w 1936114"/>
                <a:gd name="T47" fmla="*/ 69369 h 977463"/>
                <a:gd name="T48" fmla="*/ 630621 w 1936114"/>
                <a:gd name="T49" fmla="*/ 56756 h 977463"/>
                <a:gd name="T50" fmla="*/ 706295 w 1936114"/>
                <a:gd name="T51" fmla="*/ 31532 h 977463"/>
                <a:gd name="T52" fmla="*/ 851338 w 1936114"/>
                <a:gd name="T53" fmla="*/ 18919 h 977463"/>
                <a:gd name="T54" fmla="*/ 971156 w 1936114"/>
                <a:gd name="T55" fmla="*/ 0 h 977463"/>
                <a:gd name="T56" fmla="*/ 1475652 w 1936114"/>
                <a:gd name="T57" fmla="*/ 25225 h 977463"/>
                <a:gd name="T58" fmla="*/ 1570245 w 1936114"/>
                <a:gd name="T59" fmla="*/ 50450 h 977463"/>
                <a:gd name="T60" fmla="*/ 1614389 w 1936114"/>
                <a:gd name="T61" fmla="*/ 75675 h 977463"/>
                <a:gd name="T62" fmla="*/ 1652226 w 1936114"/>
                <a:gd name="T63" fmla="*/ 100900 h 977463"/>
                <a:gd name="T64" fmla="*/ 1721594 w 1936114"/>
                <a:gd name="T65" fmla="*/ 145043 h 977463"/>
                <a:gd name="T66" fmla="*/ 1784656 w 1936114"/>
                <a:gd name="T67" fmla="*/ 189187 h 977463"/>
                <a:gd name="T68" fmla="*/ 1816187 w 1936114"/>
                <a:gd name="T69" fmla="*/ 214412 h 977463"/>
                <a:gd name="T70" fmla="*/ 1866637 w 1936114"/>
                <a:gd name="T71" fmla="*/ 296392 h 977463"/>
                <a:gd name="T72" fmla="*/ 1904474 w 1936114"/>
                <a:gd name="T73" fmla="*/ 346842 h 977463"/>
                <a:gd name="T74" fmla="*/ 1923393 w 1936114"/>
                <a:gd name="T75" fmla="*/ 378373 h 977463"/>
                <a:gd name="T76" fmla="*/ 1929699 w 1936114"/>
                <a:gd name="T77" fmla="*/ 529722 h 977463"/>
                <a:gd name="T78" fmla="*/ 1872943 w 1936114"/>
                <a:gd name="T79" fmla="*/ 599090 h 977463"/>
                <a:gd name="T80" fmla="*/ 1847718 w 1936114"/>
                <a:gd name="T81" fmla="*/ 630621 h 977463"/>
                <a:gd name="T82" fmla="*/ 1784656 w 1936114"/>
                <a:gd name="T83" fmla="*/ 699989 h 977463"/>
                <a:gd name="T84" fmla="*/ 1753125 w 1936114"/>
                <a:gd name="T85" fmla="*/ 744133 h 977463"/>
                <a:gd name="T86" fmla="*/ 1708982 w 1936114"/>
                <a:gd name="T87" fmla="*/ 794583 h 977463"/>
                <a:gd name="T88" fmla="*/ 1683757 w 1936114"/>
                <a:gd name="T89" fmla="*/ 826114 h 9774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36114" h="977463">
                  <a:moveTo>
                    <a:pt x="1929699" y="769358"/>
                  </a:moveTo>
                  <a:cubicBezTo>
                    <a:pt x="1862859" y="809461"/>
                    <a:pt x="1882039" y="800675"/>
                    <a:pt x="1759432" y="838726"/>
                  </a:cubicBezTo>
                  <a:cubicBezTo>
                    <a:pt x="1745236" y="843132"/>
                    <a:pt x="1729798" y="841808"/>
                    <a:pt x="1715288" y="845032"/>
                  </a:cubicBezTo>
                  <a:cubicBezTo>
                    <a:pt x="1691892" y="850231"/>
                    <a:pt x="1668965" y="857367"/>
                    <a:pt x="1645920" y="863951"/>
                  </a:cubicBezTo>
                  <a:cubicBezTo>
                    <a:pt x="1639528" y="865777"/>
                    <a:pt x="1633541" y="869068"/>
                    <a:pt x="1627001" y="870257"/>
                  </a:cubicBezTo>
                  <a:cubicBezTo>
                    <a:pt x="1588310" y="877292"/>
                    <a:pt x="1522018" y="880458"/>
                    <a:pt x="1488265" y="882869"/>
                  </a:cubicBezTo>
                  <a:cubicBezTo>
                    <a:pt x="1444226" y="893880"/>
                    <a:pt x="1467569" y="889338"/>
                    <a:pt x="1399978" y="895482"/>
                  </a:cubicBezTo>
                  <a:lnTo>
                    <a:pt x="1254935" y="908094"/>
                  </a:lnTo>
                  <a:lnTo>
                    <a:pt x="1185567" y="914400"/>
                  </a:lnTo>
                  <a:cubicBezTo>
                    <a:pt x="1120450" y="936106"/>
                    <a:pt x="1175624" y="920222"/>
                    <a:pt x="1103586" y="933319"/>
                  </a:cubicBezTo>
                  <a:cubicBezTo>
                    <a:pt x="1090219" y="935749"/>
                    <a:pt x="1039544" y="950640"/>
                    <a:pt x="1034218" y="952238"/>
                  </a:cubicBezTo>
                  <a:cubicBezTo>
                    <a:pt x="1027851" y="954148"/>
                    <a:pt x="1021748" y="956932"/>
                    <a:pt x="1015299" y="958544"/>
                  </a:cubicBezTo>
                  <a:cubicBezTo>
                    <a:pt x="1004901" y="961144"/>
                    <a:pt x="994314" y="962933"/>
                    <a:pt x="983768" y="964850"/>
                  </a:cubicBezTo>
                  <a:cubicBezTo>
                    <a:pt x="951695" y="970681"/>
                    <a:pt x="934843" y="972740"/>
                    <a:pt x="901787" y="977463"/>
                  </a:cubicBezTo>
                  <a:lnTo>
                    <a:pt x="643233" y="971156"/>
                  </a:lnTo>
                  <a:cubicBezTo>
                    <a:pt x="616351" y="969987"/>
                    <a:pt x="576839" y="951405"/>
                    <a:pt x="554946" y="945932"/>
                  </a:cubicBezTo>
                  <a:cubicBezTo>
                    <a:pt x="530223" y="939751"/>
                    <a:pt x="449871" y="934548"/>
                    <a:pt x="435128" y="933319"/>
                  </a:cubicBezTo>
                  <a:cubicBezTo>
                    <a:pt x="422328" y="930119"/>
                    <a:pt x="403650" y="926135"/>
                    <a:pt x="390985" y="920707"/>
                  </a:cubicBezTo>
                  <a:cubicBezTo>
                    <a:pt x="382344" y="917004"/>
                    <a:pt x="374168" y="912298"/>
                    <a:pt x="365760" y="908094"/>
                  </a:cubicBezTo>
                  <a:cubicBezTo>
                    <a:pt x="344738" y="876563"/>
                    <a:pt x="359454" y="893381"/>
                    <a:pt x="315310" y="863951"/>
                  </a:cubicBezTo>
                  <a:lnTo>
                    <a:pt x="296392" y="851338"/>
                  </a:lnTo>
                  <a:lnTo>
                    <a:pt x="277473" y="838726"/>
                  </a:lnTo>
                  <a:cubicBezTo>
                    <a:pt x="253318" y="802492"/>
                    <a:pt x="270221" y="825167"/>
                    <a:pt x="220717" y="775664"/>
                  </a:cubicBezTo>
                  <a:cubicBezTo>
                    <a:pt x="212309" y="767256"/>
                    <a:pt x="202088" y="760333"/>
                    <a:pt x="195492" y="750439"/>
                  </a:cubicBezTo>
                  <a:cubicBezTo>
                    <a:pt x="191288" y="744133"/>
                    <a:pt x="187915" y="737185"/>
                    <a:pt x="182880" y="731520"/>
                  </a:cubicBezTo>
                  <a:cubicBezTo>
                    <a:pt x="151465" y="696177"/>
                    <a:pt x="154878" y="700239"/>
                    <a:pt x="126124" y="681071"/>
                  </a:cubicBezTo>
                  <a:cubicBezTo>
                    <a:pt x="117716" y="664254"/>
                    <a:pt x="111328" y="646265"/>
                    <a:pt x="100899" y="630621"/>
                  </a:cubicBezTo>
                  <a:cubicBezTo>
                    <a:pt x="96695" y="624315"/>
                    <a:pt x="92047" y="618283"/>
                    <a:pt x="88287" y="611703"/>
                  </a:cubicBezTo>
                  <a:cubicBezTo>
                    <a:pt x="60585" y="563226"/>
                    <a:pt x="92928" y="609485"/>
                    <a:pt x="56756" y="561253"/>
                  </a:cubicBezTo>
                  <a:cubicBezTo>
                    <a:pt x="54654" y="552845"/>
                    <a:pt x="52830" y="544362"/>
                    <a:pt x="50449" y="536028"/>
                  </a:cubicBezTo>
                  <a:cubicBezTo>
                    <a:pt x="48623" y="529636"/>
                    <a:pt x="45447" y="523627"/>
                    <a:pt x="44143" y="517109"/>
                  </a:cubicBezTo>
                  <a:cubicBezTo>
                    <a:pt x="33465" y="463716"/>
                    <a:pt x="42812" y="486560"/>
                    <a:pt x="31531" y="441435"/>
                  </a:cubicBezTo>
                  <a:cubicBezTo>
                    <a:pt x="26891" y="422874"/>
                    <a:pt x="21638" y="415343"/>
                    <a:pt x="12612" y="397292"/>
                  </a:cubicBezTo>
                  <a:cubicBezTo>
                    <a:pt x="10510" y="388884"/>
                    <a:pt x="8687" y="380401"/>
                    <a:pt x="6306" y="372067"/>
                  </a:cubicBezTo>
                  <a:cubicBezTo>
                    <a:pt x="4480" y="365675"/>
                    <a:pt x="0" y="359795"/>
                    <a:pt x="0" y="353148"/>
                  </a:cubicBezTo>
                  <a:cubicBezTo>
                    <a:pt x="0" y="332022"/>
                    <a:pt x="3094" y="310966"/>
                    <a:pt x="6306" y="290086"/>
                  </a:cubicBezTo>
                  <a:cubicBezTo>
                    <a:pt x="7317" y="283516"/>
                    <a:pt x="8624" y="276485"/>
                    <a:pt x="12612" y="271167"/>
                  </a:cubicBezTo>
                  <a:cubicBezTo>
                    <a:pt x="21530" y="259276"/>
                    <a:pt x="33633" y="250146"/>
                    <a:pt x="44143" y="239636"/>
                  </a:cubicBezTo>
                  <a:cubicBezTo>
                    <a:pt x="48347" y="235432"/>
                    <a:pt x="51438" y="229683"/>
                    <a:pt x="56756" y="227024"/>
                  </a:cubicBezTo>
                  <a:cubicBezTo>
                    <a:pt x="76751" y="217027"/>
                    <a:pt x="95034" y="208692"/>
                    <a:pt x="113512" y="195493"/>
                  </a:cubicBezTo>
                  <a:cubicBezTo>
                    <a:pt x="118350" y="192037"/>
                    <a:pt x="121026" y="185939"/>
                    <a:pt x="126124" y="182880"/>
                  </a:cubicBezTo>
                  <a:cubicBezTo>
                    <a:pt x="177594" y="151997"/>
                    <a:pt x="105677" y="210098"/>
                    <a:pt x="170267" y="163962"/>
                  </a:cubicBezTo>
                  <a:cubicBezTo>
                    <a:pt x="177524" y="158778"/>
                    <a:pt x="181209" y="149031"/>
                    <a:pt x="189186" y="145043"/>
                  </a:cubicBezTo>
                  <a:cubicBezTo>
                    <a:pt x="198773" y="140250"/>
                    <a:pt x="210319" y="141337"/>
                    <a:pt x="220717" y="138737"/>
                  </a:cubicBezTo>
                  <a:cubicBezTo>
                    <a:pt x="227166" y="137125"/>
                    <a:pt x="233584" y="135182"/>
                    <a:pt x="239636" y="132431"/>
                  </a:cubicBezTo>
                  <a:cubicBezTo>
                    <a:pt x="316042" y="97701"/>
                    <a:pt x="262356" y="110287"/>
                    <a:pt x="346841" y="100900"/>
                  </a:cubicBezTo>
                  <a:cubicBezTo>
                    <a:pt x="379368" y="87889"/>
                    <a:pt x="385350" y="84252"/>
                    <a:pt x="422516" y="75675"/>
                  </a:cubicBezTo>
                  <a:cubicBezTo>
                    <a:pt x="434975" y="72800"/>
                    <a:pt x="447773" y="71656"/>
                    <a:pt x="460353" y="69369"/>
                  </a:cubicBezTo>
                  <a:cubicBezTo>
                    <a:pt x="470899" y="67452"/>
                    <a:pt x="481195" y="63855"/>
                    <a:pt x="491884" y="63063"/>
                  </a:cubicBezTo>
                  <a:cubicBezTo>
                    <a:pt x="538051" y="59643"/>
                    <a:pt x="584375" y="58858"/>
                    <a:pt x="630621" y="56756"/>
                  </a:cubicBezTo>
                  <a:cubicBezTo>
                    <a:pt x="641131" y="50450"/>
                    <a:pt x="650524" y="41714"/>
                    <a:pt x="662152" y="37838"/>
                  </a:cubicBezTo>
                  <a:cubicBezTo>
                    <a:pt x="676253" y="33138"/>
                    <a:pt x="691720" y="34447"/>
                    <a:pt x="706295" y="31532"/>
                  </a:cubicBezTo>
                  <a:cubicBezTo>
                    <a:pt x="712813" y="30228"/>
                    <a:pt x="718591" y="25801"/>
                    <a:pt x="725214" y="25225"/>
                  </a:cubicBezTo>
                  <a:cubicBezTo>
                    <a:pt x="767150" y="21578"/>
                    <a:pt x="809297" y="21021"/>
                    <a:pt x="851338" y="18919"/>
                  </a:cubicBezTo>
                  <a:lnTo>
                    <a:pt x="939625" y="6307"/>
                  </a:lnTo>
                  <a:cubicBezTo>
                    <a:pt x="950212" y="4635"/>
                    <a:pt x="960437" y="0"/>
                    <a:pt x="971156" y="0"/>
                  </a:cubicBezTo>
                  <a:cubicBezTo>
                    <a:pt x="1124621" y="0"/>
                    <a:pt x="1278058" y="4205"/>
                    <a:pt x="1431509" y="6307"/>
                  </a:cubicBezTo>
                  <a:cubicBezTo>
                    <a:pt x="1503921" y="24409"/>
                    <a:pt x="1414690" y="-903"/>
                    <a:pt x="1475652" y="25225"/>
                  </a:cubicBezTo>
                  <a:cubicBezTo>
                    <a:pt x="1483618" y="28639"/>
                    <a:pt x="1492655" y="28791"/>
                    <a:pt x="1500877" y="31532"/>
                  </a:cubicBezTo>
                  <a:cubicBezTo>
                    <a:pt x="1561635" y="51785"/>
                    <a:pt x="1501639" y="39016"/>
                    <a:pt x="1570245" y="50450"/>
                  </a:cubicBezTo>
                  <a:cubicBezTo>
                    <a:pt x="1580755" y="54654"/>
                    <a:pt x="1591947" y="57447"/>
                    <a:pt x="1601776" y="63063"/>
                  </a:cubicBezTo>
                  <a:cubicBezTo>
                    <a:pt x="1606938" y="66013"/>
                    <a:pt x="1609442" y="72377"/>
                    <a:pt x="1614389" y="75675"/>
                  </a:cubicBezTo>
                  <a:cubicBezTo>
                    <a:pt x="1622211" y="80889"/>
                    <a:pt x="1631206" y="84083"/>
                    <a:pt x="1639614" y="88287"/>
                  </a:cubicBezTo>
                  <a:cubicBezTo>
                    <a:pt x="1643818" y="92491"/>
                    <a:pt x="1647658" y="97094"/>
                    <a:pt x="1652226" y="100900"/>
                  </a:cubicBezTo>
                  <a:cubicBezTo>
                    <a:pt x="1659598" y="107044"/>
                    <a:pt x="1685952" y="126478"/>
                    <a:pt x="1696369" y="132431"/>
                  </a:cubicBezTo>
                  <a:cubicBezTo>
                    <a:pt x="1704531" y="137095"/>
                    <a:pt x="1713186" y="140839"/>
                    <a:pt x="1721594" y="145043"/>
                  </a:cubicBezTo>
                  <a:cubicBezTo>
                    <a:pt x="1735987" y="159436"/>
                    <a:pt x="1739441" y="164080"/>
                    <a:pt x="1759432" y="176574"/>
                  </a:cubicBezTo>
                  <a:cubicBezTo>
                    <a:pt x="1767404" y="181556"/>
                    <a:pt x="1776834" y="183972"/>
                    <a:pt x="1784656" y="189187"/>
                  </a:cubicBezTo>
                  <a:cubicBezTo>
                    <a:pt x="1789603" y="192485"/>
                    <a:pt x="1792626" y="198085"/>
                    <a:pt x="1797269" y="201799"/>
                  </a:cubicBezTo>
                  <a:cubicBezTo>
                    <a:pt x="1803187" y="206534"/>
                    <a:pt x="1809881" y="210208"/>
                    <a:pt x="1816187" y="214412"/>
                  </a:cubicBezTo>
                  <a:cubicBezTo>
                    <a:pt x="1822493" y="224922"/>
                    <a:pt x="1829153" y="235228"/>
                    <a:pt x="1835106" y="245943"/>
                  </a:cubicBezTo>
                  <a:cubicBezTo>
                    <a:pt x="1851322" y="275131"/>
                    <a:pt x="1843304" y="269726"/>
                    <a:pt x="1866637" y="296392"/>
                  </a:cubicBezTo>
                  <a:cubicBezTo>
                    <a:pt x="1874467" y="305341"/>
                    <a:pt x="1891862" y="321617"/>
                    <a:pt x="1891862" y="321617"/>
                  </a:cubicBezTo>
                  <a:cubicBezTo>
                    <a:pt x="1896066" y="330025"/>
                    <a:pt x="1899259" y="339020"/>
                    <a:pt x="1904474" y="346842"/>
                  </a:cubicBezTo>
                  <a:cubicBezTo>
                    <a:pt x="1907772" y="351789"/>
                    <a:pt x="1914028" y="354356"/>
                    <a:pt x="1917087" y="359454"/>
                  </a:cubicBezTo>
                  <a:cubicBezTo>
                    <a:pt x="1920507" y="365154"/>
                    <a:pt x="1921567" y="371981"/>
                    <a:pt x="1923393" y="378373"/>
                  </a:cubicBezTo>
                  <a:cubicBezTo>
                    <a:pt x="1929330" y="399153"/>
                    <a:pt x="1931670" y="413455"/>
                    <a:pt x="1936005" y="435129"/>
                  </a:cubicBezTo>
                  <a:cubicBezTo>
                    <a:pt x="1933903" y="466660"/>
                    <a:pt x="1940498" y="500024"/>
                    <a:pt x="1929699" y="529722"/>
                  </a:cubicBezTo>
                  <a:cubicBezTo>
                    <a:pt x="1922588" y="549278"/>
                    <a:pt x="1894862" y="555253"/>
                    <a:pt x="1885556" y="573865"/>
                  </a:cubicBezTo>
                  <a:cubicBezTo>
                    <a:pt x="1881352" y="582273"/>
                    <a:pt x="1878158" y="591268"/>
                    <a:pt x="1872943" y="599090"/>
                  </a:cubicBezTo>
                  <a:cubicBezTo>
                    <a:pt x="1869645" y="604037"/>
                    <a:pt x="1864045" y="607060"/>
                    <a:pt x="1860331" y="611703"/>
                  </a:cubicBezTo>
                  <a:cubicBezTo>
                    <a:pt x="1855596" y="617621"/>
                    <a:pt x="1852123" y="624454"/>
                    <a:pt x="1847718" y="630621"/>
                  </a:cubicBezTo>
                  <a:cubicBezTo>
                    <a:pt x="1824518" y="663101"/>
                    <a:pt x="1829675" y="654972"/>
                    <a:pt x="1797269" y="687377"/>
                  </a:cubicBezTo>
                  <a:lnTo>
                    <a:pt x="1784656" y="699989"/>
                  </a:lnTo>
                  <a:lnTo>
                    <a:pt x="1772044" y="712602"/>
                  </a:lnTo>
                  <a:cubicBezTo>
                    <a:pt x="1761092" y="745457"/>
                    <a:pt x="1772912" y="719399"/>
                    <a:pt x="1753125" y="744133"/>
                  </a:cubicBezTo>
                  <a:cubicBezTo>
                    <a:pt x="1748390" y="750051"/>
                    <a:pt x="1745504" y="757348"/>
                    <a:pt x="1740513" y="763052"/>
                  </a:cubicBezTo>
                  <a:cubicBezTo>
                    <a:pt x="1730725" y="774238"/>
                    <a:pt x="1717227" y="782216"/>
                    <a:pt x="1708982" y="794583"/>
                  </a:cubicBezTo>
                  <a:cubicBezTo>
                    <a:pt x="1704778" y="800889"/>
                    <a:pt x="1701104" y="807583"/>
                    <a:pt x="1696369" y="813501"/>
                  </a:cubicBezTo>
                  <a:cubicBezTo>
                    <a:pt x="1692655" y="818144"/>
                    <a:pt x="1687055" y="821167"/>
                    <a:pt x="1683757" y="826114"/>
                  </a:cubicBezTo>
                  <a:cubicBezTo>
                    <a:pt x="1678543" y="833936"/>
                    <a:pt x="1671145" y="851338"/>
                    <a:pt x="1671145" y="851338"/>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pic>
        <p:nvPicPr>
          <p:cNvPr id="14" name="Picture 2">
            <a:extLst>
              <a:ext uri="{FF2B5EF4-FFF2-40B4-BE49-F238E27FC236}">
                <a16:creationId xmlns:a16="http://schemas.microsoft.com/office/drawing/2014/main" id="{ACE36C32-5F1F-4FEF-AC0D-B61A8549A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851" y="1637822"/>
            <a:ext cx="6619875"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AutoShape 19">
            <a:hlinkClick r:id="" action="ppaction://hlinkshowjump?jump=lastslideviewed" highlightClick="1"/>
            <a:extLst>
              <a:ext uri="{FF2B5EF4-FFF2-40B4-BE49-F238E27FC236}">
                <a16:creationId xmlns:a16="http://schemas.microsoft.com/office/drawing/2014/main" id="{13A59B84-5822-4BE3-9359-70EDD9840BD4}"/>
              </a:ext>
            </a:extLst>
          </p:cNvPr>
          <p:cNvSpPr>
            <a:spLocks noChangeArrowheads="1"/>
          </p:cNvSpPr>
          <p:nvPr/>
        </p:nvSpPr>
        <p:spPr bwMode="auto">
          <a:xfrm>
            <a:off x="10728791" y="6546177"/>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48133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A4F5AD-24F3-4946-B3A9-F82C7E491BF7}"/>
              </a:ext>
            </a:extLst>
          </p:cNvPr>
          <p:cNvSpPr>
            <a:spLocks noGrp="1"/>
          </p:cNvSpPr>
          <p:nvPr>
            <p:ph type="title"/>
          </p:nvPr>
        </p:nvSpPr>
        <p:spPr>
          <a:xfrm>
            <a:off x="460818" y="821309"/>
            <a:ext cx="11570400" cy="699796"/>
          </a:xfrm>
        </p:spPr>
        <p:txBody>
          <a:bodyPr/>
          <a:lstStyle/>
          <a:p>
            <a:endParaRPr lang="zh-CN" altLang="en-US"/>
          </a:p>
        </p:txBody>
      </p:sp>
      <p:sp>
        <p:nvSpPr>
          <p:cNvPr id="3" name="内容占位符 2">
            <a:extLst>
              <a:ext uri="{FF2B5EF4-FFF2-40B4-BE49-F238E27FC236}">
                <a16:creationId xmlns:a16="http://schemas.microsoft.com/office/drawing/2014/main" id="{7285D1B7-DD48-4021-9C17-DA1D93DC261A}"/>
              </a:ext>
            </a:extLst>
          </p:cNvPr>
          <p:cNvSpPr>
            <a:spLocks noGrp="1"/>
          </p:cNvSpPr>
          <p:nvPr>
            <p:ph idx="1"/>
          </p:nvPr>
        </p:nvSpPr>
        <p:spPr>
          <a:xfrm>
            <a:off x="348380" y="1511774"/>
            <a:ext cx="11834414" cy="5813231"/>
          </a:xfrm>
        </p:spPr>
        <p:txBody>
          <a:bodyPr/>
          <a:lstStyle/>
          <a:p>
            <a:endParaRPr lang="zh-CN" altLang="en-US"/>
          </a:p>
        </p:txBody>
      </p:sp>
      <p:sp>
        <p:nvSpPr>
          <p:cNvPr id="4" name="日期占位符 3">
            <a:extLst>
              <a:ext uri="{FF2B5EF4-FFF2-40B4-BE49-F238E27FC236}">
                <a16:creationId xmlns:a16="http://schemas.microsoft.com/office/drawing/2014/main" id="{8F42E380-105E-4752-A46F-1BE2F343C98A}"/>
              </a:ext>
            </a:extLst>
          </p:cNvPr>
          <p:cNvSpPr>
            <a:spLocks noGrp="1"/>
          </p:cNvSpPr>
          <p:nvPr>
            <p:ph type="dt" sz="half" idx="10"/>
          </p:nvPr>
        </p:nvSpPr>
        <p:spPr/>
        <p:txBody>
          <a:bodyPr/>
          <a:lstStyle/>
          <a:p>
            <a:fld id="{637B2351-23F4-422C-80EF-8B789D1B9E6A}"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268B33E7-B0F8-41B8-B58A-001ABF3BF2BB}"/>
              </a:ext>
            </a:extLst>
          </p:cNvPr>
          <p:cNvSpPr>
            <a:spLocks noGrp="1"/>
          </p:cNvSpPr>
          <p:nvPr>
            <p:ph type="sldNum" sz="quarter" idx="12"/>
          </p:nvPr>
        </p:nvSpPr>
        <p:spPr/>
        <p:txBody>
          <a:bodyPr/>
          <a:lstStyle/>
          <a:p>
            <a:fld id="{47C4BD23-150C-4A56-8E66-9482A3FB2E80}" type="slidenum">
              <a:rPr lang="zh-CN" altLang="en-US" smtClean="0"/>
              <a:pPr/>
              <a:t>11</a:t>
            </a:fld>
            <a:endParaRPr lang="zh-CN" altLang="en-US" dirty="0"/>
          </a:p>
        </p:txBody>
      </p:sp>
      <p:sp>
        <p:nvSpPr>
          <p:cNvPr id="6" name="任意多边形 7">
            <a:extLst>
              <a:ext uri="{FF2B5EF4-FFF2-40B4-BE49-F238E27FC236}">
                <a16:creationId xmlns:a16="http://schemas.microsoft.com/office/drawing/2014/main" id="{4A6D4F39-C825-452A-B46B-9D5834C779F1}"/>
              </a:ext>
            </a:extLst>
          </p:cNvPr>
          <p:cNvSpPr>
            <a:spLocks/>
          </p:cNvSpPr>
          <p:nvPr/>
        </p:nvSpPr>
        <p:spPr bwMode="auto">
          <a:xfrm>
            <a:off x="4763293" y="1359853"/>
            <a:ext cx="514350" cy="530225"/>
          </a:xfrm>
          <a:custGeom>
            <a:avLst/>
            <a:gdLst>
              <a:gd name="T0" fmla="*/ 195685 w 514576"/>
              <a:gd name="T1" fmla="*/ 23582 h 529696"/>
              <a:gd name="T2" fmla="*/ 154918 w 514576"/>
              <a:gd name="T3" fmla="*/ 31771 h 529696"/>
              <a:gd name="T4" fmla="*/ 138610 w 514576"/>
              <a:gd name="T5" fmla="*/ 56336 h 529696"/>
              <a:gd name="T6" fmla="*/ 114150 w 514576"/>
              <a:gd name="T7" fmla="*/ 72713 h 529696"/>
              <a:gd name="T8" fmla="*/ 81535 w 514576"/>
              <a:gd name="T9" fmla="*/ 121846 h 529696"/>
              <a:gd name="T10" fmla="*/ 65228 w 514576"/>
              <a:gd name="T11" fmla="*/ 146413 h 529696"/>
              <a:gd name="T12" fmla="*/ 40768 w 514576"/>
              <a:gd name="T13" fmla="*/ 170979 h 529696"/>
              <a:gd name="T14" fmla="*/ 32616 w 514576"/>
              <a:gd name="T15" fmla="*/ 195546 h 529696"/>
              <a:gd name="T16" fmla="*/ 16308 w 514576"/>
              <a:gd name="T17" fmla="*/ 220111 h 529696"/>
              <a:gd name="T18" fmla="*/ 0 w 514576"/>
              <a:gd name="T19" fmla="*/ 269244 h 529696"/>
              <a:gd name="T20" fmla="*/ 24460 w 514576"/>
              <a:gd name="T21" fmla="*/ 416642 h 529696"/>
              <a:gd name="T22" fmla="*/ 40768 w 514576"/>
              <a:gd name="T23" fmla="*/ 441208 h 529696"/>
              <a:gd name="T24" fmla="*/ 89691 w 514576"/>
              <a:gd name="T25" fmla="*/ 473963 h 529696"/>
              <a:gd name="T26" fmla="*/ 138610 w 514576"/>
              <a:gd name="T27" fmla="*/ 498529 h 529696"/>
              <a:gd name="T28" fmla="*/ 163070 w 514576"/>
              <a:gd name="T29" fmla="*/ 514908 h 529696"/>
              <a:gd name="T30" fmla="*/ 203838 w 514576"/>
              <a:gd name="T31" fmla="*/ 523096 h 529696"/>
              <a:gd name="T32" fmla="*/ 228300 w 514576"/>
              <a:gd name="T33" fmla="*/ 531285 h 529696"/>
              <a:gd name="T34" fmla="*/ 383217 w 514576"/>
              <a:gd name="T35" fmla="*/ 523096 h 529696"/>
              <a:gd name="T36" fmla="*/ 415830 w 514576"/>
              <a:gd name="T37" fmla="*/ 506719 h 529696"/>
              <a:gd name="T38" fmla="*/ 472905 w 514576"/>
              <a:gd name="T39" fmla="*/ 457587 h 529696"/>
              <a:gd name="T40" fmla="*/ 497365 w 514576"/>
              <a:gd name="T41" fmla="*/ 441208 h 529696"/>
              <a:gd name="T42" fmla="*/ 505520 w 514576"/>
              <a:gd name="T43" fmla="*/ 416642 h 529696"/>
              <a:gd name="T44" fmla="*/ 505520 w 514576"/>
              <a:gd name="T45" fmla="*/ 64524 h 529696"/>
              <a:gd name="T46" fmla="*/ 472905 w 514576"/>
              <a:gd name="T47" fmla="*/ 31771 h 529696"/>
              <a:gd name="T48" fmla="*/ 195685 w 514576"/>
              <a:gd name="T49" fmla="*/ 23582 h 5296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14576" h="529696">
                <a:moveTo>
                  <a:pt x="195943" y="23511"/>
                </a:moveTo>
                <a:cubicBezTo>
                  <a:pt x="142875" y="23511"/>
                  <a:pt x="167170" y="24790"/>
                  <a:pt x="155122" y="31675"/>
                </a:cubicBezTo>
                <a:cubicBezTo>
                  <a:pt x="146602" y="36543"/>
                  <a:pt x="145731" y="49230"/>
                  <a:pt x="138793" y="56168"/>
                </a:cubicBezTo>
                <a:cubicBezTo>
                  <a:pt x="131855" y="63106"/>
                  <a:pt x="122464" y="67053"/>
                  <a:pt x="114300" y="72496"/>
                </a:cubicBezTo>
                <a:lnTo>
                  <a:pt x="81643" y="121482"/>
                </a:lnTo>
                <a:cubicBezTo>
                  <a:pt x="76200" y="129646"/>
                  <a:pt x="72253" y="139037"/>
                  <a:pt x="65315" y="145975"/>
                </a:cubicBezTo>
                <a:lnTo>
                  <a:pt x="40822" y="170468"/>
                </a:lnTo>
                <a:cubicBezTo>
                  <a:pt x="38101" y="178632"/>
                  <a:pt x="36507" y="187264"/>
                  <a:pt x="32658" y="194961"/>
                </a:cubicBezTo>
                <a:cubicBezTo>
                  <a:pt x="28270" y="203737"/>
                  <a:pt x="20314" y="210487"/>
                  <a:pt x="16329" y="219453"/>
                </a:cubicBezTo>
                <a:cubicBezTo>
                  <a:pt x="9338" y="235181"/>
                  <a:pt x="0" y="268439"/>
                  <a:pt x="0" y="268439"/>
                </a:cubicBezTo>
                <a:cubicBezTo>
                  <a:pt x="2334" y="296439"/>
                  <a:pt x="1616" y="381081"/>
                  <a:pt x="24493" y="415396"/>
                </a:cubicBezTo>
                <a:cubicBezTo>
                  <a:pt x="29936" y="423560"/>
                  <a:pt x="33437" y="433428"/>
                  <a:pt x="40822" y="439889"/>
                </a:cubicBezTo>
                <a:cubicBezTo>
                  <a:pt x="55591" y="452812"/>
                  <a:pt x="73479" y="461660"/>
                  <a:pt x="89808" y="472546"/>
                </a:cubicBezTo>
                <a:cubicBezTo>
                  <a:pt x="121463" y="493650"/>
                  <a:pt x="104989" y="485771"/>
                  <a:pt x="138793" y="497039"/>
                </a:cubicBezTo>
                <a:cubicBezTo>
                  <a:pt x="146957" y="502482"/>
                  <a:pt x="154098" y="509923"/>
                  <a:pt x="163286" y="513368"/>
                </a:cubicBezTo>
                <a:cubicBezTo>
                  <a:pt x="176279" y="518240"/>
                  <a:pt x="190646" y="518166"/>
                  <a:pt x="204108" y="521532"/>
                </a:cubicBezTo>
                <a:cubicBezTo>
                  <a:pt x="212457" y="523619"/>
                  <a:pt x="220436" y="526975"/>
                  <a:pt x="228600" y="529696"/>
                </a:cubicBezTo>
                <a:cubicBezTo>
                  <a:pt x="280307" y="526975"/>
                  <a:pt x="332378" y="528229"/>
                  <a:pt x="383722" y="521532"/>
                </a:cubicBezTo>
                <a:cubicBezTo>
                  <a:pt x="395790" y="519958"/>
                  <a:pt x="406058" y="511653"/>
                  <a:pt x="416379" y="505203"/>
                </a:cubicBezTo>
                <a:cubicBezTo>
                  <a:pt x="465302" y="474627"/>
                  <a:pt x="433450" y="489617"/>
                  <a:pt x="473529" y="456218"/>
                </a:cubicBezTo>
                <a:cubicBezTo>
                  <a:pt x="481067" y="449936"/>
                  <a:pt x="489858" y="445332"/>
                  <a:pt x="498022" y="439889"/>
                </a:cubicBezTo>
                <a:cubicBezTo>
                  <a:pt x="500743" y="431725"/>
                  <a:pt x="505614" y="423983"/>
                  <a:pt x="506186" y="415396"/>
                </a:cubicBezTo>
                <a:cubicBezTo>
                  <a:pt x="515053" y="282386"/>
                  <a:pt x="519477" y="190605"/>
                  <a:pt x="506186" y="64332"/>
                </a:cubicBezTo>
                <a:cubicBezTo>
                  <a:pt x="503019" y="34247"/>
                  <a:pt x="498468" y="39988"/>
                  <a:pt x="473529" y="31675"/>
                </a:cubicBezTo>
                <a:cubicBezTo>
                  <a:pt x="374313" y="-34471"/>
                  <a:pt x="249011" y="23511"/>
                  <a:pt x="195943" y="23511"/>
                </a:cubicBez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 name="任意多边形 8">
            <a:extLst>
              <a:ext uri="{FF2B5EF4-FFF2-40B4-BE49-F238E27FC236}">
                <a16:creationId xmlns:a16="http://schemas.microsoft.com/office/drawing/2014/main" id="{54161928-FBDA-4AB7-8FBE-FC7EB73C61B1}"/>
              </a:ext>
            </a:extLst>
          </p:cNvPr>
          <p:cNvSpPr>
            <a:spLocks/>
          </p:cNvSpPr>
          <p:nvPr/>
        </p:nvSpPr>
        <p:spPr bwMode="auto">
          <a:xfrm>
            <a:off x="5658643" y="1318578"/>
            <a:ext cx="514350" cy="528637"/>
          </a:xfrm>
          <a:custGeom>
            <a:avLst/>
            <a:gdLst>
              <a:gd name="T0" fmla="*/ 195685 w 514576"/>
              <a:gd name="T1" fmla="*/ 23370 h 529696"/>
              <a:gd name="T2" fmla="*/ 154918 w 514576"/>
              <a:gd name="T3" fmla="*/ 31486 h 529696"/>
              <a:gd name="T4" fmla="*/ 138610 w 514576"/>
              <a:gd name="T5" fmla="*/ 55832 h 529696"/>
              <a:gd name="T6" fmla="*/ 114150 w 514576"/>
              <a:gd name="T7" fmla="*/ 72062 h 529696"/>
              <a:gd name="T8" fmla="*/ 81535 w 514576"/>
              <a:gd name="T9" fmla="*/ 120755 h 529696"/>
              <a:gd name="T10" fmla="*/ 65228 w 514576"/>
              <a:gd name="T11" fmla="*/ 145101 h 529696"/>
              <a:gd name="T12" fmla="*/ 40768 w 514576"/>
              <a:gd name="T13" fmla="*/ 169448 h 529696"/>
              <a:gd name="T14" fmla="*/ 32616 w 514576"/>
              <a:gd name="T15" fmla="*/ 193794 h 529696"/>
              <a:gd name="T16" fmla="*/ 16308 w 514576"/>
              <a:gd name="T17" fmla="*/ 218139 h 529696"/>
              <a:gd name="T18" fmla="*/ 0 w 514576"/>
              <a:gd name="T19" fmla="*/ 266831 h 529696"/>
              <a:gd name="T20" fmla="*/ 24460 w 514576"/>
              <a:gd name="T21" fmla="*/ 412910 h 529696"/>
              <a:gd name="T22" fmla="*/ 40768 w 514576"/>
              <a:gd name="T23" fmla="*/ 437256 h 529696"/>
              <a:gd name="T24" fmla="*/ 89691 w 514576"/>
              <a:gd name="T25" fmla="*/ 469717 h 529696"/>
              <a:gd name="T26" fmla="*/ 138610 w 514576"/>
              <a:gd name="T27" fmla="*/ 494063 h 529696"/>
              <a:gd name="T28" fmla="*/ 163070 w 514576"/>
              <a:gd name="T29" fmla="*/ 510296 h 529696"/>
              <a:gd name="T30" fmla="*/ 203838 w 514576"/>
              <a:gd name="T31" fmla="*/ 518409 h 529696"/>
              <a:gd name="T32" fmla="*/ 228300 w 514576"/>
              <a:gd name="T33" fmla="*/ 526525 h 529696"/>
              <a:gd name="T34" fmla="*/ 383217 w 514576"/>
              <a:gd name="T35" fmla="*/ 518409 h 529696"/>
              <a:gd name="T36" fmla="*/ 415830 w 514576"/>
              <a:gd name="T37" fmla="*/ 502179 h 529696"/>
              <a:gd name="T38" fmla="*/ 472905 w 514576"/>
              <a:gd name="T39" fmla="*/ 453488 h 529696"/>
              <a:gd name="T40" fmla="*/ 497365 w 514576"/>
              <a:gd name="T41" fmla="*/ 437256 h 529696"/>
              <a:gd name="T42" fmla="*/ 505520 w 514576"/>
              <a:gd name="T43" fmla="*/ 412910 h 529696"/>
              <a:gd name="T44" fmla="*/ 505520 w 514576"/>
              <a:gd name="T45" fmla="*/ 63947 h 529696"/>
              <a:gd name="T46" fmla="*/ 472905 w 514576"/>
              <a:gd name="T47" fmla="*/ 31486 h 529696"/>
              <a:gd name="T48" fmla="*/ 195685 w 514576"/>
              <a:gd name="T49" fmla="*/ 23370 h 5296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14576" h="529696">
                <a:moveTo>
                  <a:pt x="195943" y="23511"/>
                </a:moveTo>
                <a:cubicBezTo>
                  <a:pt x="142875" y="23511"/>
                  <a:pt x="167170" y="24790"/>
                  <a:pt x="155122" y="31675"/>
                </a:cubicBezTo>
                <a:cubicBezTo>
                  <a:pt x="146602" y="36543"/>
                  <a:pt x="145731" y="49230"/>
                  <a:pt x="138793" y="56168"/>
                </a:cubicBezTo>
                <a:cubicBezTo>
                  <a:pt x="131855" y="63106"/>
                  <a:pt x="122464" y="67053"/>
                  <a:pt x="114300" y="72496"/>
                </a:cubicBezTo>
                <a:lnTo>
                  <a:pt x="81643" y="121482"/>
                </a:lnTo>
                <a:cubicBezTo>
                  <a:pt x="76200" y="129646"/>
                  <a:pt x="72253" y="139037"/>
                  <a:pt x="65315" y="145975"/>
                </a:cubicBezTo>
                <a:lnTo>
                  <a:pt x="40822" y="170468"/>
                </a:lnTo>
                <a:cubicBezTo>
                  <a:pt x="38101" y="178632"/>
                  <a:pt x="36507" y="187264"/>
                  <a:pt x="32658" y="194961"/>
                </a:cubicBezTo>
                <a:cubicBezTo>
                  <a:pt x="28270" y="203737"/>
                  <a:pt x="20314" y="210487"/>
                  <a:pt x="16329" y="219453"/>
                </a:cubicBezTo>
                <a:cubicBezTo>
                  <a:pt x="9338" y="235181"/>
                  <a:pt x="0" y="268439"/>
                  <a:pt x="0" y="268439"/>
                </a:cubicBezTo>
                <a:cubicBezTo>
                  <a:pt x="2334" y="296439"/>
                  <a:pt x="1616" y="381081"/>
                  <a:pt x="24493" y="415396"/>
                </a:cubicBezTo>
                <a:cubicBezTo>
                  <a:pt x="29936" y="423560"/>
                  <a:pt x="33437" y="433428"/>
                  <a:pt x="40822" y="439889"/>
                </a:cubicBezTo>
                <a:cubicBezTo>
                  <a:pt x="55591" y="452812"/>
                  <a:pt x="73479" y="461660"/>
                  <a:pt x="89808" y="472546"/>
                </a:cubicBezTo>
                <a:cubicBezTo>
                  <a:pt x="121463" y="493650"/>
                  <a:pt x="104989" y="485771"/>
                  <a:pt x="138793" y="497039"/>
                </a:cubicBezTo>
                <a:cubicBezTo>
                  <a:pt x="146957" y="502482"/>
                  <a:pt x="154098" y="509923"/>
                  <a:pt x="163286" y="513368"/>
                </a:cubicBezTo>
                <a:cubicBezTo>
                  <a:pt x="176279" y="518240"/>
                  <a:pt x="190646" y="518166"/>
                  <a:pt x="204108" y="521532"/>
                </a:cubicBezTo>
                <a:cubicBezTo>
                  <a:pt x="212457" y="523619"/>
                  <a:pt x="220436" y="526975"/>
                  <a:pt x="228600" y="529696"/>
                </a:cubicBezTo>
                <a:cubicBezTo>
                  <a:pt x="280307" y="526975"/>
                  <a:pt x="332378" y="528229"/>
                  <a:pt x="383722" y="521532"/>
                </a:cubicBezTo>
                <a:cubicBezTo>
                  <a:pt x="395790" y="519958"/>
                  <a:pt x="406058" y="511653"/>
                  <a:pt x="416379" y="505203"/>
                </a:cubicBezTo>
                <a:cubicBezTo>
                  <a:pt x="465302" y="474627"/>
                  <a:pt x="433450" y="489617"/>
                  <a:pt x="473529" y="456218"/>
                </a:cubicBezTo>
                <a:cubicBezTo>
                  <a:pt x="481067" y="449936"/>
                  <a:pt x="489858" y="445332"/>
                  <a:pt x="498022" y="439889"/>
                </a:cubicBezTo>
                <a:cubicBezTo>
                  <a:pt x="500743" y="431725"/>
                  <a:pt x="505614" y="423983"/>
                  <a:pt x="506186" y="415396"/>
                </a:cubicBezTo>
                <a:cubicBezTo>
                  <a:pt x="515053" y="282386"/>
                  <a:pt x="519477" y="190605"/>
                  <a:pt x="506186" y="64332"/>
                </a:cubicBezTo>
                <a:cubicBezTo>
                  <a:pt x="503019" y="34247"/>
                  <a:pt x="498468" y="39988"/>
                  <a:pt x="473529" y="31675"/>
                </a:cubicBezTo>
                <a:cubicBezTo>
                  <a:pt x="374313" y="-34471"/>
                  <a:pt x="249011" y="23511"/>
                  <a:pt x="195943" y="23511"/>
                </a:cubicBez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pic>
        <p:nvPicPr>
          <p:cNvPr id="8" name="Picture 3">
            <a:extLst>
              <a:ext uri="{FF2B5EF4-FFF2-40B4-BE49-F238E27FC236}">
                <a16:creationId xmlns:a16="http://schemas.microsoft.com/office/drawing/2014/main" id="{61BB5BF9-C03E-43B2-9F9A-A83C402E4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 y="-656273"/>
            <a:ext cx="13954125" cy="784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9BDB7C8B-6B7C-46D7-99D6-AA678DDFE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143" y="1597978"/>
            <a:ext cx="6335713"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AutoShape 19">
            <a:hlinkClick r:id="" action="ppaction://hlinkshowjump?jump=lastslideviewed" highlightClick="1"/>
            <a:extLst>
              <a:ext uri="{FF2B5EF4-FFF2-40B4-BE49-F238E27FC236}">
                <a16:creationId xmlns:a16="http://schemas.microsoft.com/office/drawing/2014/main" id="{000A9C4D-BB43-46B6-A13F-0F94C1CBD9BB}"/>
              </a:ext>
            </a:extLst>
          </p:cNvPr>
          <p:cNvSpPr>
            <a:spLocks noChangeArrowheads="1"/>
          </p:cNvSpPr>
          <p:nvPr/>
        </p:nvSpPr>
        <p:spPr bwMode="auto">
          <a:xfrm>
            <a:off x="8839200" y="6705600"/>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00444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0CB0C-0613-4FCB-B7C1-B82589E6A528}"/>
              </a:ext>
            </a:extLst>
          </p:cNvPr>
          <p:cNvSpPr>
            <a:spLocks noGrp="1"/>
          </p:cNvSpPr>
          <p:nvPr>
            <p:ph type="title"/>
          </p:nvPr>
        </p:nvSpPr>
        <p:spPr/>
        <p:txBody>
          <a:bodyPr/>
          <a:lstStyle/>
          <a:p>
            <a:r>
              <a:rPr lang="en-US" altLang="zh-CN" dirty="0"/>
              <a:t>15.2  Measures of  Query Costs</a:t>
            </a:r>
            <a:endParaRPr lang="zh-CN" altLang="en-US" dirty="0"/>
          </a:p>
        </p:txBody>
      </p:sp>
      <p:sp>
        <p:nvSpPr>
          <p:cNvPr id="3" name="内容占位符 2">
            <a:extLst>
              <a:ext uri="{FF2B5EF4-FFF2-40B4-BE49-F238E27FC236}">
                <a16:creationId xmlns:a16="http://schemas.microsoft.com/office/drawing/2014/main" id="{A135E555-C93B-4E51-A6C2-37A4CEF1CC2B}"/>
              </a:ext>
            </a:extLst>
          </p:cNvPr>
          <p:cNvSpPr>
            <a:spLocks noGrp="1"/>
          </p:cNvSpPr>
          <p:nvPr>
            <p:ph idx="1"/>
          </p:nvPr>
        </p:nvSpPr>
        <p:spPr/>
        <p:txBody>
          <a:bodyPr/>
          <a:lstStyle/>
          <a:p>
            <a:r>
              <a:rPr lang="en-US" altLang="zh-CN" dirty="0"/>
              <a:t>Cost is generally measured as </a:t>
            </a:r>
            <a:r>
              <a:rPr lang="en-US" altLang="zh-CN" dirty="0">
                <a:solidFill>
                  <a:srgbClr val="FF0000"/>
                </a:solidFill>
              </a:rPr>
              <a:t>total elapsed time </a:t>
            </a:r>
            <a:r>
              <a:rPr lang="en-US" altLang="zh-CN" dirty="0"/>
              <a:t>for answering query</a:t>
            </a:r>
            <a:r>
              <a:rPr lang="zh-CN" altLang="en-US" dirty="0"/>
              <a:t>，</a:t>
            </a:r>
            <a:r>
              <a:rPr lang="en-US" altLang="zh-CN" dirty="0"/>
              <a:t>and many factors contribute to time cost</a:t>
            </a:r>
          </a:p>
          <a:p>
            <a:pPr lvl="1"/>
            <a:r>
              <a:rPr lang="en-US" altLang="zh-CN" dirty="0">
                <a:highlight>
                  <a:srgbClr val="FFFF00"/>
                </a:highlight>
              </a:rPr>
              <a:t>disk accesses</a:t>
            </a:r>
          </a:p>
          <a:p>
            <a:pPr lvl="1"/>
            <a:r>
              <a:rPr lang="en-US" altLang="zh-CN" dirty="0"/>
              <a:t>CPU</a:t>
            </a:r>
          </a:p>
          <a:p>
            <a:pPr lvl="1"/>
            <a:r>
              <a:rPr lang="en-US" altLang="zh-CN" dirty="0"/>
              <a:t>or even network communication</a:t>
            </a:r>
          </a:p>
          <a:p>
            <a:r>
              <a:rPr lang="en-US" altLang="zh-CN" dirty="0"/>
              <a:t>Typically disk access is the predominant cost, and is also relatively easy to estimate.   Measured by taking into account</a:t>
            </a:r>
          </a:p>
          <a:p>
            <a:pPr lvl="1"/>
            <a:r>
              <a:rPr lang="en-US" altLang="zh-CN" dirty="0"/>
              <a:t>number of seeks             * average-seek-cost</a:t>
            </a:r>
          </a:p>
          <a:p>
            <a:pPr lvl="1"/>
            <a:r>
              <a:rPr lang="en-US" altLang="zh-CN" dirty="0"/>
              <a:t>number of blocks read     * average-block-read-cost</a:t>
            </a:r>
          </a:p>
          <a:p>
            <a:pPr lvl="1"/>
            <a:r>
              <a:rPr lang="en-US" altLang="zh-CN" dirty="0"/>
              <a:t>number of blocks written * average-block-write-cost</a:t>
            </a:r>
          </a:p>
          <a:p>
            <a:pPr lvl="2"/>
            <a:r>
              <a:rPr lang="en-US" altLang="zh-CN" dirty="0">
                <a:ea typeface="ＭＳ Ｐゴシック" pitchFamily="34" charset="-128"/>
                <a:cs typeface="Times New Roman" pitchFamily="18" charset="0"/>
              </a:rPr>
              <a:t>cost to write a block is greater than cost to read a block </a:t>
            </a:r>
          </a:p>
          <a:p>
            <a:pPr lvl="2"/>
            <a:r>
              <a:rPr lang="en-US" altLang="zh-CN" dirty="0">
                <a:ea typeface="ＭＳ Ｐゴシック" pitchFamily="34" charset="-128"/>
                <a:cs typeface="Times New Roman" pitchFamily="18" charset="0"/>
              </a:rPr>
              <a:t>data is read back after being written to ensure that the write was successful</a:t>
            </a:r>
          </a:p>
          <a:p>
            <a:endParaRPr lang="zh-CN" altLang="en-US" dirty="0"/>
          </a:p>
        </p:txBody>
      </p:sp>
      <p:sp>
        <p:nvSpPr>
          <p:cNvPr id="4" name="日期占位符 3">
            <a:extLst>
              <a:ext uri="{FF2B5EF4-FFF2-40B4-BE49-F238E27FC236}">
                <a16:creationId xmlns:a16="http://schemas.microsoft.com/office/drawing/2014/main" id="{05D9B63A-5C63-4EC1-BF9F-CC5B6C9AF163}"/>
              </a:ext>
            </a:extLst>
          </p:cNvPr>
          <p:cNvSpPr>
            <a:spLocks noGrp="1"/>
          </p:cNvSpPr>
          <p:nvPr>
            <p:ph type="dt" sz="half" idx="10"/>
          </p:nvPr>
        </p:nvSpPr>
        <p:spPr/>
        <p:txBody>
          <a:bodyPr/>
          <a:lstStyle/>
          <a:p>
            <a:fld id="{2D40AB27-A846-459F-B4EC-9D9721A34ED2}"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9E29320B-5162-4B5D-B1D8-D038A7B41900}"/>
              </a:ext>
            </a:extLst>
          </p:cNvPr>
          <p:cNvSpPr>
            <a:spLocks noGrp="1"/>
          </p:cNvSpPr>
          <p:nvPr>
            <p:ph type="sldNum" sz="quarter" idx="12"/>
          </p:nvPr>
        </p:nvSpPr>
        <p:spPr/>
        <p:txBody>
          <a:bodyPr/>
          <a:lstStyle/>
          <a:p>
            <a:fld id="{47C4BD23-150C-4A56-8E66-9482A3FB2E80}" type="slidenum">
              <a:rPr lang="zh-CN" altLang="en-US" smtClean="0"/>
              <a:pPr/>
              <a:t>12</a:t>
            </a:fld>
            <a:endParaRPr lang="zh-CN" altLang="en-US" dirty="0"/>
          </a:p>
        </p:txBody>
      </p:sp>
    </p:spTree>
    <p:extLst>
      <p:ext uri="{BB962C8B-B14F-4D97-AF65-F5344CB8AC3E}">
        <p14:creationId xmlns:p14="http://schemas.microsoft.com/office/powerpoint/2010/main" val="723020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8E68E-D880-4539-AB7E-557BC2A98737}"/>
              </a:ext>
            </a:extLst>
          </p:cNvPr>
          <p:cNvSpPr>
            <a:spLocks noGrp="1"/>
          </p:cNvSpPr>
          <p:nvPr>
            <p:ph type="title"/>
          </p:nvPr>
        </p:nvSpPr>
        <p:spPr/>
        <p:txBody>
          <a:bodyPr>
            <a:normAutofit/>
          </a:bodyPr>
          <a:lstStyle/>
          <a:p>
            <a:r>
              <a:rPr lang="zh-CN" altLang="en-US" dirty="0"/>
              <a:t>面向磁盘的数据库性能开销分析（</a:t>
            </a:r>
            <a:r>
              <a:rPr lang="en-US" altLang="zh-CN" dirty="0"/>
              <a:t>2008</a:t>
            </a:r>
            <a:r>
              <a:rPr lang="zh-CN" altLang="en-US" dirty="0"/>
              <a:t>年，</a:t>
            </a:r>
            <a:r>
              <a:rPr lang="en-US" altLang="zh-CN" dirty="0"/>
              <a:t>SIGMOD</a:t>
            </a:r>
            <a:r>
              <a:rPr lang="zh-CN" altLang="en-US" dirty="0"/>
              <a:t>论文）</a:t>
            </a:r>
          </a:p>
        </p:txBody>
      </p:sp>
      <p:sp>
        <p:nvSpPr>
          <p:cNvPr id="3" name="内容占位符 2">
            <a:extLst>
              <a:ext uri="{FF2B5EF4-FFF2-40B4-BE49-F238E27FC236}">
                <a16:creationId xmlns:a16="http://schemas.microsoft.com/office/drawing/2014/main" id="{C0FBADC0-4A6A-4D68-9977-8C1D8C6F59AC}"/>
              </a:ext>
            </a:extLst>
          </p:cNvPr>
          <p:cNvSpPr>
            <a:spLocks noGrp="1"/>
          </p:cNvSpPr>
          <p:nvPr>
            <p:ph idx="1"/>
          </p:nvPr>
        </p:nvSpPr>
        <p:spPr/>
        <p:txBody>
          <a:bodyPr/>
          <a:lstStyle/>
          <a:p>
            <a:r>
              <a:rPr lang="zh-CN" altLang="en-US" b="0" i="0" dirty="0">
                <a:solidFill>
                  <a:srgbClr val="121212"/>
                </a:solidFill>
                <a:effectLst/>
                <a:latin typeface="-apple-system"/>
              </a:rPr>
              <a:t>假设一次业务处理（如</a:t>
            </a:r>
            <a:r>
              <a:rPr lang="en-US" altLang="zh-CN" b="0" i="0" dirty="0">
                <a:solidFill>
                  <a:srgbClr val="121212"/>
                </a:solidFill>
                <a:effectLst/>
                <a:latin typeface="-apple-system"/>
              </a:rPr>
              <a:t>SQL </a:t>
            </a:r>
            <a:r>
              <a:rPr lang="zh-CN" altLang="en-US" b="0" i="0" dirty="0">
                <a:solidFill>
                  <a:srgbClr val="121212"/>
                </a:solidFill>
                <a:effectLst/>
                <a:latin typeface="-apple-system"/>
              </a:rPr>
              <a:t>查询）的总开销是</a:t>
            </a:r>
            <a:r>
              <a:rPr lang="en-US" altLang="zh-CN" b="0" i="0" dirty="0">
                <a:solidFill>
                  <a:srgbClr val="121212"/>
                </a:solidFill>
                <a:effectLst/>
                <a:latin typeface="-apple-system"/>
              </a:rPr>
              <a:t>100%</a:t>
            </a:r>
            <a:r>
              <a:rPr lang="zh-CN" altLang="en-US" b="0" i="0" dirty="0">
                <a:solidFill>
                  <a:srgbClr val="121212"/>
                </a:solidFill>
                <a:effectLst/>
                <a:latin typeface="-apple-system"/>
              </a:rPr>
              <a:t>，其中</a:t>
            </a:r>
            <a:endParaRPr lang="en-US" altLang="zh-CN" b="0" i="0" dirty="0">
              <a:solidFill>
                <a:srgbClr val="121212"/>
              </a:solidFill>
              <a:effectLst/>
              <a:latin typeface="-apple-system"/>
            </a:endParaRPr>
          </a:p>
          <a:p>
            <a:pPr lvl="1"/>
            <a:r>
              <a:rPr lang="en-US" altLang="zh-CN" b="0" i="0" dirty="0">
                <a:solidFill>
                  <a:srgbClr val="121212"/>
                </a:solidFill>
                <a:effectLst/>
                <a:highlight>
                  <a:srgbClr val="DCECE0"/>
                </a:highlight>
                <a:latin typeface="-apple-system"/>
              </a:rPr>
              <a:t>7%</a:t>
            </a:r>
            <a:r>
              <a:rPr lang="zh-CN" altLang="en-US" b="0" i="0" dirty="0">
                <a:solidFill>
                  <a:srgbClr val="121212"/>
                </a:solidFill>
                <a:effectLst/>
                <a:highlight>
                  <a:srgbClr val="DCECE0"/>
                </a:highlight>
                <a:latin typeface="-apple-system"/>
              </a:rPr>
              <a:t>不到，真正处理业务逻辑</a:t>
            </a:r>
            <a:endParaRPr lang="en-US" altLang="zh-CN" b="0" i="0" dirty="0">
              <a:solidFill>
                <a:srgbClr val="121212"/>
              </a:solidFill>
              <a:effectLst/>
              <a:highlight>
                <a:srgbClr val="DCECE0"/>
              </a:highlight>
              <a:latin typeface="-apple-system"/>
            </a:endParaRPr>
          </a:p>
          <a:p>
            <a:pPr lvl="1"/>
            <a:r>
              <a:rPr lang="en-US" altLang="zh-CN" b="0" i="0" dirty="0">
                <a:solidFill>
                  <a:srgbClr val="FF0000"/>
                </a:solidFill>
                <a:effectLst/>
                <a:highlight>
                  <a:srgbClr val="FFFF00"/>
                </a:highlight>
                <a:latin typeface="-apple-system"/>
              </a:rPr>
              <a:t>34%</a:t>
            </a:r>
            <a:r>
              <a:rPr lang="zh-CN" altLang="en-US" b="0" i="0" dirty="0">
                <a:solidFill>
                  <a:srgbClr val="FF0000"/>
                </a:solidFill>
                <a:effectLst/>
                <a:highlight>
                  <a:srgbClr val="FFFF00"/>
                </a:highlight>
                <a:latin typeface="-apple-system"/>
              </a:rPr>
              <a:t>，</a:t>
            </a:r>
            <a:r>
              <a:rPr lang="zh-CN" altLang="en-US" b="0" i="0" dirty="0">
                <a:solidFill>
                  <a:srgbClr val="121212"/>
                </a:solidFill>
                <a:effectLst/>
                <a:highlight>
                  <a:srgbClr val="FFFF00"/>
                </a:highlight>
                <a:latin typeface="-apple-system"/>
              </a:rPr>
              <a:t>用于缓冲区管理如缓冲区的加载替换、地址转化等</a:t>
            </a:r>
            <a:endParaRPr lang="en-US" altLang="zh-CN" b="0" i="0" dirty="0">
              <a:solidFill>
                <a:srgbClr val="121212"/>
              </a:solidFill>
              <a:effectLst/>
              <a:highlight>
                <a:srgbClr val="FFFF00"/>
              </a:highlight>
              <a:latin typeface="-apple-system"/>
            </a:endParaRPr>
          </a:p>
          <a:p>
            <a:pPr lvl="1"/>
            <a:r>
              <a:rPr lang="en-US" altLang="zh-CN" b="0" i="0" dirty="0">
                <a:solidFill>
                  <a:srgbClr val="121212"/>
                </a:solidFill>
                <a:effectLst/>
                <a:latin typeface="-apple-system"/>
              </a:rPr>
              <a:t>14%</a:t>
            </a:r>
            <a:r>
              <a:rPr lang="zh-CN" altLang="en-US" b="0" i="0" dirty="0">
                <a:solidFill>
                  <a:srgbClr val="121212"/>
                </a:solidFill>
                <a:effectLst/>
                <a:latin typeface="-apple-system"/>
              </a:rPr>
              <a:t>，处理对于内存数据结构互斥访问加锁</a:t>
            </a:r>
            <a:r>
              <a:rPr lang="en-US" altLang="zh-CN" b="0" i="0" dirty="0">
                <a:solidFill>
                  <a:srgbClr val="121212"/>
                </a:solidFill>
                <a:effectLst/>
                <a:latin typeface="-apple-system"/>
              </a:rPr>
              <a:t>Latching</a:t>
            </a:r>
          </a:p>
          <a:p>
            <a:pPr lvl="1"/>
            <a:r>
              <a:rPr lang="en-US" altLang="zh-CN" b="0" i="0" dirty="0">
                <a:solidFill>
                  <a:srgbClr val="121212"/>
                </a:solidFill>
                <a:effectLst/>
                <a:latin typeface="-apple-system"/>
              </a:rPr>
              <a:t>16%</a:t>
            </a:r>
            <a:r>
              <a:rPr lang="zh-CN" altLang="en-US" b="0" i="0" dirty="0">
                <a:solidFill>
                  <a:srgbClr val="121212"/>
                </a:solidFill>
                <a:effectLst/>
                <a:latin typeface="-apple-system"/>
              </a:rPr>
              <a:t>，处理事务并发访问时，事务处理加锁</a:t>
            </a:r>
            <a:r>
              <a:rPr lang="en-US" altLang="zh-CN" b="0" i="0" dirty="0">
                <a:solidFill>
                  <a:srgbClr val="121212"/>
                </a:solidFill>
                <a:effectLst/>
                <a:latin typeface="-apple-system"/>
              </a:rPr>
              <a:t>Locking</a:t>
            </a:r>
          </a:p>
          <a:p>
            <a:pPr lvl="1"/>
            <a:r>
              <a:rPr lang="en-US" altLang="zh-CN" b="0" i="0" dirty="0">
                <a:solidFill>
                  <a:srgbClr val="121212"/>
                </a:solidFill>
                <a:effectLst/>
                <a:latin typeface="-apple-system"/>
              </a:rPr>
              <a:t>12%</a:t>
            </a:r>
            <a:r>
              <a:rPr lang="zh-CN" altLang="en-US" b="0" i="0" dirty="0">
                <a:solidFill>
                  <a:srgbClr val="121212"/>
                </a:solidFill>
                <a:effectLst/>
                <a:latin typeface="-apple-system"/>
              </a:rPr>
              <a:t>，处理日志</a:t>
            </a:r>
            <a:r>
              <a:rPr lang="en-US" altLang="zh-CN" b="0" i="0" dirty="0">
                <a:solidFill>
                  <a:srgbClr val="121212"/>
                </a:solidFill>
                <a:effectLst/>
                <a:latin typeface="-apple-system"/>
              </a:rPr>
              <a:t>Logging</a:t>
            </a:r>
          </a:p>
          <a:p>
            <a:pPr lvl="1"/>
            <a:r>
              <a:rPr lang="en-US" altLang="zh-CN" b="0" i="0" dirty="0">
                <a:solidFill>
                  <a:srgbClr val="FF0000"/>
                </a:solidFill>
                <a:effectLst/>
                <a:highlight>
                  <a:srgbClr val="FFFF00"/>
                </a:highlight>
                <a:latin typeface="-apple-system"/>
              </a:rPr>
              <a:t>16%</a:t>
            </a:r>
            <a:r>
              <a:rPr lang="zh-CN" altLang="en-US" b="0" i="0" dirty="0">
                <a:solidFill>
                  <a:srgbClr val="121212"/>
                </a:solidFill>
                <a:effectLst/>
                <a:highlight>
                  <a:srgbClr val="FFFF00"/>
                </a:highlight>
                <a:latin typeface="-apple-system"/>
              </a:rPr>
              <a:t>，用于对</a:t>
            </a:r>
            <a:r>
              <a:rPr lang="en-US" altLang="zh-CN" b="0" i="0" dirty="0">
                <a:solidFill>
                  <a:srgbClr val="121212"/>
                </a:solidFill>
                <a:effectLst/>
                <a:highlight>
                  <a:srgbClr val="FFFF00"/>
                </a:highlight>
                <a:latin typeface="-apple-system"/>
              </a:rPr>
              <a:t>B</a:t>
            </a:r>
            <a:r>
              <a:rPr lang="zh-CN" altLang="en-US" b="0" i="0" dirty="0">
                <a:solidFill>
                  <a:srgbClr val="121212"/>
                </a:solidFill>
                <a:effectLst/>
                <a:highlight>
                  <a:srgbClr val="FFFF00"/>
                </a:highlight>
                <a:latin typeface="-apple-system"/>
              </a:rPr>
              <a:t>树索引的处理</a:t>
            </a:r>
            <a:endParaRPr lang="en-US" altLang="zh-CN" b="0" i="0" dirty="0">
              <a:solidFill>
                <a:srgbClr val="121212"/>
              </a:solidFill>
              <a:effectLst/>
              <a:highlight>
                <a:srgbClr val="FFFF00"/>
              </a:highlight>
              <a:latin typeface="-apple-system"/>
            </a:endParaRPr>
          </a:p>
          <a:p>
            <a:endParaRPr lang="en-US" altLang="zh-CN" dirty="0">
              <a:solidFill>
                <a:srgbClr val="121212"/>
              </a:solidFill>
              <a:latin typeface="-apple-system"/>
            </a:endParaRPr>
          </a:p>
        </p:txBody>
      </p:sp>
      <p:sp>
        <p:nvSpPr>
          <p:cNvPr id="4" name="日期占位符 3">
            <a:extLst>
              <a:ext uri="{FF2B5EF4-FFF2-40B4-BE49-F238E27FC236}">
                <a16:creationId xmlns:a16="http://schemas.microsoft.com/office/drawing/2014/main" id="{1A4CC549-72E5-405A-B5BE-C2A2821D835C}"/>
              </a:ext>
            </a:extLst>
          </p:cNvPr>
          <p:cNvSpPr>
            <a:spLocks noGrp="1"/>
          </p:cNvSpPr>
          <p:nvPr>
            <p:ph type="dt" sz="half" idx="10"/>
          </p:nvPr>
        </p:nvSpPr>
        <p:spPr/>
        <p:txBody>
          <a:bodyPr/>
          <a:lstStyle/>
          <a:p>
            <a:fld id="{384C0A56-CE60-45F4-87CE-7F97108FDDDB}"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8D396C71-69D0-4E27-A318-C11F5BF0B6B5}"/>
              </a:ext>
            </a:extLst>
          </p:cNvPr>
          <p:cNvSpPr>
            <a:spLocks noGrp="1"/>
          </p:cNvSpPr>
          <p:nvPr>
            <p:ph type="sldNum" sz="quarter" idx="12"/>
          </p:nvPr>
        </p:nvSpPr>
        <p:spPr/>
        <p:txBody>
          <a:bodyPr/>
          <a:lstStyle/>
          <a:p>
            <a:fld id="{47C4BD23-150C-4A56-8E66-9482A3FB2E80}" type="slidenum">
              <a:rPr lang="zh-CN" altLang="en-US" smtClean="0"/>
              <a:pPr/>
              <a:t>13</a:t>
            </a:fld>
            <a:endParaRPr lang="zh-CN" altLang="en-US" dirty="0"/>
          </a:p>
        </p:txBody>
      </p:sp>
      <p:pic>
        <p:nvPicPr>
          <p:cNvPr id="7" name="图片 6">
            <a:extLst>
              <a:ext uri="{FF2B5EF4-FFF2-40B4-BE49-F238E27FC236}">
                <a16:creationId xmlns:a16="http://schemas.microsoft.com/office/drawing/2014/main" id="{8D89AA12-80A1-41F1-B1FE-94F8FCB4E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939" y="3466323"/>
            <a:ext cx="7410061" cy="3245333"/>
          </a:xfrm>
          <a:prstGeom prst="rect">
            <a:avLst/>
          </a:prstGeom>
        </p:spPr>
      </p:pic>
    </p:spTree>
    <p:extLst>
      <p:ext uri="{BB962C8B-B14F-4D97-AF65-F5344CB8AC3E}">
        <p14:creationId xmlns:p14="http://schemas.microsoft.com/office/powerpoint/2010/main" val="50019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7F0748F-A7C8-4230-971D-B036CB2BFE27}"/>
              </a:ext>
            </a:extLst>
          </p:cNvPr>
          <p:cNvSpPr>
            <a:spLocks noGrp="1"/>
          </p:cNvSpPr>
          <p:nvPr>
            <p:ph type="sldNum" sz="quarter" idx="12"/>
          </p:nvPr>
        </p:nvSpPr>
        <p:spPr/>
        <p:txBody>
          <a:bodyPr/>
          <a:lstStyle/>
          <a:p>
            <a:fld id="{47C4BD23-150C-4A56-8E66-9482A3FB2E80}" type="slidenum">
              <a:rPr lang="zh-CN" altLang="en-US" smtClean="0"/>
              <a:t>14</a:t>
            </a:fld>
            <a:endParaRPr lang="zh-CN" altLang="en-US"/>
          </a:p>
        </p:txBody>
      </p:sp>
      <p:sp>
        <p:nvSpPr>
          <p:cNvPr id="4" name="日期占位符 3">
            <a:extLst>
              <a:ext uri="{FF2B5EF4-FFF2-40B4-BE49-F238E27FC236}">
                <a16:creationId xmlns:a16="http://schemas.microsoft.com/office/drawing/2014/main" id="{1B62C598-D9FA-492F-A289-EB398741FDF1}"/>
              </a:ext>
            </a:extLst>
          </p:cNvPr>
          <p:cNvSpPr>
            <a:spLocks noGrp="1"/>
          </p:cNvSpPr>
          <p:nvPr>
            <p:ph type="dt" sz="half" idx="10"/>
          </p:nvPr>
        </p:nvSpPr>
        <p:spPr/>
        <p:txBody>
          <a:bodyPr/>
          <a:lstStyle/>
          <a:p>
            <a:fld id="{C7516836-5A30-4333-9010-22911E80A18D}" type="datetime1">
              <a:rPr lang="zh-CN" altLang="en-US" smtClean="0"/>
              <a:t>2021/12/6</a:t>
            </a:fld>
            <a:endParaRPr lang="zh-CN" altLang="en-US" dirty="0"/>
          </a:p>
        </p:txBody>
      </p:sp>
      <p:pic>
        <p:nvPicPr>
          <p:cNvPr id="51" name="图片 50">
            <a:extLst>
              <a:ext uri="{FF2B5EF4-FFF2-40B4-BE49-F238E27FC236}">
                <a16:creationId xmlns:a16="http://schemas.microsoft.com/office/drawing/2014/main" id="{7474CB7B-D5F7-4420-B519-F2C46AF85534}"/>
              </a:ext>
            </a:extLst>
          </p:cNvPr>
          <p:cNvPicPr>
            <a:picLocks noChangeAspect="1"/>
          </p:cNvPicPr>
          <p:nvPr/>
        </p:nvPicPr>
        <p:blipFill>
          <a:blip r:embed="rId2"/>
          <a:stretch>
            <a:fillRect/>
          </a:stretch>
        </p:blipFill>
        <p:spPr>
          <a:xfrm>
            <a:off x="196312" y="294957"/>
            <a:ext cx="8492826" cy="6380480"/>
          </a:xfrm>
          <a:prstGeom prst="rect">
            <a:avLst/>
          </a:prstGeom>
        </p:spPr>
      </p:pic>
      <p:sp>
        <p:nvSpPr>
          <p:cNvPr id="53" name="TextBox 1">
            <a:extLst>
              <a:ext uri="{FF2B5EF4-FFF2-40B4-BE49-F238E27FC236}">
                <a16:creationId xmlns:a16="http://schemas.microsoft.com/office/drawing/2014/main" id="{212C461A-5281-4F85-8CB1-AE3FAF1537B0}"/>
              </a:ext>
            </a:extLst>
          </p:cNvPr>
          <p:cNvSpPr txBox="1">
            <a:spLocks noChangeArrowheads="1"/>
          </p:cNvSpPr>
          <p:nvPr/>
        </p:nvSpPr>
        <p:spPr bwMode="auto">
          <a:xfrm>
            <a:off x="8869680" y="321231"/>
            <a:ext cx="3080288" cy="5632311"/>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400" dirty="0">
                <a:latin typeface="+mn-lt"/>
                <a:ea typeface="微软雅黑 Light" panose="020B0502040204020203" pitchFamily="34" charset="-122"/>
              </a:rPr>
              <a:t>知乎：</a:t>
            </a:r>
            <a:endParaRPr lang="en-US" altLang="zh-CN" sz="2400" dirty="0">
              <a:latin typeface="+mn-lt"/>
              <a:ea typeface="微软雅黑 Light" panose="020B0502040204020203" pitchFamily="34" charset="-122"/>
            </a:endParaRPr>
          </a:p>
          <a:p>
            <a:pPr eaLnBrk="1" hangingPunct="1">
              <a:spcBef>
                <a:spcPct val="0"/>
              </a:spcBef>
              <a:buClrTx/>
              <a:buSzTx/>
              <a:buFontTx/>
              <a:buNone/>
            </a:pPr>
            <a:r>
              <a:rPr lang="zh-CN" altLang="en-US" sz="2400" dirty="0">
                <a:latin typeface="+mn-lt"/>
                <a:ea typeface="微软雅黑 Light" panose="020B0502040204020203" pitchFamily="34" charset="-122"/>
              </a:rPr>
              <a:t>为什么硬盘转速是</a:t>
            </a:r>
            <a:r>
              <a:rPr lang="en-US" altLang="zh-CN" sz="2400" dirty="0">
                <a:latin typeface="+mn-lt"/>
                <a:ea typeface="微软雅黑 Light" panose="020B0502040204020203" pitchFamily="34" charset="-122"/>
              </a:rPr>
              <a:t>3600</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5400</a:t>
            </a:r>
            <a:r>
              <a:rPr lang="zh-CN" altLang="en-US" sz="2400" dirty="0">
                <a:latin typeface="+mn-lt"/>
                <a:ea typeface="微软雅黑 Light" panose="020B0502040204020203" pitchFamily="34" charset="-122"/>
              </a:rPr>
              <a:t>或</a:t>
            </a:r>
            <a:r>
              <a:rPr lang="en-US" altLang="zh-CN" sz="2400" dirty="0">
                <a:latin typeface="+mn-lt"/>
                <a:ea typeface="微软雅黑 Light" panose="020B0502040204020203" pitchFamily="34" charset="-122"/>
              </a:rPr>
              <a:t>7200</a:t>
            </a:r>
            <a:r>
              <a:rPr lang="zh-CN" altLang="en-US" sz="2400" dirty="0">
                <a:latin typeface="+mn-lt"/>
                <a:ea typeface="微软雅黑 Light" panose="020B0502040204020203" pitchFamily="34" charset="-122"/>
              </a:rPr>
              <a:t>这么奇怪的数字？</a:t>
            </a:r>
            <a:endParaRPr lang="en-US" altLang="zh-CN" sz="2400" dirty="0">
              <a:latin typeface="+mn-lt"/>
              <a:ea typeface="微软雅黑 Light" panose="020B0502040204020203" pitchFamily="34" charset="-122"/>
            </a:endParaRPr>
          </a:p>
          <a:p>
            <a:pPr eaLnBrk="1" hangingPunct="1">
              <a:spcBef>
                <a:spcPct val="0"/>
              </a:spcBef>
              <a:buClrTx/>
              <a:buSzTx/>
              <a:buFontTx/>
              <a:buNone/>
            </a:pPr>
            <a:endParaRPr lang="en-US" altLang="zh-CN" sz="2400" dirty="0">
              <a:latin typeface="+mn-lt"/>
              <a:ea typeface="微软雅黑 Light" panose="020B0502040204020203" pitchFamily="34" charset="-122"/>
            </a:endParaRPr>
          </a:p>
          <a:p>
            <a:pPr eaLnBrk="1" hangingPunct="1">
              <a:spcBef>
                <a:spcPct val="0"/>
              </a:spcBef>
              <a:buClrTx/>
              <a:buSzTx/>
              <a:buFontTx/>
              <a:buNone/>
            </a:pPr>
            <a:r>
              <a:rPr lang="en-US" altLang="zh-CN" sz="2400" dirty="0">
                <a:latin typeface="+mn-lt"/>
                <a:ea typeface="微软雅黑 Light" panose="020B0502040204020203" pitchFamily="34" charset="-122"/>
              </a:rPr>
              <a:t>5400</a:t>
            </a:r>
            <a:r>
              <a:rPr lang="zh-CN" altLang="en-US" sz="2400" dirty="0">
                <a:latin typeface="+mn-lt"/>
                <a:ea typeface="微软雅黑 Light" panose="020B0502040204020203" pitchFamily="34" charset="-122"/>
              </a:rPr>
              <a:t>转</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分钟</a:t>
            </a:r>
            <a:endParaRPr lang="en-US" altLang="zh-CN" sz="2400" dirty="0">
              <a:latin typeface="+mn-lt"/>
              <a:ea typeface="微软雅黑 Light" panose="020B0502040204020203" pitchFamily="34" charset="-122"/>
            </a:endParaRPr>
          </a:p>
          <a:p>
            <a:pPr eaLnBrk="1" hangingPunct="1">
              <a:spcBef>
                <a:spcPct val="0"/>
              </a:spcBef>
              <a:buClrTx/>
              <a:buSzTx/>
              <a:buFontTx/>
              <a:buNone/>
            </a:pPr>
            <a:r>
              <a:rPr lang="en-US" altLang="zh-CN" sz="2400" dirty="0">
                <a:latin typeface="+mn-lt"/>
                <a:ea typeface="微软雅黑 Light" panose="020B0502040204020203" pitchFamily="34" charset="-122"/>
              </a:rPr>
              <a:t>=5400 RPM</a:t>
            </a:r>
            <a:r>
              <a:rPr lang="zh-CN" altLang="en-US" sz="2400" dirty="0">
                <a:latin typeface="+mn-lt"/>
                <a:ea typeface="微软雅黑 Light" panose="020B0502040204020203" pitchFamily="34" charset="-122"/>
              </a:rPr>
              <a:t>，</a:t>
            </a:r>
            <a:endParaRPr lang="en-US" altLang="zh-CN" sz="2400" dirty="0">
              <a:latin typeface="+mn-lt"/>
              <a:ea typeface="微软雅黑 Light" panose="020B0502040204020203" pitchFamily="34" charset="-122"/>
            </a:endParaRPr>
          </a:p>
          <a:p>
            <a:pPr eaLnBrk="1" hangingPunct="1">
              <a:spcBef>
                <a:spcPct val="0"/>
              </a:spcBef>
              <a:buClrTx/>
              <a:buSzTx/>
              <a:buFontTx/>
              <a:buNone/>
            </a:pPr>
            <a:r>
              <a:rPr lang="zh-CN" altLang="en-US" sz="2400" dirty="0">
                <a:latin typeface="+mn-lt"/>
                <a:ea typeface="微软雅黑 Light" panose="020B0502040204020203" pitchFamily="34" charset="-122"/>
              </a:rPr>
              <a:t>美国交流电</a:t>
            </a:r>
            <a:r>
              <a:rPr lang="en-US" altLang="zh-CN" sz="2400" dirty="0">
                <a:latin typeface="+mn-lt"/>
                <a:ea typeface="微软雅黑 Light" panose="020B0502040204020203" pitchFamily="34" charset="-122"/>
              </a:rPr>
              <a:t>60Hz</a:t>
            </a:r>
            <a:r>
              <a:rPr lang="zh-CN" altLang="en-US" sz="2400" dirty="0">
                <a:latin typeface="+mn-lt"/>
                <a:ea typeface="微软雅黑 Light" panose="020B0502040204020203" pitchFamily="34" charset="-122"/>
              </a:rPr>
              <a:t>，</a:t>
            </a:r>
            <a:endParaRPr lang="en-US" altLang="zh-CN" sz="2400" dirty="0">
              <a:latin typeface="+mn-lt"/>
              <a:ea typeface="微软雅黑 Light" panose="020B0502040204020203" pitchFamily="34" charset="-122"/>
            </a:endParaRPr>
          </a:p>
          <a:p>
            <a:pPr eaLnBrk="1" hangingPunct="1">
              <a:spcBef>
                <a:spcPct val="0"/>
              </a:spcBef>
              <a:buClrTx/>
              <a:buSzTx/>
              <a:buFontTx/>
              <a:buNone/>
            </a:pPr>
            <a:r>
              <a:rPr lang="en-US" altLang="zh-CN" sz="24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分钟</a:t>
            </a:r>
            <a:r>
              <a:rPr lang="en-US" altLang="zh-CN" sz="2400" dirty="0">
                <a:latin typeface="+mn-lt"/>
                <a:ea typeface="微软雅黑 Light" panose="020B0502040204020203" pitchFamily="34" charset="-122"/>
              </a:rPr>
              <a:t>=60</a:t>
            </a:r>
            <a:r>
              <a:rPr lang="zh-CN" altLang="en-US" sz="2400" dirty="0">
                <a:latin typeface="+mn-lt"/>
                <a:ea typeface="微软雅黑 Light" panose="020B0502040204020203" pitchFamily="34" charset="-122"/>
              </a:rPr>
              <a:t>秒，</a:t>
            </a:r>
            <a:endParaRPr lang="en-US" altLang="zh-CN" sz="2400" dirty="0">
              <a:latin typeface="+mn-lt"/>
              <a:ea typeface="微软雅黑 Light" panose="020B0502040204020203" pitchFamily="34" charset="-122"/>
            </a:endParaRPr>
          </a:p>
          <a:p>
            <a:pPr eaLnBrk="1" hangingPunct="1">
              <a:spcBef>
                <a:spcPct val="0"/>
              </a:spcBef>
              <a:buClrTx/>
              <a:buSzTx/>
              <a:buFontTx/>
              <a:buNone/>
            </a:pPr>
            <a:r>
              <a:rPr lang="en-US" altLang="zh-CN" sz="2400" dirty="0">
                <a:latin typeface="+mn-lt"/>
                <a:ea typeface="微软雅黑 Light" panose="020B0502040204020203" pitchFamily="34" charset="-122"/>
              </a:rPr>
              <a:t>60Hz </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转</a:t>
            </a:r>
            <a:r>
              <a:rPr lang="en-US" altLang="zh-CN" sz="2400" dirty="0">
                <a:latin typeface="+mn-lt"/>
                <a:ea typeface="微软雅黑 Light" panose="020B0502040204020203" pitchFamily="34" charset="-122"/>
              </a:rPr>
              <a:t>/Hz </a:t>
            </a:r>
            <a:r>
              <a:rPr lang="zh-CN" altLang="en-US" sz="2400" dirty="0">
                <a:latin typeface="+mn-lt"/>
                <a:ea typeface="微软雅黑 Light" panose="020B0502040204020203" pitchFamily="34" charset="-122"/>
              </a:rPr>
              <a:t>* </a:t>
            </a:r>
            <a:r>
              <a:rPr lang="en-US" altLang="zh-CN" sz="2400" dirty="0">
                <a:latin typeface="+mn-lt"/>
                <a:ea typeface="微软雅黑 Light" panose="020B0502040204020203" pitchFamily="34" charset="-122"/>
              </a:rPr>
              <a:t>60</a:t>
            </a:r>
            <a:r>
              <a:rPr lang="zh-CN" altLang="en-US" sz="2400" dirty="0">
                <a:latin typeface="+mn-lt"/>
                <a:ea typeface="微软雅黑 Light" panose="020B0502040204020203" pitchFamily="34" charset="-122"/>
              </a:rPr>
              <a:t>秒</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分钟</a:t>
            </a:r>
            <a:r>
              <a:rPr lang="en-US" altLang="zh-CN" sz="2400" dirty="0">
                <a:latin typeface="+mn-lt"/>
                <a:ea typeface="微软雅黑 Light" panose="020B0502040204020203" pitchFamily="34" charset="-122"/>
              </a:rPr>
              <a:t>=3600</a:t>
            </a:r>
            <a:r>
              <a:rPr lang="zh-CN" altLang="en-US" sz="2400" dirty="0">
                <a:latin typeface="+mn-lt"/>
                <a:ea typeface="微软雅黑 Light" panose="020B0502040204020203" pitchFamily="34" charset="-122"/>
              </a:rPr>
              <a:t>转</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分钟</a:t>
            </a:r>
            <a:endParaRPr lang="en-US" altLang="zh-CN" sz="2400" dirty="0">
              <a:latin typeface="+mn-lt"/>
              <a:ea typeface="微软雅黑 Light" panose="020B0502040204020203" pitchFamily="34" charset="-122"/>
            </a:endParaRPr>
          </a:p>
          <a:p>
            <a:pPr eaLnBrk="1" hangingPunct="1">
              <a:spcBef>
                <a:spcPct val="0"/>
              </a:spcBef>
              <a:buClrTx/>
              <a:buSzTx/>
              <a:buFontTx/>
              <a:buNone/>
            </a:pPr>
            <a:r>
              <a:rPr lang="en-US" altLang="zh-CN" sz="2400" dirty="0">
                <a:latin typeface="+mn-lt"/>
                <a:ea typeface="微软雅黑 Light" panose="020B0502040204020203" pitchFamily="34" charset="-122"/>
              </a:rPr>
              <a:t>5400 RPM=1.5</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3600RPM</a:t>
            </a:r>
          </a:p>
          <a:p>
            <a:pPr eaLnBrk="1" hangingPunct="1">
              <a:spcBef>
                <a:spcPct val="0"/>
              </a:spcBef>
              <a:buClrTx/>
              <a:buSzTx/>
              <a:buFontTx/>
              <a:buNone/>
            </a:pPr>
            <a:r>
              <a:rPr lang="en-US" altLang="zh-CN" sz="2400" dirty="0">
                <a:latin typeface="+mn-lt"/>
                <a:ea typeface="微软雅黑 Light" panose="020B0502040204020203" pitchFamily="34" charset="-122"/>
              </a:rPr>
              <a:t>7200 RPM=2</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3600RPM</a:t>
            </a:r>
            <a:endParaRPr lang="zh-CN" altLang="en-US" sz="2400" dirty="0">
              <a:latin typeface="+mn-lt"/>
              <a:ea typeface="微软雅黑 Light" panose="020B0502040204020203" pitchFamily="34" charset="-122"/>
            </a:endParaRPr>
          </a:p>
        </p:txBody>
      </p:sp>
    </p:spTree>
    <p:extLst>
      <p:ext uri="{BB962C8B-B14F-4D97-AF65-F5344CB8AC3E}">
        <p14:creationId xmlns:p14="http://schemas.microsoft.com/office/powerpoint/2010/main" val="193040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C56B-5FA2-45BF-99FC-6B275A807ADC}"/>
              </a:ext>
            </a:extLst>
          </p:cNvPr>
          <p:cNvSpPr>
            <a:spLocks noGrp="1"/>
          </p:cNvSpPr>
          <p:nvPr>
            <p:ph type="title"/>
          </p:nvPr>
        </p:nvSpPr>
        <p:spPr/>
        <p:txBody>
          <a:bodyPr/>
          <a:lstStyle/>
          <a:p>
            <a:r>
              <a:rPr lang="en-US" altLang="en-US" sz="2800" dirty="0">
                <a:effectLst>
                  <a:outerShdw blurRad="38100" dist="38100" dir="2700000" algn="tl">
                    <a:srgbClr val="C0C0C0"/>
                  </a:outerShdw>
                </a:effectLst>
              </a:rPr>
              <a:t>Magnetic Hard Disk Mechanism</a:t>
            </a:r>
            <a:endParaRPr lang="zh-CN" altLang="en-US" dirty="0"/>
          </a:p>
        </p:txBody>
      </p:sp>
      <p:sp>
        <p:nvSpPr>
          <p:cNvPr id="4" name="日期占位符 3">
            <a:extLst>
              <a:ext uri="{FF2B5EF4-FFF2-40B4-BE49-F238E27FC236}">
                <a16:creationId xmlns:a16="http://schemas.microsoft.com/office/drawing/2014/main" id="{11729443-8542-4573-9C77-65B62B8A792C}"/>
              </a:ext>
            </a:extLst>
          </p:cNvPr>
          <p:cNvSpPr>
            <a:spLocks noGrp="1"/>
          </p:cNvSpPr>
          <p:nvPr>
            <p:ph type="dt" sz="half" idx="10"/>
          </p:nvPr>
        </p:nvSpPr>
        <p:spPr/>
        <p:txBody>
          <a:bodyPr/>
          <a:lstStyle/>
          <a:p>
            <a:fld id="{0F2227FC-D445-4BC4-8799-D0F23AAE8B36}"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6F2563CF-92FD-4E0E-BBA2-E95DC3A13273}"/>
              </a:ext>
            </a:extLst>
          </p:cNvPr>
          <p:cNvSpPr>
            <a:spLocks noGrp="1"/>
          </p:cNvSpPr>
          <p:nvPr>
            <p:ph type="sldNum" sz="quarter" idx="12"/>
          </p:nvPr>
        </p:nvSpPr>
        <p:spPr/>
        <p:txBody>
          <a:bodyPr/>
          <a:lstStyle/>
          <a:p>
            <a:fld id="{47C4BD23-150C-4A56-8E66-9482A3FB2E80}" type="slidenum">
              <a:rPr lang="zh-CN" altLang="en-US" smtClean="0"/>
              <a:pPr/>
              <a:t>15</a:t>
            </a:fld>
            <a:endParaRPr lang="zh-CN" altLang="en-US" dirty="0"/>
          </a:p>
        </p:txBody>
      </p:sp>
      <p:pic>
        <p:nvPicPr>
          <p:cNvPr id="6" name="Picture 2">
            <a:extLst>
              <a:ext uri="{FF2B5EF4-FFF2-40B4-BE49-F238E27FC236}">
                <a16:creationId xmlns:a16="http://schemas.microsoft.com/office/drawing/2014/main" id="{E82DA874-7DB4-43B9-97D5-F88DC2738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6" t="27713" r="481" b="27913"/>
          <a:stretch>
            <a:fillRect/>
          </a:stretch>
        </p:blipFill>
        <p:spPr bwMode="auto">
          <a:xfrm>
            <a:off x="1131570" y="3327400"/>
            <a:ext cx="69850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7" name="Text Box 3">
            <a:extLst>
              <a:ext uri="{FF2B5EF4-FFF2-40B4-BE49-F238E27FC236}">
                <a16:creationId xmlns:a16="http://schemas.microsoft.com/office/drawing/2014/main" id="{6A8309B0-0A17-43B8-AA19-3DED662F031E}"/>
              </a:ext>
            </a:extLst>
          </p:cNvPr>
          <p:cNvSpPr txBox="1">
            <a:spLocks noChangeArrowheads="1"/>
          </p:cNvSpPr>
          <p:nvPr/>
        </p:nvSpPr>
        <p:spPr bwMode="auto">
          <a:xfrm>
            <a:off x="223520" y="4110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endParaRPr lang="zh-CN" altLang="en-US" sz="2400" b="1">
              <a:latin typeface="+mn-lt"/>
              <a:ea typeface="微软雅黑 Light" panose="020B0502040204020203" pitchFamily="34" charset="-122"/>
            </a:endParaRPr>
          </a:p>
        </p:txBody>
      </p:sp>
      <p:sp>
        <p:nvSpPr>
          <p:cNvPr id="8" name="Line 4">
            <a:extLst>
              <a:ext uri="{FF2B5EF4-FFF2-40B4-BE49-F238E27FC236}">
                <a16:creationId xmlns:a16="http://schemas.microsoft.com/office/drawing/2014/main" id="{8284DF8C-D887-4177-A1C0-3FD3F0F081AA}"/>
              </a:ext>
            </a:extLst>
          </p:cNvPr>
          <p:cNvSpPr>
            <a:spLocks noChangeShapeType="1"/>
          </p:cNvSpPr>
          <p:nvPr/>
        </p:nvSpPr>
        <p:spPr bwMode="auto">
          <a:xfrm flipH="1">
            <a:off x="6076633" y="2946400"/>
            <a:ext cx="312737" cy="8620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type="triangle" w="med" len="med"/>
              </a14:hiddenLine>
            </a:ext>
          </a:extLst>
        </p:spPr>
        <p:txBody>
          <a:bodyPr wrap="none"/>
          <a:lstStyle/>
          <a:p>
            <a:endParaRPr lang="zh-CN" altLang="en-US">
              <a:ea typeface="微软雅黑 Light" panose="020B0502040204020203" pitchFamily="34" charset="-122"/>
            </a:endParaRPr>
          </a:p>
        </p:txBody>
      </p:sp>
      <p:sp>
        <p:nvSpPr>
          <p:cNvPr id="9" name="Text Box 5">
            <a:extLst>
              <a:ext uri="{FF2B5EF4-FFF2-40B4-BE49-F238E27FC236}">
                <a16:creationId xmlns:a16="http://schemas.microsoft.com/office/drawing/2014/main" id="{EA4C7DE2-02FF-496F-8F0E-87F0A59A0789}"/>
              </a:ext>
            </a:extLst>
          </p:cNvPr>
          <p:cNvSpPr txBox="1">
            <a:spLocks noChangeArrowheads="1"/>
          </p:cNvSpPr>
          <p:nvPr/>
        </p:nvSpPr>
        <p:spPr bwMode="auto">
          <a:xfrm>
            <a:off x="4795520" y="5589588"/>
            <a:ext cx="3827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r>
              <a:rPr lang="en-US" altLang="zh-CN" sz="2400" i="1" dirty="0">
                <a:solidFill>
                  <a:srgbClr val="2D0EE4"/>
                </a:solidFill>
                <a:latin typeface="+mn-lt"/>
                <a:ea typeface="微软雅黑 Light" panose="020B0502040204020203" pitchFamily="34" charset="-122"/>
              </a:rPr>
              <a:t>on-board</a:t>
            </a:r>
            <a:r>
              <a:rPr lang="en-US" altLang="zh-CN" sz="2400" dirty="0">
                <a:solidFill>
                  <a:srgbClr val="2D0EE4"/>
                </a:solidFill>
                <a:latin typeface="+mn-lt"/>
                <a:ea typeface="微软雅黑 Light" panose="020B0502040204020203" pitchFamily="34" charset="-122"/>
              </a:rPr>
              <a:t> cache: set of blocks</a:t>
            </a:r>
          </a:p>
        </p:txBody>
      </p:sp>
      <p:sp>
        <p:nvSpPr>
          <p:cNvPr id="10" name="AutoShape 10">
            <a:extLst>
              <a:ext uri="{FF2B5EF4-FFF2-40B4-BE49-F238E27FC236}">
                <a16:creationId xmlns:a16="http://schemas.microsoft.com/office/drawing/2014/main" id="{0521C161-3025-4237-A834-F3EE969AE94F}"/>
              </a:ext>
            </a:extLst>
          </p:cNvPr>
          <p:cNvSpPr>
            <a:spLocks noChangeArrowheads="1"/>
          </p:cNvSpPr>
          <p:nvPr/>
        </p:nvSpPr>
        <p:spPr bwMode="auto">
          <a:xfrm>
            <a:off x="7462520" y="4038600"/>
            <a:ext cx="6858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250" y="10800"/>
                </a:moveTo>
                <a:cubicBezTo>
                  <a:pt x="2250" y="15522"/>
                  <a:pt x="6078" y="19350"/>
                  <a:pt x="10800" y="19350"/>
                </a:cubicBezTo>
                <a:cubicBezTo>
                  <a:pt x="15522" y="19350"/>
                  <a:pt x="19350" y="15522"/>
                  <a:pt x="19350" y="10800"/>
                </a:cubicBezTo>
                <a:cubicBezTo>
                  <a:pt x="19350" y="6078"/>
                  <a:pt x="15522" y="2250"/>
                  <a:pt x="10800" y="2250"/>
                </a:cubicBezTo>
                <a:cubicBezTo>
                  <a:pt x="6078" y="2250"/>
                  <a:pt x="2250" y="6078"/>
                  <a:pt x="2250" y="10800"/>
                </a:cubicBezTo>
                <a:close/>
              </a:path>
            </a:pathLst>
          </a:custGeom>
          <a:solidFill>
            <a:schemeClr val="accent2"/>
          </a:solidFill>
          <a:ln w="9525">
            <a:solidFill>
              <a:srgbClr val="FF0000"/>
            </a:solidFill>
            <a:miter lim="800000"/>
            <a:headEnd/>
            <a:tailEnd/>
          </a:ln>
        </p:spPr>
        <p:txBody>
          <a:bodyPr wrap="none" anchor="ctr"/>
          <a:lstStyle/>
          <a:p>
            <a:endParaRPr lang="zh-CN" altLang="en-US">
              <a:ea typeface="微软雅黑 Light" panose="020B0502040204020203" pitchFamily="34" charset="-122"/>
            </a:endParaRPr>
          </a:p>
        </p:txBody>
      </p:sp>
      <p:sp>
        <p:nvSpPr>
          <p:cNvPr id="11" name="AutoShape 11">
            <a:extLst>
              <a:ext uri="{FF2B5EF4-FFF2-40B4-BE49-F238E27FC236}">
                <a16:creationId xmlns:a16="http://schemas.microsoft.com/office/drawing/2014/main" id="{022DA406-0216-4ADC-85F0-65D79FA1E6EB}"/>
              </a:ext>
            </a:extLst>
          </p:cNvPr>
          <p:cNvSpPr>
            <a:spLocks/>
          </p:cNvSpPr>
          <p:nvPr/>
        </p:nvSpPr>
        <p:spPr bwMode="auto">
          <a:xfrm>
            <a:off x="8180070" y="4572000"/>
            <a:ext cx="719138" cy="366713"/>
          </a:xfrm>
          <a:prstGeom prst="borderCallout2">
            <a:avLst>
              <a:gd name="adj1" fmla="val 31167"/>
              <a:gd name="adj2" fmla="val -10597"/>
              <a:gd name="adj3" fmla="val 31167"/>
              <a:gd name="adj4" fmla="val -10597"/>
              <a:gd name="adj5" fmla="val -82685"/>
              <a:gd name="adj6" fmla="val -24722"/>
            </a:avLst>
          </a:prstGeom>
          <a:solidFill>
            <a:schemeClr val="bg1"/>
          </a:solidFill>
          <a:ln w="9525">
            <a:solidFill>
              <a:schemeClr val="hlink"/>
            </a:solidFill>
            <a:miter lim="800000"/>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algn="ctr" eaLnBrk="1" hangingPunct="1">
              <a:spcBef>
                <a:spcPct val="0"/>
              </a:spcBef>
              <a:buClrTx/>
              <a:buSzTx/>
              <a:buFontTx/>
              <a:buNone/>
            </a:pPr>
            <a:r>
              <a:rPr lang="en-US" altLang="zh-CN" sz="1800">
                <a:latin typeface="+mn-lt"/>
                <a:ea typeface="微软雅黑 Light" panose="020B0502040204020203" pitchFamily="34" charset="-122"/>
              </a:rPr>
              <a:t>track</a:t>
            </a:r>
          </a:p>
        </p:txBody>
      </p:sp>
      <p:sp>
        <p:nvSpPr>
          <p:cNvPr id="12" name="Oval 12">
            <a:extLst>
              <a:ext uri="{FF2B5EF4-FFF2-40B4-BE49-F238E27FC236}">
                <a16:creationId xmlns:a16="http://schemas.microsoft.com/office/drawing/2014/main" id="{E5E0DE69-34AF-452A-B7ED-D7D746E53EB0}"/>
              </a:ext>
            </a:extLst>
          </p:cNvPr>
          <p:cNvSpPr>
            <a:spLocks noChangeArrowheads="1"/>
          </p:cNvSpPr>
          <p:nvPr/>
        </p:nvSpPr>
        <p:spPr bwMode="auto">
          <a:xfrm>
            <a:off x="2563495" y="3429000"/>
            <a:ext cx="2232025" cy="504825"/>
          </a:xfrm>
          <a:prstGeom prst="ellipse">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endParaRPr lang="zh-CN" altLang="en-US" sz="2400">
              <a:latin typeface="+mn-lt"/>
              <a:ea typeface="微软雅黑 Light" panose="020B0502040204020203" pitchFamily="34" charset="-122"/>
            </a:endParaRPr>
          </a:p>
        </p:txBody>
      </p:sp>
      <p:sp>
        <p:nvSpPr>
          <p:cNvPr id="13" name="Line 16">
            <a:extLst>
              <a:ext uri="{FF2B5EF4-FFF2-40B4-BE49-F238E27FC236}">
                <a16:creationId xmlns:a16="http://schemas.microsoft.com/office/drawing/2014/main" id="{096141F4-270E-4F4F-8C7D-D1859C46CEC4}"/>
              </a:ext>
            </a:extLst>
          </p:cNvPr>
          <p:cNvSpPr>
            <a:spLocks noChangeShapeType="1"/>
          </p:cNvSpPr>
          <p:nvPr/>
        </p:nvSpPr>
        <p:spPr bwMode="auto">
          <a:xfrm>
            <a:off x="5082858" y="2060575"/>
            <a:ext cx="0" cy="2160588"/>
          </a:xfrm>
          <a:prstGeom prst="line">
            <a:avLst/>
          </a:prstGeom>
          <a:noFill/>
          <a:ln w="38100">
            <a:solidFill>
              <a:srgbClr val="FF0000"/>
            </a:solidFill>
            <a:prstDash val="lg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4" name="Line 17">
            <a:extLst>
              <a:ext uri="{FF2B5EF4-FFF2-40B4-BE49-F238E27FC236}">
                <a16:creationId xmlns:a16="http://schemas.microsoft.com/office/drawing/2014/main" id="{363BA187-18FC-4C77-9681-027FFF125EF3}"/>
              </a:ext>
            </a:extLst>
          </p:cNvPr>
          <p:cNvSpPr>
            <a:spLocks noChangeShapeType="1"/>
          </p:cNvSpPr>
          <p:nvPr/>
        </p:nvSpPr>
        <p:spPr bwMode="auto">
          <a:xfrm>
            <a:off x="7027545" y="2060575"/>
            <a:ext cx="0" cy="2160588"/>
          </a:xfrm>
          <a:prstGeom prst="line">
            <a:avLst/>
          </a:prstGeom>
          <a:noFill/>
          <a:ln w="38100">
            <a:solidFill>
              <a:srgbClr val="FF0000"/>
            </a:solidFill>
            <a:prstDash val="lg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5" name="Text Box 18">
            <a:extLst>
              <a:ext uri="{FF2B5EF4-FFF2-40B4-BE49-F238E27FC236}">
                <a16:creationId xmlns:a16="http://schemas.microsoft.com/office/drawing/2014/main" id="{BB6FB820-D134-47D0-8CCB-106851F2D3F8}"/>
              </a:ext>
            </a:extLst>
          </p:cNvPr>
          <p:cNvSpPr txBox="1">
            <a:spLocks noChangeArrowheads="1"/>
          </p:cNvSpPr>
          <p:nvPr/>
        </p:nvSpPr>
        <p:spPr bwMode="auto">
          <a:xfrm>
            <a:off x="3789045" y="1484313"/>
            <a:ext cx="2022475" cy="46672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400">
                <a:latin typeface="+mn-lt"/>
                <a:ea typeface="微软雅黑 Light" panose="020B0502040204020203" pitchFamily="34" charset="-122"/>
              </a:rPr>
              <a:t>外部传输速率</a:t>
            </a:r>
          </a:p>
        </p:txBody>
      </p:sp>
      <p:sp>
        <p:nvSpPr>
          <p:cNvPr id="16" name="Text Box 19">
            <a:extLst>
              <a:ext uri="{FF2B5EF4-FFF2-40B4-BE49-F238E27FC236}">
                <a16:creationId xmlns:a16="http://schemas.microsoft.com/office/drawing/2014/main" id="{EF6E04FF-6AE0-44EC-9251-6DAAA643B3DB}"/>
              </a:ext>
            </a:extLst>
          </p:cNvPr>
          <p:cNvSpPr txBox="1">
            <a:spLocks noChangeArrowheads="1"/>
          </p:cNvSpPr>
          <p:nvPr/>
        </p:nvSpPr>
        <p:spPr bwMode="auto">
          <a:xfrm>
            <a:off x="6163945" y="1484313"/>
            <a:ext cx="2022475" cy="46672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r>
              <a:rPr lang="zh-CN" altLang="en-US" sz="2400">
                <a:latin typeface="+mn-lt"/>
                <a:ea typeface="微软雅黑 Light" panose="020B0502040204020203" pitchFamily="34" charset="-122"/>
              </a:rPr>
              <a:t>内部传输速率</a:t>
            </a:r>
          </a:p>
        </p:txBody>
      </p:sp>
      <p:sp>
        <p:nvSpPr>
          <p:cNvPr id="17" name="Rectangle 20">
            <a:extLst>
              <a:ext uri="{FF2B5EF4-FFF2-40B4-BE49-F238E27FC236}">
                <a16:creationId xmlns:a16="http://schemas.microsoft.com/office/drawing/2014/main" id="{68CCA5FB-BDA3-4FE5-BFEC-B195EDB28844}"/>
              </a:ext>
            </a:extLst>
          </p:cNvPr>
          <p:cNvSpPr>
            <a:spLocks noChangeArrowheads="1"/>
          </p:cNvSpPr>
          <p:nvPr/>
        </p:nvSpPr>
        <p:spPr bwMode="auto">
          <a:xfrm>
            <a:off x="5371783" y="2924175"/>
            <a:ext cx="3816350" cy="2520950"/>
          </a:xfrm>
          <a:prstGeom prst="rect">
            <a:avLst/>
          </a:prstGeom>
          <a:noFill/>
          <a:ln w="28575">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endParaRPr lang="zh-CN" altLang="en-US" sz="2400">
              <a:latin typeface="+mn-lt"/>
              <a:ea typeface="微软雅黑 Light" panose="020B0502040204020203" pitchFamily="34" charset="-122"/>
            </a:endParaRPr>
          </a:p>
        </p:txBody>
      </p:sp>
      <p:sp>
        <p:nvSpPr>
          <p:cNvPr id="18" name="Text Box 21">
            <a:extLst>
              <a:ext uri="{FF2B5EF4-FFF2-40B4-BE49-F238E27FC236}">
                <a16:creationId xmlns:a16="http://schemas.microsoft.com/office/drawing/2014/main" id="{7306B74B-9FAE-4459-9F2E-0D93121A9EBC}"/>
              </a:ext>
            </a:extLst>
          </p:cNvPr>
          <p:cNvSpPr txBox="1">
            <a:spLocks noChangeArrowheads="1"/>
          </p:cNvSpPr>
          <p:nvPr/>
        </p:nvSpPr>
        <p:spPr bwMode="auto">
          <a:xfrm>
            <a:off x="7459345" y="2492375"/>
            <a:ext cx="11792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r>
              <a:rPr lang="en-US" altLang="zh-CN" sz="2000" dirty="0">
                <a:latin typeface="+mn-lt"/>
                <a:ea typeface="微软雅黑 Light" panose="020B0502040204020203" pitchFamily="34" charset="-122"/>
              </a:rPr>
              <a:t>disk drive</a:t>
            </a:r>
          </a:p>
        </p:txBody>
      </p:sp>
      <p:sp>
        <p:nvSpPr>
          <p:cNvPr id="19" name="Line 22">
            <a:extLst>
              <a:ext uri="{FF2B5EF4-FFF2-40B4-BE49-F238E27FC236}">
                <a16:creationId xmlns:a16="http://schemas.microsoft.com/office/drawing/2014/main" id="{9ECD76D6-9188-4269-A584-E75294500355}"/>
              </a:ext>
            </a:extLst>
          </p:cNvPr>
          <p:cNvSpPr>
            <a:spLocks noChangeShapeType="1"/>
          </p:cNvSpPr>
          <p:nvPr/>
        </p:nvSpPr>
        <p:spPr bwMode="auto">
          <a:xfrm flipH="1" flipV="1">
            <a:off x="6451283" y="4652963"/>
            <a:ext cx="215900" cy="1081087"/>
          </a:xfrm>
          <a:prstGeom prst="line">
            <a:avLst/>
          </a:prstGeom>
          <a:noFill/>
          <a:ln w="952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0" name="TextBox 1">
            <a:extLst>
              <a:ext uri="{FF2B5EF4-FFF2-40B4-BE49-F238E27FC236}">
                <a16:creationId xmlns:a16="http://schemas.microsoft.com/office/drawing/2014/main" id="{715A6099-62A2-4B9C-9194-99584414EB07}"/>
              </a:ext>
            </a:extLst>
          </p:cNvPr>
          <p:cNvSpPr txBox="1">
            <a:spLocks noChangeArrowheads="1"/>
          </p:cNvSpPr>
          <p:nvPr/>
        </p:nvSpPr>
        <p:spPr bwMode="auto">
          <a:xfrm>
            <a:off x="6524308" y="1114425"/>
            <a:ext cx="1301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r>
              <a:rPr lang="en-US" altLang="zh-CN" sz="1800" dirty="0">
                <a:latin typeface="+mn-lt"/>
                <a:ea typeface="微软雅黑 Light" panose="020B0502040204020203" pitchFamily="34" charset="-122"/>
              </a:rPr>
              <a:t>block-based</a:t>
            </a:r>
            <a:endParaRPr lang="zh-CN" altLang="en-US" sz="1800" dirty="0">
              <a:latin typeface="+mn-lt"/>
              <a:ea typeface="微软雅黑 Light" panose="020B0502040204020203" pitchFamily="34" charset="-122"/>
            </a:endParaRPr>
          </a:p>
        </p:txBody>
      </p:sp>
      <p:sp>
        <p:nvSpPr>
          <p:cNvPr id="21" name="TextBox 17">
            <a:extLst>
              <a:ext uri="{FF2B5EF4-FFF2-40B4-BE49-F238E27FC236}">
                <a16:creationId xmlns:a16="http://schemas.microsoft.com/office/drawing/2014/main" id="{222C8650-D16C-4E51-9A8E-A622B9A4E39C}"/>
              </a:ext>
            </a:extLst>
          </p:cNvPr>
          <p:cNvSpPr txBox="1">
            <a:spLocks noChangeArrowheads="1"/>
          </p:cNvSpPr>
          <p:nvPr/>
        </p:nvSpPr>
        <p:spPr bwMode="auto">
          <a:xfrm>
            <a:off x="3803333" y="1111250"/>
            <a:ext cx="2123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charset="-122"/>
              </a:defRPr>
            </a:lvl9pPr>
          </a:lstStyle>
          <a:p>
            <a:pPr eaLnBrk="1" hangingPunct="1">
              <a:spcBef>
                <a:spcPct val="0"/>
              </a:spcBef>
              <a:buClrTx/>
              <a:buSzTx/>
              <a:buFontTx/>
              <a:buNone/>
            </a:pPr>
            <a:r>
              <a:rPr lang="en-US" altLang="zh-CN" sz="1800" dirty="0">
                <a:latin typeface="+mn-lt"/>
                <a:ea typeface="微软雅黑 Light" panose="020B0502040204020203" pitchFamily="34" charset="-122"/>
              </a:rPr>
              <a:t>Chunk/cluster-based</a:t>
            </a:r>
            <a:endParaRPr lang="zh-CN" altLang="en-US" sz="1800" dirty="0">
              <a:latin typeface="+mn-lt"/>
              <a:ea typeface="微软雅黑 Light" panose="020B0502040204020203" pitchFamily="34" charset="-122"/>
            </a:endParaRPr>
          </a:p>
        </p:txBody>
      </p:sp>
    </p:spTree>
    <p:extLst>
      <p:ext uri="{BB962C8B-B14F-4D97-AF65-F5344CB8AC3E}">
        <p14:creationId xmlns:p14="http://schemas.microsoft.com/office/powerpoint/2010/main" val="3351175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C3E0C-62A3-4C83-BB65-DDEB378B2964}"/>
              </a:ext>
            </a:extLst>
          </p:cNvPr>
          <p:cNvSpPr>
            <a:spLocks noGrp="1"/>
          </p:cNvSpPr>
          <p:nvPr>
            <p:ph type="title"/>
          </p:nvPr>
        </p:nvSpPr>
        <p:spPr/>
        <p:txBody>
          <a:bodyPr/>
          <a:lstStyle/>
          <a:p>
            <a:r>
              <a:rPr lang="en-US" altLang="zh-CN" dirty="0"/>
              <a:t>Measures of  Query Costs</a:t>
            </a:r>
            <a:endParaRPr lang="zh-CN" altLang="en-US" dirty="0"/>
          </a:p>
        </p:txBody>
      </p:sp>
      <p:sp>
        <p:nvSpPr>
          <p:cNvPr id="3" name="内容占位符 2">
            <a:extLst>
              <a:ext uri="{FF2B5EF4-FFF2-40B4-BE49-F238E27FC236}">
                <a16:creationId xmlns:a16="http://schemas.microsoft.com/office/drawing/2014/main" id="{159106FE-A76F-4513-B605-22793D1A7AB2}"/>
              </a:ext>
            </a:extLst>
          </p:cNvPr>
          <p:cNvSpPr>
            <a:spLocks noGrp="1"/>
          </p:cNvSpPr>
          <p:nvPr>
            <p:ph idx="1"/>
          </p:nvPr>
        </p:nvSpPr>
        <p:spPr/>
        <p:txBody>
          <a:bodyPr/>
          <a:lstStyle/>
          <a:p>
            <a:r>
              <a:rPr lang="en-US" altLang="zh-CN" dirty="0">
                <a:ea typeface="ＭＳ Ｐゴシック" pitchFamily="34" charset="-128"/>
                <a:cs typeface="Times New Roman" pitchFamily="18" charset="0"/>
              </a:rPr>
              <a:t>For simplicity we just use the </a:t>
            </a:r>
            <a:r>
              <a:rPr lang="en-US" altLang="zh-CN" b="1" dirty="0">
                <a:solidFill>
                  <a:srgbClr val="FF0000"/>
                </a:solidFill>
                <a:ea typeface="ＭＳ Ｐゴシック" pitchFamily="34" charset="-128"/>
                <a:cs typeface="Times New Roman" pitchFamily="18" charset="0"/>
              </a:rPr>
              <a:t>number of block </a:t>
            </a:r>
            <a:r>
              <a:rPr lang="en-US" altLang="zh-CN" b="1" dirty="0" err="1">
                <a:solidFill>
                  <a:srgbClr val="FF0000"/>
                </a:solidFill>
                <a:ea typeface="ＭＳ Ｐゴシック" pitchFamily="34" charset="-128"/>
                <a:cs typeface="Times New Roman" pitchFamily="18" charset="0"/>
              </a:rPr>
              <a:t>transfered</a:t>
            </a:r>
            <a:r>
              <a:rPr lang="en-US" altLang="zh-CN" i="1" dirty="0">
                <a:solidFill>
                  <a:srgbClr val="FF0000"/>
                </a:solidFill>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from disk and the </a:t>
            </a:r>
            <a:r>
              <a:rPr lang="en-US" altLang="zh-CN" b="1" dirty="0">
                <a:solidFill>
                  <a:srgbClr val="FF0000"/>
                </a:solidFill>
                <a:ea typeface="ＭＳ Ｐゴシック" pitchFamily="34" charset="-128"/>
                <a:cs typeface="Times New Roman" pitchFamily="18" charset="0"/>
              </a:rPr>
              <a:t>number of seeks</a:t>
            </a:r>
            <a:r>
              <a:rPr lang="en-US" altLang="zh-CN" dirty="0">
                <a:solidFill>
                  <a:srgbClr val="FF0000"/>
                </a:solidFill>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as the cost measures</a:t>
            </a:r>
          </a:p>
          <a:p>
            <a:pPr lvl="1"/>
            <a:r>
              <a:rPr lang="en-US" altLang="zh-CN" i="1" dirty="0" err="1">
                <a:solidFill>
                  <a:srgbClr val="3366CC"/>
                </a:solidFill>
                <a:ea typeface="ＭＳ Ｐゴシック" pitchFamily="34" charset="-128"/>
                <a:cs typeface="Times New Roman" pitchFamily="18" charset="0"/>
              </a:rPr>
              <a:t>t</a:t>
            </a:r>
            <a:r>
              <a:rPr lang="en-US" altLang="zh-CN" i="1" baseline="-25000" dirty="0" err="1">
                <a:solidFill>
                  <a:srgbClr val="3366CC"/>
                </a:solidFill>
                <a:ea typeface="ＭＳ Ｐゴシック" pitchFamily="34" charset="-128"/>
                <a:cs typeface="Times New Roman" pitchFamily="18" charset="0"/>
              </a:rPr>
              <a:t>T</a:t>
            </a:r>
            <a:r>
              <a:rPr lang="en-US" altLang="zh-CN" dirty="0">
                <a:ea typeface="ＭＳ Ｐゴシック" pitchFamily="34" charset="-128"/>
                <a:cs typeface="Times New Roman" pitchFamily="18" charset="0"/>
              </a:rPr>
              <a:t> – time to transfer one block</a:t>
            </a:r>
          </a:p>
          <a:p>
            <a:pPr lvl="1"/>
            <a:r>
              <a:rPr lang="en-US" altLang="zh-CN" i="1" dirty="0" err="1">
                <a:solidFill>
                  <a:srgbClr val="3366CC"/>
                </a:solidFill>
                <a:ea typeface="ＭＳ Ｐゴシック" pitchFamily="34" charset="-128"/>
                <a:cs typeface="Times New Roman" pitchFamily="18" charset="0"/>
              </a:rPr>
              <a:t>t</a:t>
            </a:r>
            <a:r>
              <a:rPr lang="en-US" altLang="zh-CN" i="1" baseline="-25000" dirty="0" err="1">
                <a:solidFill>
                  <a:srgbClr val="3366CC"/>
                </a:solidFill>
                <a:ea typeface="ＭＳ Ｐゴシック" pitchFamily="34" charset="-128"/>
                <a:cs typeface="Times New Roman" pitchFamily="18" charset="0"/>
              </a:rPr>
              <a:t>S</a:t>
            </a:r>
            <a:r>
              <a:rPr lang="en-US" altLang="zh-CN" dirty="0">
                <a:ea typeface="ＭＳ Ｐゴシック" pitchFamily="34" charset="-128"/>
                <a:cs typeface="Times New Roman" pitchFamily="18" charset="0"/>
              </a:rPr>
              <a:t> – time for one seek</a:t>
            </a:r>
          </a:p>
          <a:p>
            <a:pPr lvl="1"/>
            <a:r>
              <a:rPr lang="en-US" altLang="zh-CN" i="1" dirty="0">
                <a:solidFill>
                  <a:srgbClr val="FF0000"/>
                </a:solidFill>
                <a:ea typeface="ＭＳ Ｐゴシック" pitchFamily="34" charset="-128"/>
                <a:cs typeface="Times New Roman" pitchFamily="18" charset="0"/>
              </a:rPr>
              <a:t>time cost</a:t>
            </a:r>
            <a:r>
              <a:rPr lang="en-US" altLang="zh-CN" dirty="0">
                <a:ea typeface="ＭＳ Ｐゴシック" pitchFamily="34" charset="-128"/>
                <a:cs typeface="Times New Roman" pitchFamily="18" charset="0"/>
              </a:rPr>
              <a:t> for </a:t>
            </a:r>
            <a:r>
              <a:rPr lang="en-US" altLang="zh-CN" i="1" dirty="0">
                <a:ea typeface="ＭＳ Ｐゴシック" pitchFamily="34" charset="-128"/>
                <a:cs typeface="Times New Roman" pitchFamily="18" charset="0"/>
              </a:rPr>
              <a:t>b</a:t>
            </a:r>
            <a:r>
              <a:rPr lang="en-US" altLang="zh-CN" dirty="0">
                <a:ea typeface="ＭＳ Ｐゴシック" pitchFamily="34" charset="-128"/>
                <a:cs typeface="Times New Roman" pitchFamily="18" charset="0"/>
              </a:rPr>
              <a:t> block transfers plus </a:t>
            </a:r>
            <a:r>
              <a:rPr lang="en-US" altLang="zh-CN" i="1" dirty="0">
                <a:ea typeface="ＭＳ Ｐゴシック" pitchFamily="34" charset="-128"/>
                <a:cs typeface="Times New Roman" pitchFamily="18" charset="0"/>
              </a:rPr>
              <a:t>S</a:t>
            </a:r>
            <a:r>
              <a:rPr lang="en-US" altLang="zh-CN" dirty="0">
                <a:ea typeface="ＭＳ Ｐゴシック" pitchFamily="34" charset="-128"/>
                <a:cs typeface="Times New Roman" pitchFamily="18" charset="0"/>
              </a:rPr>
              <a:t> seeks</a:t>
            </a:r>
            <a:br>
              <a:rPr lang="en-US" altLang="zh-CN" dirty="0">
                <a:ea typeface="ＭＳ Ｐゴシック" pitchFamily="34" charset="-128"/>
                <a:cs typeface="Times New Roman" pitchFamily="18" charset="0"/>
              </a:rPr>
            </a:br>
            <a:r>
              <a:rPr lang="en-US" altLang="zh-CN" dirty="0">
                <a:ea typeface="ＭＳ Ｐゴシック" pitchFamily="34" charset="-128"/>
                <a:cs typeface="Times New Roman" pitchFamily="18" charset="0"/>
              </a:rPr>
              <a:t>        </a:t>
            </a:r>
            <a:r>
              <a:rPr lang="en-US" altLang="zh-CN" i="1" dirty="0">
                <a:solidFill>
                  <a:srgbClr val="FF0000"/>
                </a:solidFill>
                <a:ea typeface="ＭＳ Ｐゴシック" pitchFamily="34" charset="-128"/>
                <a:cs typeface="Times New Roman" pitchFamily="18" charset="0"/>
              </a:rPr>
              <a:t>b</a:t>
            </a:r>
            <a:r>
              <a:rPr lang="en-US" altLang="zh-CN" i="1" dirty="0">
                <a:ea typeface="ＭＳ Ｐゴシック" pitchFamily="34" charset="-128"/>
                <a:cs typeface="Times New Roman" pitchFamily="18" charset="0"/>
              </a:rPr>
              <a:t> *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T</a:t>
            </a:r>
            <a:r>
              <a:rPr lang="en-US" altLang="zh-CN" i="1" dirty="0">
                <a:ea typeface="ＭＳ Ｐゴシック" pitchFamily="34" charset="-128"/>
                <a:cs typeface="Times New Roman" pitchFamily="18" charset="0"/>
              </a:rPr>
              <a:t> + </a:t>
            </a:r>
            <a:r>
              <a:rPr lang="en-US" altLang="zh-CN" i="1" dirty="0">
                <a:solidFill>
                  <a:srgbClr val="FF0000"/>
                </a:solidFill>
                <a:ea typeface="ＭＳ Ｐゴシック" pitchFamily="34" charset="-128"/>
                <a:cs typeface="Times New Roman" pitchFamily="18" charset="0"/>
              </a:rPr>
              <a:t>S</a:t>
            </a:r>
            <a:r>
              <a:rPr lang="en-US" altLang="zh-CN" i="1" dirty="0">
                <a:ea typeface="ＭＳ Ｐゴシック" pitchFamily="34" charset="-128"/>
                <a:cs typeface="Times New Roman" pitchFamily="18" charset="0"/>
              </a:rPr>
              <a:t> *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S</a:t>
            </a:r>
            <a:r>
              <a:rPr lang="en-US" altLang="zh-CN" dirty="0">
                <a:ea typeface="ＭＳ Ｐゴシック" pitchFamily="34" charset="-128"/>
                <a:cs typeface="Times New Roman" pitchFamily="18" charset="0"/>
              </a:rPr>
              <a:t> </a:t>
            </a:r>
          </a:p>
          <a:p>
            <a:r>
              <a:rPr lang="en-US" altLang="zh-CN" dirty="0">
                <a:ea typeface="ＭＳ Ｐゴシック" pitchFamily="34" charset="-128"/>
                <a:cs typeface="Times New Roman" pitchFamily="18" charset="0"/>
              </a:rPr>
              <a:t>We ignore CPU costs for simplicity</a:t>
            </a:r>
          </a:p>
          <a:p>
            <a:pPr lvl="1"/>
            <a:r>
              <a:rPr lang="en-US" altLang="zh-CN" dirty="0"/>
              <a:t>real systems do take CPU cost into account</a:t>
            </a:r>
          </a:p>
          <a:p>
            <a:r>
              <a:rPr lang="en-US" altLang="zh-CN" dirty="0">
                <a:ea typeface="ＭＳ Ｐゴシック" pitchFamily="34" charset="-128"/>
                <a:cs typeface="Times New Roman" pitchFamily="18" charset="0"/>
              </a:rPr>
              <a:t>We do not include cost to writing output to disk in our cost formulae</a:t>
            </a:r>
          </a:p>
          <a:p>
            <a:endParaRPr lang="zh-CN" altLang="en-US" dirty="0"/>
          </a:p>
        </p:txBody>
      </p:sp>
      <p:sp>
        <p:nvSpPr>
          <p:cNvPr id="4" name="日期占位符 3">
            <a:extLst>
              <a:ext uri="{FF2B5EF4-FFF2-40B4-BE49-F238E27FC236}">
                <a16:creationId xmlns:a16="http://schemas.microsoft.com/office/drawing/2014/main" id="{A4B8819C-0696-4B54-98E9-0020DD6655DC}"/>
              </a:ext>
            </a:extLst>
          </p:cNvPr>
          <p:cNvSpPr>
            <a:spLocks noGrp="1"/>
          </p:cNvSpPr>
          <p:nvPr>
            <p:ph type="dt" sz="half" idx="10"/>
          </p:nvPr>
        </p:nvSpPr>
        <p:spPr/>
        <p:txBody>
          <a:bodyPr/>
          <a:lstStyle/>
          <a:p>
            <a:fld id="{551900BF-E204-4D56-BE6D-037483A1BA50}"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E99DADFC-27A3-4C9B-A41C-3EF1341C94B6}"/>
              </a:ext>
            </a:extLst>
          </p:cNvPr>
          <p:cNvSpPr>
            <a:spLocks noGrp="1"/>
          </p:cNvSpPr>
          <p:nvPr>
            <p:ph type="sldNum" sz="quarter" idx="12"/>
          </p:nvPr>
        </p:nvSpPr>
        <p:spPr/>
        <p:txBody>
          <a:bodyPr/>
          <a:lstStyle/>
          <a:p>
            <a:fld id="{47C4BD23-150C-4A56-8E66-9482A3FB2E80}" type="slidenum">
              <a:rPr lang="zh-CN" altLang="en-US" smtClean="0"/>
              <a:pPr/>
              <a:t>16</a:t>
            </a:fld>
            <a:endParaRPr lang="zh-CN" altLang="en-US" dirty="0"/>
          </a:p>
        </p:txBody>
      </p:sp>
      <p:sp>
        <p:nvSpPr>
          <p:cNvPr id="6" name="TextBox 1">
            <a:extLst>
              <a:ext uri="{FF2B5EF4-FFF2-40B4-BE49-F238E27FC236}">
                <a16:creationId xmlns:a16="http://schemas.microsoft.com/office/drawing/2014/main" id="{F959B76C-70F3-47E9-839E-D2782D9E2BEE}"/>
              </a:ext>
            </a:extLst>
          </p:cNvPr>
          <p:cNvSpPr txBox="1"/>
          <p:nvPr/>
        </p:nvSpPr>
        <p:spPr>
          <a:xfrm>
            <a:off x="6845574" y="2489568"/>
            <a:ext cx="2444900" cy="584775"/>
          </a:xfrm>
          <a:prstGeom prst="rect">
            <a:avLst/>
          </a:prstGeom>
          <a:solidFill>
            <a:srgbClr val="FFFF00"/>
          </a:solidFill>
        </p:spPr>
        <p:txBody>
          <a:bodyPr wrap="none" rtlCol="0">
            <a:spAutoFit/>
          </a:bodyPr>
          <a:lstStyle/>
          <a:p>
            <a:r>
              <a:rPr lang="en-US" altLang="zh-CN" sz="3200" dirty="0">
                <a:cs typeface="Times New Roman" pitchFamily="18" charset="0"/>
              </a:rPr>
              <a:t>cost = &lt; </a:t>
            </a:r>
            <a:r>
              <a:rPr lang="en-US" altLang="zh-CN" sz="3200" i="1" dirty="0">
                <a:solidFill>
                  <a:srgbClr val="FF0000"/>
                </a:solidFill>
                <a:cs typeface="Times New Roman" pitchFamily="18" charset="0"/>
              </a:rPr>
              <a:t>b</a:t>
            </a:r>
            <a:r>
              <a:rPr lang="en-US" altLang="zh-CN" sz="3200" dirty="0">
                <a:cs typeface="Times New Roman" pitchFamily="18" charset="0"/>
              </a:rPr>
              <a:t>, </a:t>
            </a:r>
            <a:r>
              <a:rPr lang="en-US" altLang="zh-CN" sz="3200" i="1" dirty="0">
                <a:solidFill>
                  <a:srgbClr val="FF0000"/>
                </a:solidFill>
                <a:cs typeface="Times New Roman" pitchFamily="18" charset="0"/>
              </a:rPr>
              <a:t>S</a:t>
            </a:r>
            <a:r>
              <a:rPr lang="en-US" altLang="zh-CN" sz="3200" i="1" dirty="0">
                <a:cs typeface="Times New Roman" pitchFamily="18" charset="0"/>
              </a:rPr>
              <a:t> </a:t>
            </a:r>
            <a:r>
              <a:rPr lang="en-US" altLang="zh-CN" sz="3200" dirty="0">
                <a:cs typeface="Times New Roman" pitchFamily="18" charset="0"/>
              </a:rPr>
              <a:t>&gt;</a:t>
            </a:r>
            <a:endParaRPr lang="zh-CN" altLang="en-US" sz="3200" dirty="0">
              <a:cs typeface="Times New Roman" pitchFamily="18" charset="0"/>
            </a:endParaRPr>
          </a:p>
        </p:txBody>
      </p:sp>
    </p:spTree>
    <p:extLst>
      <p:ext uri="{BB962C8B-B14F-4D97-AF65-F5344CB8AC3E}">
        <p14:creationId xmlns:p14="http://schemas.microsoft.com/office/powerpoint/2010/main" val="3493837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CB428-2201-41CC-8D56-B8E13B985E74}"/>
              </a:ext>
            </a:extLst>
          </p:cNvPr>
          <p:cNvSpPr>
            <a:spLocks noGrp="1"/>
          </p:cNvSpPr>
          <p:nvPr>
            <p:ph type="title"/>
          </p:nvPr>
        </p:nvSpPr>
        <p:spPr/>
        <p:txBody>
          <a:bodyPr/>
          <a:lstStyle/>
          <a:p>
            <a:r>
              <a:rPr lang="en-US" altLang="zh-CN" dirty="0"/>
              <a:t>Measures of  Query Costs</a:t>
            </a:r>
            <a:endParaRPr lang="zh-CN" altLang="en-US" dirty="0"/>
          </a:p>
        </p:txBody>
      </p:sp>
      <p:sp>
        <p:nvSpPr>
          <p:cNvPr id="3" name="内容占位符 2">
            <a:extLst>
              <a:ext uri="{FF2B5EF4-FFF2-40B4-BE49-F238E27FC236}">
                <a16:creationId xmlns:a16="http://schemas.microsoft.com/office/drawing/2014/main" id="{58CE374E-62E9-4CE8-9625-D8062C926E58}"/>
              </a:ext>
            </a:extLst>
          </p:cNvPr>
          <p:cNvSpPr>
            <a:spLocks noGrp="1"/>
          </p:cNvSpPr>
          <p:nvPr>
            <p:ph idx="1"/>
          </p:nvPr>
        </p:nvSpPr>
        <p:spPr/>
        <p:txBody>
          <a:bodyPr/>
          <a:lstStyle/>
          <a:p>
            <a:r>
              <a:rPr lang="en-US" altLang="zh-CN" dirty="0">
                <a:ea typeface="ＭＳ Ｐゴシック" pitchFamily="34" charset="-128"/>
                <a:cs typeface="Times New Roman" pitchFamily="18" charset="0"/>
              </a:rPr>
              <a:t>Several algorithms can reduce disk IO by using extra </a:t>
            </a:r>
            <a:r>
              <a:rPr lang="en-US" altLang="zh-CN" b="1" i="1" dirty="0">
                <a:solidFill>
                  <a:srgbClr val="FF0000"/>
                </a:solidFill>
                <a:ea typeface="ＭＳ Ｐゴシック" pitchFamily="34" charset="-128"/>
                <a:cs typeface="Times New Roman" pitchFamily="18" charset="0"/>
              </a:rPr>
              <a:t>buffer space </a:t>
            </a:r>
          </a:p>
          <a:p>
            <a:pPr lvl="1"/>
            <a:r>
              <a:rPr lang="en-US" altLang="zh-CN" dirty="0">
                <a:ea typeface="ＭＳ Ｐゴシック" pitchFamily="34" charset="-128"/>
                <a:cs typeface="Times New Roman" pitchFamily="18" charset="0"/>
              </a:rPr>
              <a:t>Amount of real memory available to buffer depends on other concurrent queries and OS processes, known only during execution</a:t>
            </a:r>
          </a:p>
          <a:p>
            <a:pPr lvl="2"/>
            <a:r>
              <a:rPr lang="en-US" altLang="zh-CN" dirty="0">
                <a:ea typeface="ＭＳ Ｐゴシック" pitchFamily="34" charset="-128"/>
                <a:cs typeface="Times New Roman" pitchFamily="18" charset="0"/>
              </a:rPr>
              <a:t>We often use worst case estimates, assuming only the minimum amount of memory needed for the operation is available</a:t>
            </a:r>
          </a:p>
          <a:p>
            <a:r>
              <a:rPr lang="en-US" altLang="zh-CN" dirty="0">
                <a:ea typeface="ＭＳ Ｐゴシック" pitchFamily="34" charset="-128"/>
                <a:cs typeface="Times New Roman" pitchFamily="18" charset="0"/>
              </a:rPr>
              <a:t>Required data may be buffer resident already, avoiding disk I/O</a:t>
            </a:r>
          </a:p>
          <a:p>
            <a:pPr lvl="1"/>
            <a:r>
              <a:rPr lang="en-US" altLang="zh-CN" dirty="0">
                <a:ea typeface="ＭＳ Ｐゴシック" pitchFamily="34" charset="-128"/>
                <a:cs typeface="Times New Roman" pitchFamily="18" charset="0"/>
              </a:rPr>
              <a:t>But hard to take into account for cost estimation</a:t>
            </a:r>
          </a:p>
          <a:p>
            <a:endParaRPr lang="zh-CN" altLang="en-US" dirty="0"/>
          </a:p>
        </p:txBody>
      </p:sp>
      <p:sp>
        <p:nvSpPr>
          <p:cNvPr id="4" name="日期占位符 3">
            <a:extLst>
              <a:ext uri="{FF2B5EF4-FFF2-40B4-BE49-F238E27FC236}">
                <a16:creationId xmlns:a16="http://schemas.microsoft.com/office/drawing/2014/main" id="{B5ED7E2D-7192-4FD8-8697-7CC9F34FC985}"/>
              </a:ext>
            </a:extLst>
          </p:cNvPr>
          <p:cNvSpPr>
            <a:spLocks noGrp="1"/>
          </p:cNvSpPr>
          <p:nvPr>
            <p:ph type="dt" sz="half" idx="10"/>
          </p:nvPr>
        </p:nvSpPr>
        <p:spPr/>
        <p:txBody>
          <a:bodyPr/>
          <a:lstStyle/>
          <a:p>
            <a:fld id="{8B6533B8-EE57-466D-9173-1BFBA29F306D}"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95FFDFF5-B959-42B9-AF70-584589DA13CE}"/>
              </a:ext>
            </a:extLst>
          </p:cNvPr>
          <p:cNvSpPr>
            <a:spLocks noGrp="1"/>
          </p:cNvSpPr>
          <p:nvPr>
            <p:ph type="sldNum" sz="quarter" idx="12"/>
          </p:nvPr>
        </p:nvSpPr>
        <p:spPr/>
        <p:txBody>
          <a:bodyPr/>
          <a:lstStyle/>
          <a:p>
            <a:fld id="{47C4BD23-150C-4A56-8E66-9482A3FB2E80}" type="slidenum">
              <a:rPr lang="zh-CN" altLang="en-US" smtClean="0"/>
              <a:pPr/>
              <a:t>17</a:t>
            </a:fld>
            <a:endParaRPr lang="zh-CN" altLang="en-US" dirty="0"/>
          </a:p>
        </p:txBody>
      </p:sp>
      <p:sp>
        <p:nvSpPr>
          <p:cNvPr id="6" name="TextBox 1">
            <a:extLst>
              <a:ext uri="{FF2B5EF4-FFF2-40B4-BE49-F238E27FC236}">
                <a16:creationId xmlns:a16="http://schemas.microsoft.com/office/drawing/2014/main" id="{3F617B70-DAFC-4615-97A1-98BE103D8653}"/>
              </a:ext>
            </a:extLst>
          </p:cNvPr>
          <p:cNvSpPr txBox="1"/>
          <p:nvPr/>
        </p:nvSpPr>
        <p:spPr>
          <a:xfrm>
            <a:off x="3387938" y="5090120"/>
            <a:ext cx="3252044" cy="461665"/>
          </a:xfrm>
          <a:prstGeom prst="rect">
            <a:avLst/>
          </a:prstGeom>
          <a:solidFill>
            <a:schemeClr val="accent4">
              <a:lumMod val="20000"/>
              <a:lumOff val="80000"/>
            </a:schemeClr>
          </a:solidFill>
        </p:spPr>
        <p:txBody>
          <a:bodyPr wrap="none" rtlCol="0">
            <a:spAutoFit/>
          </a:bodyPr>
          <a:lstStyle/>
          <a:p>
            <a:r>
              <a:rPr lang="zh-CN" altLang="en-US" dirty="0"/>
              <a:t>内存数据库</a:t>
            </a:r>
            <a:r>
              <a:rPr lang="en-US" altLang="zh-CN" dirty="0"/>
              <a:t>, e.g. </a:t>
            </a:r>
            <a:r>
              <a:rPr lang="en-US" altLang="zh-CN" dirty="0" err="1"/>
              <a:t>Redis</a:t>
            </a:r>
            <a:endParaRPr lang="zh-CN" altLang="en-US" dirty="0"/>
          </a:p>
        </p:txBody>
      </p:sp>
    </p:spTree>
    <p:extLst>
      <p:ext uri="{BB962C8B-B14F-4D97-AF65-F5344CB8AC3E}">
        <p14:creationId xmlns:p14="http://schemas.microsoft.com/office/powerpoint/2010/main" val="661197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6C4EB-C52B-4181-B4E6-3F382E85F3FD}"/>
              </a:ext>
            </a:extLst>
          </p:cNvPr>
          <p:cNvSpPr>
            <a:spLocks noGrp="1"/>
          </p:cNvSpPr>
          <p:nvPr>
            <p:ph type="title"/>
          </p:nvPr>
        </p:nvSpPr>
        <p:spPr/>
        <p:txBody>
          <a:bodyPr/>
          <a:lstStyle/>
          <a:p>
            <a:r>
              <a:rPr lang="en-US" altLang="zh-CN" dirty="0"/>
              <a:t>12.3 Selection Operation</a:t>
            </a:r>
            <a:endParaRPr lang="zh-CN" altLang="en-US" dirty="0"/>
          </a:p>
        </p:txBody>
      </p:sp>
      <p:sp>
        <p:nvSpPr>
          <p:cNvPr id="3" name="内容占位符 2">
            <a:extLst>
              <a:ext uri="{FF2B5EF4-FFF2-40B4-BE49-F238E27FC236}">
                <a16:creationId xmlns:a16="http://schemas.microsoft.com/office/drawing/2014/main" id="{D8E573AA-4101-41AC-A1A6-ECE299B94948}"/>
              </a:ext>
            </a:extLst>
          </p:cNvPr>
          <p:cNvSpPr>
            <a:spLocks noGrp="1"/>
          </p:cNvSpPr>
          <p:nvPr>
            <p:ph idx="1"/>
          </p:nvPr>
        </p:nvSpPr>
        <p:spPr/>
        <p:txBody>
          <a:bodyPr/>
          <a:lstStyle/>
          <a:p>
            <a:r>
              <a:rPr kumimoji="0" lang="en-US" altLang="zh-CN" dirty="0"/>
              <a:t>Selection  operation  on  a relation </a:t>
            </a:r>
            <a:r>
              <a:rPr kumimoji="0" lang="en-US" altLang="zh-CN" b="1" i="1" dirty="0"/>
              <a:t>r </a:t>
            </a:r>
            <a:r>
              <a:rPr kumimoji="0" lang="en-US" altLang="zh-CN" dirty="0"/>
              <a:t>by</a:t>
            </a:r>
            <a:r>
              <a:rPr kumimoji="0" lang="en-US" altLang="zh-CN" b="1" i="1" dirty="0"/>
              <a:t> </a:t>
            </a:r>
            <a:r>
              <a:rPr lang="en-US" altLang="zh-CN" b="1" dirty="0"/>
              <a:t>file scan</a:t>
            </a:r>
            <a:endParaRPr lang="en-US" altLang="zh-CN" b="1" i="1" dirty="0"/>
          </a:p>
          <a:p>
            <a:pPr marL="742950" lvl="1" indent="-285750" eaLnBrk="1" hangingPunct="1"/>
            <a:r>
              <a:rPr kumimoji="0" lang="en-US" altLang="zh-CN" dirty="0"/>
              <a:t>locating and  scanning  the  file in  which  </a:t>
            </a:r>
            <a:r>
              <a:rPr kumimoji="0" lang="en-US" altLang="zh-CN" b="1" i="1" dirty="0"/>
              <a:t>r</a:t>
            </a:r>
            <a:r>
              <a:rPr kumimoji="0" lang="en-US" altLang="zh-CN" dirty="0"/>
              <a:t> is stored to retrieving  </a:t>
            </a:r>
            <a:r>
              <a:rPr kumimoji="0" lang="en-US" altLang="zh-CN" dirty="0">
                <a:solidFill>
                  <a:srgbClr val="2D0EE4"/>
                </a:solidFill>
              </a:rPr>
              <a:t>the </a:t>
            </a:r>
            <a:r>
              <a:rPr kumimoji="0" lang="en-US" altLang="zh-CN" i="1" dirty="0">
                <a:solidFill>
                  <a:srgbClr val="2D0EE4"/>
                </a:solidFill>
              </a:rPr>
              <a:t> file records </a:t>
            </a:r>
            <a:r>
              <a:rPr kumimoji="0" lang="en-US" altLang="zh-CN" i="1" dirty="0"/>
              <a:t>satisfying the selection conditions</a:t>
            </a:r>
            <a:endParaRPr kumimoji="0" lang="en-US" altLang="zh-CN" dirty="0"/>
          </a:p>
          <a:p>
            <a:pPr marL="742950" lvl="1" indent="-285750" eaLnBrk="1" hangingPunct="1"/>
            <a:endParaRPr lang="en-US" altLang="zh-CN" dirty="0"/>
          </a:p>
          <a:p>
            <a:pPr marL="342900" indent="-342900" eaLnBrk="1" hangingPunct="1"/>
            <a:r>
              <a:rPr lang="en-US" altLang="zh-CN" dirty="0"/>
              <a:t>E.g.   </a:t>
            </a:r>
            <a:r>
              <a:rPr lang="en-US" altLang="zh-CN" dirty="0">
                <a:sym typeface="Symbol" pitchFamily="18" charset="2"/>
              </a:rPr>
              <a:t></a:t>
            </a:r>
            <a:r>
              <a:rPr lang="en-US" altLang="zh-CN" baseline="-25000" dirty="0">
                <a:sym typeface="Symbol" pitchFamily="18" charset="2"/>
              </a:rPr>
              <a:t>salary</a:t>
            </a:r>
            <a:r>
              <a:rPr lang="en-US" altLang="zh-CN" dirty="0">
                <a:sym typeface="Symbol" pitchFamily="18" charset="2"/>
              </a:rPr>
              <a:t>(</a:t>
            </a:r>
            <a:r>
              <a:rPr lang="en-US" altLang="zh-CN" baseline="-25000" dirty="0">
                <a:solidFill>
                  <a:srgbClr val="FF0000"/>
                </a:solidFill>
                <a:sym typeface="Symbol" pitchFamily="18" charset="2"/>
              </a:rPr>
              <a:t>salary2500</a:t>
            </a:r>
            <a:r>
              <a:rPr lang="en-US" altLang="zh-CN" dirty="0">
                <a:sym typeface="Symbol" pitchFamily="18" charset="2"/>
              </a:rPr>
              <a:t>(</a:t>
            </a:r>
            <a:r>
              <a:rPr lang="en-US" altLang="zh-CN" i="1" dirty="0">
                <a:sym typeface="Symbol" pitchFamily="18" charset="2"/>
              </a:rPr>
              <a:t>instructor))</a:t>
            </a:r>
          </a:p>
          <a:p>
            <a:pPr marL="342900" indent="-342900" eaLnBrk="1" hangingPunct="1"/>
            <a:endParaRPr lang="en-US" altLang="zh-CN" i="1" dirty="0">
              <a:sym typeface="Symbol" pitchFamily="18" charset="2"/>
            </a:endParaRPr>
          </a:p>
          <a:p>
            <a:pPr marL="0" indent="0" eaLnBrk="1" hangingPunct="1">
              <a:buNone/>
            </a:pPr>
            <a:r>
              <a:rPr lang="en-US" altLang="zh-CN" dirty="0">
                <a:sym typeface="Symbol" pitchFamily="18" charset="2"/>
              </a:rPr>
              <a:t>             select  *</a:t>
            </a:r>
          </a:p>
          <a:p>
            <a:pPr marL="0" indent="0" eaLnBrk="1" hangingPunct="1">
              <a:buNone/>
            </a:pPr>
            <a:r>
              <a:rPr lang="en-US" altLang="zh-CN" dirty="0">
                <a:sym typeface="Symbol" pitchFamily="18" charset="2"/>
              </a:rPr>
              <a:t>             from    instructor</a:t>
            </a:r>
          </a:p>
          <a:p>
            <a:pPr marL="0" indent="0" eaLnBrk="1" hangingPunct="1">
              <a:buNone/>
            </a:pPr>
            <a:r>
              <a:rPr lang="en-US" altLang="zh-CN" dirty="0">
                <a:sym typeface="Symbol" pitchFamily="18" charset="2"/>
              </a:rPr>
              <a:t>             where  </a:t>
            </a:r>
            <a:r>
              <a:rPr lang="en-US" altLang="zh-CN" dirty="0" err="1">
                <a:solidFill>
                  <a:srgbClr val="FF0000"/>
                </a:solidFill>
                <a:sym typeface="Symbol" pitchFamily="18" charset="2"/>
              </a:rPr>
              <a:t>dept_name</a:t>
            </a:r>
            <a:r>
              <a:rPr lang="en-US" altLang="zh-CN" dirty="0">
                <a:solidFill>
                  <a:srgbClr val="FF0000"/>
                </a:solidFill>
                <a:sym typeface="Symbol" pitchFamily="18" charset="2"/>
              </a:rPr>
              <a:t>=‘</a:t>
            </a:r>
            <a:r>
              <a:rPr lang="en-US" altLang="zh-CN" dirty="0" err="1">
                <a:solidFill>
                  <a:srgbClr val="FF0000"/>
                </a:solidFill>
                <a:sym typeface="Symbol" pitchFamily="18" charset="2"/>
              </a:rPr>
              <a:t>Comp.Sci</a:t>
            </a:r>
            <a:r>
              <a:rPr lang="en-US" altLang="zh-CN" dirty="0">
                <a:solidFill>
                  <a:srgbClr val="FF0000"/>
                </a:solidFill>
                <a:sym typeface="Symbol" pitchFamily="18" charset="2"/>
              </a:rPr>
              <a:t>’</a:t>
            </a:r>
          </a:p>
          <a:p>
            <a:endParaRPr lang="zh-CN" altLang="en-US" dirty="0"/>
          </a:p>
        </p:txBody>
      </p:sp>
      <p:sp>
        <p:nvSpPr>
          <p:cNvPr id="4" name="日期占位符 3">
            <a:extLst>
              <a:ext uri="{FF2B5EF4-FFF2-40B4-BE49-F238E27FC236}">
                <a16:creationId xmlns:a16="http://schemas.microsoft.com/office/drawing/2014/main" id="{F9059A4A-6272-411A-B503-0A62D641C8D0}"/>
              </a:ext>
            </a:extLst>
          </p:cNvPr>
          <p:cNvSpPr>
            <a:spLocks noGrp="1"/>
          </p:cNvSpPr>
          <p:nvPr>
            <p:ph type="dt" sz="half" idx="10"/>
          </p:nvPr>
        </p:nvSpPr>
        <p:spPr/>
        <p:txBody>
          <a:bodyPr/>
          <a:lstStyle/>
          <a:p>
            <a:fld id="{943E965E-C420-4082-B7C9-72830FAD3C51}"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803FA32E-180F-4FD1-B906-CA881E795EA1}"/>
              </a:ext>
            </a:extLst>
          </p:cNvPr>
          <p:cNvSpPr>
            <a:spLocks noGrp="1"/>
          </p:cNvSpPr>
          <p:nvPr>
            <p:ph type="sldNum" sz="quarter" idx="12"/>
          </p:nvPr>
        </p:nvSpPr>
        <p:spPr/>
        <p:txBody>
          <a:bodyPr/>
          <a:lstStyle/>
          <a:p>
            <a:fld id="{47C4BD23-150C-4A56-8E66-9482A3FB2E80}" type="slidenum">
              <a:rPr lang="zh-CN" altLang="en-US" smtClean="0"/>
              <a:pPr/>
              <a:t>18</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62A83B73-DEB6-49E0-81B7-01F9A70E8C78}"/>
              </a:ext>
            </a:extLst>
          </p:cNvPr>
          <p:cNvSpPr>
            <a:spLocks noChangeArrowheads="1"/>
          </p:cNvSpPr>
          <p:nvPr/>
        </p:nvSpPr>
        <p:spPr bwMode="auto">
          <a:xfrm>
            <a:off x="4954905" y="2587943"/>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30819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72055-0406-4514-A7E9-3CD00692EE5C}"/>
              </a:ext>
            </a:extLst>
          </p:cNvPr>
          <p:cNvSpPr>
            <a:spLocks noGrp="1"/>
          </p:cNvSpPr>
          <p:nvPr>
            <p:ph type="title"/>
          </p:nvPr>
        </p:nvSpPr>
        <p:spPr/>
        <p:txBody>
          <a:bodyPr/>
          <a:lstStyle/>
          <a:p>
            <a:r>
              <a:rPr lang="en-US" altLang="zh-CN" dirty="0"/>
              <a:t>Selection Operation</a:t>
            </a:r>
            <a:endParaRPr lang="zh-CN" altLang="en-US" dirty="0"/>
          </a:p>
        </p:txBody>
      </p:sp>
      <p:sp>
        <p:nvSpPr>
          <p:cNvPr id="3" name="内容占位符 2">
            <a:extLst>
              <a:ext uri="{FF2B5EF4-FFF2-40B4-BE49-F238E27FC236}">
                <a16:creationId xmlns:a16="http://schemas.microsoft.com/office/drawing/2014/main" id="{416BE956-C23E-43BB-8028-DD580758DBCD}"/>
              </a:ext>
            </a:extLst>
          </p:cNvPr>
          <p:cNvSpPr>
            <a:spLocks noGrp="1"/>
          </p:cNvSpPr>
          <p:nvPr>
            <p:ph idx="1"/>
          </p:nvPr>
        </p:nvSpPr>
        <p:spPr/>
        <p:txBody>
          <a:bodyPr/>
          <a:lstStyle/>
          <a:p>
            <a:pPr marL="342900" indent="-342900" eaLnBrk="1" hangingPunct="1"/>
            <a:r>
              <a:rPr lang="en-US" altLang="zh-CN" dirty="0"/>
              <a:t>Types of query conditions (</a:t>
            </a:r>
            <a:r>
              <a:rPr lang="zh-CN" altLang="en-US" dirty="0"/>
              <a:t>查询条件类型</a:t>
            </a:r>
            <a:r>
              <a:rPr lang="en-US" altLang="zh-CN" dirty="0"/>
              <a:t>)</a:t>
            </a:r>
          </a:p>
          <a:p>
            <a:pPr marL="742950" lvl="1" indent="-285750" eaLnBrk="1" hangingPunct="1"/>
            <a:r>
              <a:rPr kumimoji="0" lang="en-US" altLang="zh-CN" dirty="0"/>
              <a:t>equality(</a:t>
            </a:r>
            <a:r>
              <a:rPr kumimoji="0" lang="zh-CN" altLang="en-US" dirty="0"/>
              <a:t>等值</a:t>
            </a:r>
            <a:r>
              <a:rPr kumimoji="0" lang="en-US" altLang="zh-CN" dirty="0"/>
              <a:t>), </a:t>
            </a:r>
            <a:r>
              <a:rPr kumimoji="0" lang="en-US" altLang="zh-CN" dirty="0" err="1"/>
              <a:t>e.g.</a:t>
            </a:r>
            <a:r>
              <a:rPr kumimoji="0" lang="en-US" altLang="zh-CN" i="1" dirty="0" err="1"/>
              <a:t>salary</a:t>
            </a:r>
            <a:r>
              <a:rPr kumimoji="0" lang="en-US" altLang="zh-CN" dirty="0"/>
              <a:t> = 100</a:t>
            </a:r>
          </a:p>
          <a:p>
            <a:pPr marL="742950" lvl="1" indent="-285750" eaLnBrk="1" hangingPunct="1"/>
            <a:r>
              <a:rPr kumimoji="0" lang="en-US" altLang="zh-CN" dirty="0"/>
              <a:t>range (</a:t>
            </a:r>
            <a:r>
              <a:rPr kumimoji="0" lang="zh-CN" altLang="en-US" dirty="0"/>
              <a:t>范围</a:t>
            </a:r>
            <a:r>
              <a:rPr kumimoji="0" lang="en-US" altLang="zh-CN" dirty="0"/>
              <a:t>), e.g. </a:t>
            </a:r>
            <a:r>
              <a:rPr kumimoji="0" lang="en-US" altLang="zh-CN" i="1" dirty="0"/>
              <a:t>salary</a:t>
            </a:r>
            <a:r>
              <a:rPr kumimoji="0" lang="en-US" altLang="zh-CN" dirty="0"/>
              <a:t>  between 50 and 400</a:t>
            </a:r>
          </a:p>
          <a:p>
            <a:pPr marL="742950" lvl="1" indent="-285750" eaLnBrk="1" hangingPunct="1"/>
            <a:r>
              <a:rPr kumimoji="0" lang="en-US" altLang="zh-CN" dirty="0"/>
              <a:t>comparison (</a:t>
            </a:r>
            <a:r>
              <a:rPr kumimoji="0" lang="zh-CN" altLang="en-US" dirty="0"/>
              <a:t>比较</a:t>
            </a:r>
            <a:r>
              <a:rPr kumimoji="0" lang="en-US" altLang="zh-CN" dirty="0"/>
              <a:t>), e.g. </a:t>
            </a:r>
            <a:r>
              <a:rPr kumimoji="0" lang="en-US" altLang="zh-CN" i="1" dirty="0"/>
              <a:t>salary</a:t>
            </a:r>
            <a:r>
              <a:rPr kumimoji="0" lang="en-US" altLang="zh-CN" dirty="0"/>
              <a:t> </a:t>
            </a:r>
            <a:r>
              <a:rPr kumimoji="0" lang="en-US" altLang="zh-CN" i="1" dirty="0"/>
              <a:t> </a:t>
            </a:r>
            <a:r>
              <a:rPr kumimoji="0" lang="en-US" altLang="zh-CN" dirty="0"/>
              <a:t>&gt;300</a:t>
            </a:r>
            <a:endParaRPr lang="en-US" altLang="zh-CN" dirty="0"/>
          </a:p>
          <a:p>
            <a:pPr marL="342900" indent="-342900" eaLnBrk="1" hangingPunct="1"/>
            <a:r>
              <a:rPr lang="en-US" altLang="zh-CN" dirty="0"/>
              <a:t>Several file scan algorithms </a:t>
            </a:r>
          </a:p>
          <a:p>
            <a:pPr marL="742950" lvl="1" indent="-285750" eaLnBrk="1" hangingPunct="1"/>
            <a:r>
              <a:rPr kumimoji="0" lang="en-US" altLang="zh-CN" dirty="0"/>
              <a:t>linear  search/scan – A1</a:t>
            </a:r>
          </a:p>
          <a:p>
            <a:pPr marL="742950" lvl="1" indent="-285750" eaLnBrk="1" hangingPunct="1"/>
            <a:r>
              <a:rPr lang="en-US" altLang="zh-CN" dirty="0"/>
              <a:t>selections using indices </a:t>
            </a:r>
            <a:r>
              <a:rPr kumimoji="0" lang="en-US" altLang="zh-CN" dirty="0"/>
              <a:t>– A2, A3, A4</a:t>
            </a:r>
          </a:p>
          <a:p>
            <a:pPr marL="742950" lvl="1" indent="-285750" eaLnBrk="1" hangingPunct="1"/>
            <a:r>
              <a:rPr lang="en-US" altLang="zh-CN" dirty="0"/>
              <a:t>selections involving comparisons – A5, A6</a:t>
            </a:r>
          </a:p>
          <a:p>
            <a:pPr marL="742950" lvl="1" indent="-285750" eaLnBrk="1" hangingPunct="1"/>
            <a:r>
              <a:rPr lang="en-US" altLang="zh-CN" dirty="0"/>
              <a:t>complex selections – A7, A8, A9, A10</a:t>
            </a:r>
          </a:p>
          <a:p>
            <a:endParaRPr lang="zh-CN" altLang="en-US" dirty="0"/>
          </a:p>
        </p:txBody>
      </p:sp>
      <p:sp>
        <p:nvSpPr>
          <p:cNvPr id="4" name="日期占位符 3">
            <a:extLst>
              <a:ext uri="{FF2B5EF4-FFF2-40B4-BE49-F238E27FC236}">
                <a16:creationId xmlns:a16="http://schemas.microsoft.com/office/drawing/2014/main" id="{6AB92F83-44A4-49F9-A981-D08317A24D98}"/>
              </a:ext>
            </a:extLst>
          </p:cNvPr>
          <p:cNvSpPr>
            <a:spLocks noGrp="1"/>
          </p:cNvSpPr>
          <p:nvPr>
            <p:ph type="dt" sz="half" idx="10"/>
          </p:nvPr>
        </p:nvSpPr>
        <p:spPr/>
        <p:txBody>
          <a:bodyPr/>
          <a:lstStyle/>
          <a:p>
            <a:fld id="{7CB33CAF-1EF8-4D24-9DF0-681861147E1B}"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94ECB722-55C9-43D7-AA80-B7C02F10F20E}"/>
              </a:ext>
            </a:extLst>
          </p:cNvPr>
          <p:cNvSpPr>
            <a:spLocks noGrp="1"/>
          </p:cNvSpPr>
          <p:nvPr>
            <p:ph type="sldNum" sz="quarter" idx="12"/>
          </p:nvPr>
        </p:nvSpPr>
        <p:spPr/>
        <p:txBody>
          <a:bodyPr/>
          <a:lstStyle/>
          <a:p>
            <a:fld id="{47C4BD23-150C-4A56-8E66-9482A3FB2E80}" type="slidenum">
              <a:rPr lang="zh-CN" altLang="en-US" smtClean="0"/>
              <a:pPr/>
              <a:t>19</a:t>
            </a:fld>
            <a:endParaRPr lang="zh-CN" altLang="en-US" dirty="0"/>
          </a:p>
        </p:txBody>
      </p:sp>
    </p:spTree>
    <p:extLst>
      <p:ext uri="{BB962C8B-B14F-4D97-AF65-F5344CB8AC3E}">
        <p14:creationId xmlns:p14="http://schemas.microsoft.com/office/powerpoint/2010/main" val="2492273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73535-9E22-4B0D-AD0A-3FC87C3BBB18}"/>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BA5AED21-8C4C-4EBF-8D20-25CDC4692B99}"/>
              </a:ext>
            </a:extLst>
          </p:cNvPr>
          <p:cNvSpPr>
            <a:spLocks noGrp="1"/>
          </p:cNvSpPr>
          <p:nvPr>
            <p:ph idx="1"/>
          </p:nvPr>
        </p:nvSpPr>
        <p:spPr/>
        <p:txBody>
          <a:bodyPr/>
          <a:lstStyle/>
          <a:p>
            <a:pPr eaLnBrk="1" hangingPunct="1"/>
            <a:r>
              <a:rPr lang="en-US" altLang="zh-CN" dirty="0"/>
              <a:t>Query</a:t>
            </a:r>
          </a:p>
          <a:p>
            <a:pPr lvl="1" eaLnBrk="1" hangingPunct="1"/>
            <a:r>
              <a:rPr lang="en-US" altLang="zh-CN" dirty="0"/>
              <a:t>one or  more operations on  a database, or requests for DB access</a:t>
            </a:r>
            <a:endParaRPr lang="zh-CN" altLang="en-US" dirty="0"/>
          </a:p>
          <a:p>
            <a:pPr lvl="1" eaLnBrk="1" hangingPunct="1"/>
            <a:r>
              <a:rPr lang="en-US" altLang="zh-CN" dirty="0"/>
              <a:t>a high-level database language (e.g. SQL, QUEL, declarative ) statement, or a sequence of statements</a:t>
            </a:r>
          </a:p>
          <a:p>
            <a:pPr eaLnBrk="1" hangingPunct="1"/>
            <a:r>
              <a:rPr lang="en-US" altLang="zh-CN" dirty="0"/>
              <a:t>Query processing</a:t>
            </a:r>
          </a:p>
          <a:p>
            <a:pPr lvl="1" eaLnBrk="1" hangingPunct="1"/>
            <a:r>
              <a:rPr lang="en-US" altLang="zh-CN" dirty="0"/>
              <a:t>(DBMS’ ) activities  involved  in  extracting  data  from  a  database,  including </a:t>
            </a:r>
            <a:r>
              <a:rPr lang="en-US" altLang="zh-CN" i="1" dirty="0"/>
              <a:t>parsing and translation</a:t>
            </a:r>
            <a:r>
              <a:rPr lang="en-US" altLang="zh-CN" dirty="0"/>
              <a:t>, </a:t>
            </a:r>
            <a:r>
              <a:rPr lang="en-US" altLang="zh-CN" i="1" dirty="0"/>
              <a:t>query optimization</a:t>
            </a:r>
            <a:r>
              <a:rPr lang="en-US" altLang="zh-CN" dirty="0"/>
              <a:t>, and </a:t>
            </a:r>
            <a:r>
              <a:rPr lang="en-US" altLang="zh-CN" i="1" dirty="0"/>
              <a:t>evaluation </a:t>
            </a:r>
            <a:r>
              <a:rPr lang="en-US" altLang="zh-CN" dirty="0"/>
              <a:t>(</a:t>
            </a:r>
            <a:r>
              <a:rPr lang="zh-CN" altLang="en-US" dirty="0"/>
              <a:t>执行</a:t>
            </a:r>
            <a:r>
              <a:rPr lang="en-US" altLang="zh-CN" dirty="0"/>
              <a:t>)</a:t>
            </a:r>
            <a:endParaRPr lang="zh-CN" altLang="en-US" dirty="0"/>
          </a:p>
          <a:p>
            <a:pPr eaLnBrk="1" hangingPunct="1"/>
            <a:r>
              <a:rPr lang="en-US" altLang="zh-CN" dirty="0"/>
              <a:t>Programs compiling and executing  vs. Query  processing</a:t>
            </a:r>
          </a:p>
          <a:p>
            <a:pPr lvl="1" eaLnBrk="1" hangingPunct="1"/>
            <a:r>
              <a:rPr lang="en-US" altLang="zh-CN" dirty="0"/>
              <a:t>refer to Fig. 12.0.1</a:t>
            </a:r>
          </a:p>
          <a:p>
            <a:endParaRPr lang="zh-CN" altLang="en-US" dirty="0"/>
          </a:p>
        </p:txBody>
      </p:sp>
      <p:sp>
        <p:nvSpPr>
          <p:cNvPr id="4" name="日期占位符 3">
            <a:extLst>
              <a:ext uri="{FF2B5EF4-FFF2-40B4-BE49-F238E27FC236}">
                <a16:creationId xmlns:a16="http://schemas.microsoft.com/office/drawing/2014/main" id="{86497DA5-5211-444B-A638-FDFBB3285143}"/>
              </a:ext>
            </a:extLst>
          </p:cNvPr>
          <p:cNvSpPr>
            <a:spLocks noGrp="1"/>
          </p:cNvSpPr>
          <p:nvPr>
            <p:ph type="dt" sz="half" idx="10"/>
          </p:nvPr>
        </p:nvSpPr>
        <p:spPr/>
        <p:txBody>
          <a:bodyPr/>
          <a:lstStyle/>
          <a:p>
            <a:fld id="{5D6D7F6A-B7A3-471E-973E-8AFEA43A095E}"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5CDA25B4-D317-41B2-8DF1-70C109867873}"/>
              </a:ext>
            </a:extLst>
          </p:cNvPr>
          <p:cNvSpPr>
            <a:spLocks noGrp="1"/>
          </p:cNvSpPr>
          <p:nvPr>
            <p:ph type="sldNum" sz="quarter" idx="12"/>
          </p:nvPr>
        </p:nvSpPr>
        <p:spPr/>
        <p:txBody>
          <a:bodyPr/>
          <a:lstStyle/>
          <a:p>
            <a:fld id="{47C4BD23-150C-4A56-8E66-9482A3FB2E80}" type="slidenum">
              <a:rPr lang="zh-CN" altLang="en-US" smtClean="0"/>
              <a:pPr/>
              <a:t>2</a:t>
            </a:fld>
            <a:endParaRPr lang="zh-CN" altLang="en-US" dirty="0"/>
          </a:p>
        </p:txBody>
      </p:sp>
    </p:spTree>
    <p:extLst>
      <p:ext uri="{BB962C8B-B14F-4D97-AF65-F5344CB8AC3E}">
        <p14:creationId xmlns:p14="http://schemas.microsoft.com/office/powerpoint/2010/main" val="713623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34095-C8BC-4155-A9DB-24F582498744}"/>
              </a:ext>
            </a:extLst>
          </p:cNvPr>
          <p:cNvSpPr>
            <a:spLocks noGrp="1"/>
          </p:cNvSpPr>
          <p:nvPr>
            <p:ph type="title"/>
          </p:nvPr>
        </p:nvSpPr>
        <p:spPr/>
        <p:txBody>
          <a:bodyPr/>
          <a:lstStyle/>
          <a:p>
            <a:r>
              <a:rPr lang="en-US" altLang="zh-CN" sz="2800" dirty="0">
                <a:effectLst>
                  <a:outerShdw blurRad="38100" dist="38100" dir="2700000" algn="tl">
                    <a:srgbClr val="C0C0C0"/>
                  </a:outerShdw>
                </a:effectLst>
                <a:ea typeface="ＭＳ Ｐゴシック" pitchFamily="34" charset="-128"/>
                <a:cs typeface="Times New Roman" pitchFamily="18" charset="0"/>
              </a:rPr>
              <a:t>A1: File scan by </a:t>
            </a:r>
            <a:r>
              <a:rPr lang="en-US" altLang="zh-CN" sz="2800" b="1" dirty="0">
                <a:solidFill>
                  <a:srgbClr val="FF0000"/>
                </a:solidFill>
                <a:ea typeface="ＭＳ Ｐゴシック" pitchFamily="34" charset="-128"/>
                <a:cs typeface="Times New Roman" pitchFamily="18" charset="0"/>
              </a:rPr>
              <a:t>linear search</a:t>
            </a:r>
            <a:endParaRPr lang="zh-CN" altLang="en-US" dirty="0">
              <a:solidFill>
                <a:srgbClr val="FF0000"/>
              </a:solidFill>
            </a:endParaRPr>
          </a:p>
        </p:txBody>
      </p:sp>
      <p:sp>
        <p:nvSpPr>
          <p:cNvPr id="3" name="内容占位符 2">
            <a:extLst>
              <a:ext uri="{FF2B5EF4-FFF2-40B4-BE49-F238E27FC236}">
                <a16:creationId xmlns:a16="http://schemas.microsoft.com/office/drawing/2014/main" id="{249C8977-923E-4A3A-B3CE-227AFA860C92}"/>
              </a:ext>
            </a:extLst>
          </p:cNvPr>
          <p:cNvSpPr>
            <a:spLocks noGrp="1"/>
          </p:cNvSpPr>
          <p:nvPr>
            <p:ph idx="1"/>
          </p:nvPr>
        </p:nvSpPr>
        <p:spPr/>
        <p:txBody>
          <a:bodyPr>
            <a:normAutofit/>
          </a:bodyPr>
          <a:lstStyle/>
          <a:p>
            <a:pPr>
              <a:lnSpc>
                <a:spcPct val="90000"/>
              </a:lnSpc>
              <a:defRPr/>
            </a:pPr>
            <a:r>
              <a:rPr lang="en-US" altLang="zh-CN" dirty="0">
                <a:ea typeface="ＭＳ Ｐゴシック" pitchFamily="34" charset="-128"/>
                <a:cs typeface="Times New Roman" pitchFamily="18" charset="0"/>
              </a:rPr>
              <a:t>Algorithm </a:t>
            </a:r>
            <a:r>
              <a:rPr lang="en-US" altLang="zh-CN" b="1" dirty="0">
                <a:ea typeface="ＭＳ Ｐゴシック" pitchFamily="34" charset="-128"/>
                <a:cs typeface="Times New Roman" pitchFamily="18" charset="0"/>
              </a:rPr>
              <a:t>A1</a:t>
            </a:r>
            <a:r>
              <a:rPr lang="en-US" altLang="zh-CN" dirty="0">
                <a:ea typeface="ＭＳ Ｐゴシック" pitchFamily="34" charset="-128"/>
                <a:cs typeface="Times New Roman" pitchFamily="18" charset="0"/>
              </a:rPr>
              <a:t> (</a:t>
            </a:r>
            <a:r>
              <a:rPr lang="en-US" altLang="zh-CN" b="1" dirty="0">
                <a:solidFill>
                  <a:srgbClr val="3366CC"/>
                </a:solidFill>
                <a:ea typeface="ＭＳ Ｐゴシック" pitchFamily="34" charset="-128"/>
                <a:cs typeface="Times New Roman" pitchFamily="18" charset="0"/>
              </a:rPr>
              <a:t>linear search</a:t>
            </a:r>
            <a:r>
              <a:rPr lang="en-US" altLang="zh-CN" dirty="0">
                <a:ea typeface="ＭＳ Ｐゴシック" pitchFamily="34" charset="-128"/>
                <a:cs typeface="Times New Roman" pitchFamily="18" charset="0"/>
              </a:rPr>
              <a:t>).  </a:t>
            </a:r>
          </a:p>
          <a:p>
            <a:pPr lvl="1">
              <a:lnSpc>
                <a:spcPct val="90000"/>
              </a:lnSpc>
              <a:defRPr/>
            </a:pPr>
            <a:r>
              <a:rPr lang="en-US" altLang="zh-CN" dirty="0">
                <a:ea typeface="ＭＳ Ｐゴシック" pitchFamily="34" charset="-128"/>
                <a:cs typeface="Times New Roman" pitchFamily="18" charset="0"/>
              </a:rPr>
              <a:t>Scan </a:t>
            </a:r>
            <a:r>
              <a:rPr lang="en-US" altLang="zh-CN" b="1" i="1" dirty="0">
                <a:solidFill>
                  <a:srgbClr val="FF0000"/>
                </a:solidFill>
                <a:ea typeface="ＭＳ Ｐゴシック" pitchFamily="34" charset="-128"/>
                <a:cs typeface="Times New Roman" pitchFamily="18" charset="0"/>
              </a:rPr>
              <a:t>each</a:t>
            </a:r>
            <a:r>
              <a:rPr lang="en-US" altLang="zh-CN" dirty="0">
                <a:ea typeface="ＭＳ Ｐゴシック" pitchFamily="34" charset="-128"/>
                <a:cs typeface="Times New Roman" pitchFamily="18" charset="0"/>
              </a:rPr>
              <a:t> file block and test all records to see whether they satisfy the selection condition</a:t>
            </a:r>
          </a:p>
          <a:p>
            <a:pPr lvl="1">
              <a:lnSpc>
                <a:spcPct val="90000"/>
              </a:lnSpc>
              <a:defRPr/>
            </a:pPr>
            <a:r>
              <a:rPr lang="en-US" altLang="zh-CN" dirty="0">
                <a:ea typeface="ＭＳ Ｐゴシック" pitchFamily="34" charset="-128"/>
                <a:cs typeface="Times New Roman" pitchFamily="18" charset="0"/>
              </a:rPr>
              <a:t>cost estimate = </a:t>
            </a:r>
            <a:r>
              <a:rPr lang="en-US" altLang="zh-CN" i="1" dirty="0" err="1">
                <a:ea typeface="ＭＳ Ｐゴシック" pitchFamily="34" charset="-128"/>
                <a:cs typeface="Times New Roman" pitchFamily="18" charset="0"/>
              </a:rPr>
              <a:t>b</a:t>
            </a:r>
            <a:r>
              <a:rPr lang="en-US" altLang="zh-CN" i="1" baseline="-25000" dirty="0" err="1">
                <a:ea typeface="ＭＳ Ｐゴシック" pitchFamily="34" charset="-128"/>
                <a:cs typeface="Times New Roman" pitchFamily="18" charset="0"/>
              </a:rPr>
              <a:t>r</a:t>
            </a:r>
            <a:r>
              <a:rPr lang="en-US" altLang="zh-CN" i="1" baseline="-25000"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block transfers + 1 seek</a:t>
            </a:r>
          </a:p>
          <a:p>
            <a:pPr marL="357188" lvl="1" indent="0">
              <a:lnSpc>
                <a:spcPct val="90000"/>
              </a:lnSpc>
              <a:buNone/>
              <a:defRPr/>
            </a:pP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S</a:t>
            </a:r>
            <a:r>
              <a:rPr lang="en-US" altLang="zh-CN" i="1" dirty="0">
                <a:ea typeface="ＭＳ Ｐゴシック" pitchFamily="34" charset="-128"/>
                <a:cs typeface="Times New Roman" pitchFamily="18" charset="0"/>
                <a:sym typeface="Symbol" pitchFamily="18" charset="2"/>
              </a:rPr>
              <a:t>  </a:t>
            </a:r>
            <a:r>
              <a:rPr lang="en-US" altLang="zh-CN" dirty="0">
                <a:ea typeface="ＭＳ Ｐゴシック" pitchFamily="34" charset="-128"/>
                <a:cs typeface="Times New Roman" pitchFamily="18" charset="0"/>
                <a:sym typeface="Symbol" pitchFamily="18" charset="2"/>
              </a:rPr>
              <a:t>+  </a:t>
            </a:r>
            <a:r>
              <a:rPr lang="en-US" altLang="zh-CN" i="1" dirty="0" err="1">
                <a:ea typeface="ＭＳ Ｐゴシック" pitchFamily="34" charset="-128"/>
                <a:cs typeface="Times New Roman" pitchFamily="18" charset="0"/>
                <a:sym typeface="Symbol" pitchFamily="18" charset="2"/>
              </a:rPr>
              <a:t>b</a:t>
            </a:r>
            <a:r>
              <a:rPr lang="en-US" altLang="zh-CN" i="1" baseline="-25000" dirty="0" err="1">
                <a:ea typeface="ＭＳ Ｐゴシック" pitchFamily="34" charset="-128"/>
                <a:cs typeface="Times New Roman" pitchFamily="18" charset="0"/>
                <a:sym typeface="Symbol" pitchFamily="18" charset="2"/>
              </a:rPr>
              <a:t>r</a:t>
            </a:r>
            <a:r>
              <a:rPr lang="en-US" altLang="zh-CN" dirty="0">
                <a:ea typeface="ＭＳ Ｐゴシック" pitchFamily="34" charset="-128"/>
                <a:cs typeface="Times New Roman" pitchFamily="18" charset="0"/>
                <a:sym typeface="Symbol" pitchFamily="18" charset="2"/>
              </a:rPr>
              <a:t>*</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T</a:t>
            </a:r>
            <a:r>
              <a:rPr lang="en-US" altLang="zh-CN" dirty="0">
                <a:ea typeface="ＭＳ Ｐゴシック" pitchFamily="34" charset="-128"/>
                <a:cs typeface="Times New Roman" pitchFamily="18" charset="0"/>
                <a:sym typeface="Symbol" pitchFamily="18" charset="2"/>
              </a:rPr>
              <a:t> </a:t>
            </a:r>
          </a:p>
          <a:p>
            <a:pPr lvl="2">
              <a:lnSpc>
                <a:spcPct val="90000"/>
              </a:lnSpc>
              <a:defRPr/>
            </a:pPr>
            <a:r>
              <a:rPr lang="en-US" altLang="zh-CN" i="1" dirty="0" err="1">
                <a:ea typeface="ＭＳ Ｐゴシック" pitchFamily="34" charset="-128"/>
                <a:cs typeface="Times New Roman" pitchFamily="18" charset="0"/>
                <a:sym typeface="Symbol" pitchFamily="18" charset="2"/>
              </a:rPr>
              <a:t>b</a:t>
            </a:r>
            <a:r>
              <a:rPr lang="en-US" altLang="zh-CN" i="1" baseline="-25000" dirty="0" err="1">
                <a:ea typeface="ＭＳ Ｐゴシック" pitchFamily="34" charset="-128"/>
                <a:cs typeface="Times New Roman" pitchFamily="18" charset="0"/>
                <a:sym typeface="Symbol" pitchFamily="18" charset="2"/>
              </a:rPr>
              <a:t>r</a:t>
            </a:r>
            <a:r>
              <a:rPr lang="en-US" altLang="zh-CN" i="1" baseline="-25000" dirty="0">
                <a:ea typeface="ＭＳ Ｐゴシック" pitchFamily="34" charset="-128"/>
                <a:cs typeface="Times New Roman" pitchFamily="18" charset="0"/>
                <a:sym typeface="Symbol" pitchFamily="18" charset="2"/>
              </a:rPr>
              <a:t> </a:t>
            </a:r>
            <a:r>
              <a:rPr lang="en-US" altLang="zh-CN" dirty="0">
                <a:ea typeface="ＭＳ Ｐゴシック" pitchFamily="34" charset="-128"/>
                <a:cs typeface="Times New Roman" pitchFamily="18" charset="0"/>
                <a:sym typeface="Symbol" pitchFamily="18" charset="2"/>
              </a:rPr>
              <a:t>: the number of blocks in file</a:t>
            </a:r>
            <a:endParaRPr lang="en-US" altLang="zh-CN" i="1" dirty="0">
              <a:ea typeface="ＭＳ Ｐゴシック" pitchFamily="34" charset="-128"/>
              <a:cs typeface="Times New Roman" pitchFamily="18" charset="0"/>
              <a:sym typeface="Symbol" pitchFamily="18" charset="2"/>
            </a:endParaRPr>
          </a:p>
          <a:p>
            <a:pPr marL="534987" lvl="2" indent="0">
              <a:lnSpc>
                <a:spcPct val="90000"/>
              </a:lnSpc>
              <a:buNone/>
              <a:defRPr/>
            </a:pPr>
            <a:r>
              <a:rPr lang="en-US" altLang="zh-CN" i="1" dirty="0">
                <a:ea typeface="ＭＳ Ｐゴシック" pitchFamily="34" charset="-128"/>
                <a:cs typeface="Times New Roman" pitchFamily="18" charset="0"/>
                <a:sym typeface="Symbol" pitchFamily="18" charset="2"/>
              </a:rPr>
              <a:t>//</a:t>
            </a:r>
            <a:r>
              <a:rPr lang="zh-CN" altLang="en-US" dirty="0"/>
              <a:t>扫描全部</a:t>
            </a:r>
            <a:r>
              <a:rPr lang="en-US" altLang="zh-CN" dirty="0"/>
              <a:t>blocks</a:t>
            </a:r>
            <a:r>
              <a:rPr lang="zh-CN" altLang="en-US" dirty="0"/>
              <a:t>，方能找到全部满足查询条件的数据</a:t>
            </a:r>
          </a:p>
          <a:p>
            <a:pPr marL="357188" lvl="1" indent="0">
              <a:lnSpc>
                <a:spcPct val="90000"/>
              </a:lnSpc>
              <a:buNone/>
              <a:defRPr/>
            </a:pPr>
            <a:endParaRPr lang="en-US" altLang="zh-CN" dirty="0">
              <a:ea typeface="ＭＳ Ｐゴシック" pitchFamily="34" charset="-128"/>
              <a:cs typeface="Times New Roman" pitchFamily="18" charset="0"/>
            </a:endParaRPr>
          </a:p>
          <a:p>
            <a:pPr lvl="1">
              <a:lnSpc>
                <a:spcPct val="90000"/>
              </a:lnSpc>
              <a:defRPr/>
            </a:pPr>
            <a:r>
              <a:rPr lang="en-US" altLang="zh-CN" dirty="0">
                <a:ea typeface="ＭＳ Ｐゴシック" pitchFamily="34" charset="-128"/>
                <a:cs typeface="Times New Roman" pitchFamily="18" charset="0"/>
              </a:rPr>
              <a:t>if selection is on a </a:t>
            </a:r>
            <a:r>
              <a:rPr lang="en-US" altLang="zh-CN" dirty="0">
                <a:solidFill>
                  <a:srgbClr val="FF0000"/>
                </a:solidFill>
                <a:ea typeface="ＭＳ Ｐゴシック" pitchFamily="34" charset="-128"/>
                <a:cs typeface="Times New Roman" pitchFamily="18" charset="0"/>
              </a:rPr>
              <a:t>key attribute</a:t>
            </a:r>
            <a:r>
              <a:rPr lang="en-US" altLang="zh-CN" dirty="0">
                <a:ea typeface="ＭＳ Ｐゴシック" pitchFamily="34" charset="-128"/>
                <a:cs typeface="Times New Roman" pitchFamily="18" charset="0"/>
              </a:rPr>
              <a:t>, </a:t>
            </a:r>
            <a:r>
              <a:rPr lang="en-US" altLang="zh-CN" dirty="0">
                <a:highlight>
                  <a:srgbClr val="FFFF00"/>
                </a:highlight>
                <a:ea typeface="ＭＳ Ｐゴシック" pitchFamily="34" charset="-128"/>
                <a:cs typeface="Times New Roman" pitchFamily="18" charset="0"/>
              </a:rPr>
              <a:t>equality, </a:t>
            </a:r>
            <a:r>
              <a:rPr lang="en-US" altLang="zh-CN" dirty="0">
                <a:ea typeface="ＭＳ Ｐゴシック" pitchFamily="34" charset="-128"/>
                <a:cs typeface="Times New Roman" pitchFamily="18" charset="0"/>
              </a:rPr>
              <a:t>can stop on finding record</a:t>
            </a:r>
          </a:p>
          <a:p>
            <a:pPr marL="534987" lvl="2" indent="0">
              <a:lnSpc>
                <a:spcPct val="90000"/>
              </a:lnSpc>
              <a:buNone/>
              <a:defRPr/>
            </a:pPr>
            <a:r>
              <a:rPr lang="en-US" altLang="zh-CN" dirty="0">
                <a:ea typeface="ＭＳ Ｐゴシック" pitchFamily="34" charset="-128"/>
                <a:cs typeface="Times New Roman" pitchFamily="18" charset="0"/>
              </a:rPr>
              <a:t>   average case:     cost = (</a:t>
            </a:r>
            <a:r>
              <a:rPr lang="en-US" altLang="zh-CN" i="1" dirty="0" err="1">
                <a:ea typeface="ＭＳ Ｐゴシック" pitchFamily="34" charset="-128"/>
                <a:cs typeface="Times New Roman" pitchFamily="18" charset="0"/>
              </a:rPr>
              <a:t>b</a:t>
            </a:r>
            <a:r>
              <a:rPr lang="en-US" altLang="zh-CN" i="1" baseline="-25000" dirty="0" err="1">
                <a:ea typeface="ＭＳ Ｐゴシック" pitchFamily="34" charset="-128"/>
                <a:cs typeface="Times New Roman" pitchFamily="18" charset="0"/>
              </a:rPr>
              <a:t>r</a:t>
            </a:r>
            <a:r>
              <a:rPr lang="en-US" altLang="zh-CN" i="1" baseline="-25000"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/2) block transfers + 1 seek</a:t>
            </a:r>
            <a:endParaRPr lang="en-US" altLang="zh-CN" dirty="0"/>
          </a:p>
          <a:p>
            <a:pPr marL="534987" lvl="2" indent="0">
              <a:lnSpc>
                <a:spcPct val="90000"/>
              </a:lnSpc>
              <a:buNone/>
              <a:defRPr/>
            </a:pP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sym typeface="Symbol" pitchFamily="18" charset="2"/>
              </a:rPr>
              <a:t>(</a:t>
            </a:r>
            <a:r>
              <a:rPr lang="en-US" altLang="zh-CN" i="1" dirty="0" err="1">
                <a:ea typeface="ＭＳ Ｐゴシック" pitchFamily="34" charset="-128"/>
                <a:cs typeface="Times New Roman" pitchFamily="18" charset="0"/>
                <a:sym typeface="Symbol" pitchFamily="18" charset="2"/>
              </a:rPr>
              <a:t>b</a:t>
            </a:r>
            <a:r>
              <a:rPr lang="en-US" altLang="zh-CN" i="1" baseline="-25000" dirty="0" err="1">
                <a:ea typeface="ＭＳ Ｐゴシック" pitchFamily="34" charset="-128"/>
                <a:cs typeface="Times New Roman" pitchFamily="18" charset="0"/>
                <a:sym typeface="Symbol" pitchFamily="18" charset="2"/>
              </a:rPr>
              <a:t>r</a:t>
            </a:r>
            <a:r>
              <a:rPr lang="en-US" altLang="zh-CN" i="1" baseline="-25000" dirty="0">
                <a:ea typeface="ＭＳ Ｐゴシック" pitchFamily="34" charset="-128"/>
                <a:cs typeface="Times New Roman" pitchFamily="18" charset="0"/>
                <a:sym typeface="Symbol" pitchFamily="18" charset="2"/>
              </a:rPr>
              <a:t> </a:t>
            </a:r>
            <a:r>
              <a:rPr lang="en-US" altLang="zh-CN" dirty="0">
                <a:ea typeface="ＭＳ Ｐゴシック" pitchFamily="34" charset="-128"/>
                <a:cs typeface="Times New Roman" pitchFamily="18" charset="0"/>
                <a:sym typeface="Symbol" pitchFamily="18" charset="2"/>
              </a:rPr>
              <a:t>/2) * </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T</a:t>
            </a:r>
            <a:r>
              <a:rPr lang="en-US" altLang="zh-CN" dirty="0">
                <a:ea typeface="ＭＳ Ｐゴシック" pitchFamily="34" charset="-128"/>
                <a:cs typeface="Times New Roman" pitchFamily="18" charset="0"/>
                <a:sym typeface="Symbol" pitchFamily="18" charset="2"/>
              </a:rPr>
              <a:t>  +  </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S</a:t>
            </a:r>
            <a:r>
              <a:rPr lang="en-US" altLang="zh-CN" i="1" baseline="-25000" dirty="0">
                <a:ea typeface="ＭＳ Ｐゴシック" pitchFamily="34" charset="-128"/>
                <a:cs typeface="Times New Roman" pitchFamily="18" charset="0"/>
                <a:sym typeface="Symbol" pitchFamily="18" charset="2"/>
              </a:rPr>
              <a:t> </a:t>
            </a:r>
            <a:endParaRPr lang="en-US" altLang="zh-CN" dirty="0">
              <a:ea typeface="ＭＳ Ｐゴシック" pitchFamily="34" charset="-128"/>
              <a:cs typeface="Times New Roman" pitchFamily="18" charset="0"/>
              <a:sym typeface="Symbol" pitchFamily="18" charset="2"/>
            </a:endParaRPr>
          </a:p>
          <a:p>
            <a:pPr lvl="2">
              <a:lnSpc>
                <a:spcPct val="90000"/>
              </a:lnSpc>
              <a:defRPr/>
            </a:pPr>
            <a:r>
              <a:rPr lang="en-US" altLang="zh-CN" dirty="0">
                <a:ea typeface="ＭＳ Ｐゴシック" pitchFamily="34" charset="-128"/>
                <a:cs typeface="Times New Roman" pitchFamily="18" charset="0"/>
              </a:rPr>
              <a:t>e.g.</a:t>
            </a:r>
            <a:r>
              <a:rPr lang="zh-CN" altLang="en-US"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scan on </a:t>
            </a:r>
            <a:r>
              <a:rPr lang="en-US" altLang="zh-CN" b="1" i="1" dirty="0" err="1">
                <a:cs typeface="Times New Roman" pitchFamily="18" charset="0"/>
              </a:rPr>
              <a:t>account_number</a:t>
            </a:r>
            <a:r>
              <a:rPr lang="en-US" altLang="zh-CN" b="1" i="1" dirty="0">
                <a:cs typeface="Times New Roman" pitchFamily="18" charset="0"/>
              </a:rPr>
              <a:t> </a:t>
            </a:r>
            <a:r>
              <a:rPr lang="en-US" altLang="zh-CN" dirty="0">
                <a:cs typeface="Times New Roman" pitchFamily="18" charset="0"/>
              </a:rPr>
              <a:t>in </a:t>
            </a:r>
            <a:r>
              <a:rPr lang="en-US" altLang="zh-CN" i="1" dirty="0">
                <a:cs typeface="Times New Roman" pitchFamily="18" charset="0"/>
              </a:rPr>
              <a:t>account</a:t>
            </a:r>
            <a:endParaRPr lang="en-US" altLang="zh-CN" b="1" i="1" dirty="0">
              <a:solidFill>
                <a:srgbClr val="FF0000"/>
              </a:solidFill>
              <a:ea typeface="ＭＳ Ｐゴシック" pitchFamily="34" charset="-128"/>
              <a:cs typeface="Times New Roman" pitchFamily="18" charset="0"/>
            </a:endParaRPr>
          </a:p>
          <a:p>
            <a:pPr marL="0" indent="0">
              <a:buNone/>
            </a:pPr>
            <a:endParaRPr lang="zh-CN" altLang="en-US" dirty="0"/>
          </a:p>
        </p:txBody>
      </p:sp>
      <p:sp>
        <p:nvSpPr>
          <p:cNvPr id="4" name="日期占位符 3">
            <a:extLst>
              <a:ext uri="{FF2B5EF4-FFF2-40B4-BE49-F238E27FC236}">
                <a16:creationId xmlns:a16="http://schemas.microsoft.com/office/drawing/2014/main" id="{FFAF346B-273D-42E9-ADFB-B05CA01523C4}"/>
              </a:ext>
            </a:extLst>
          </p:cNvPr>
          <p:cNvSpPr>
            <a:spLocks noGrp="1"/>
          </p:cNvSpPr>
          <p:nvPr>
            <p:ph type="dt" sz="half" idx="10"/>
          </p:nvPr>
        </p:nvSpPr>
        <p:spPr/>
        <p:txBody>
          <a:bodyPr/>
          <a:lstStyle/>
          <a:p>
            <a:fld id="{C9DA7828-A0AA-48A4-AA3C-2562AD4B4FA9}"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9480A848-7573-4592-BB30-BE52EA63C242}"/>
              </a:ext>
            </a:extLst>
          </p:cNvPr>
          <p:cNvSpPr>
            <a:spLocks noGrp="1"/>
          </p:cNvSpPr>
          <p:nvPr>
            <p:ph type="sldNum" sz="quarter" idx="12"/>
          </p:nvPr>
        </p:nvSpPr>
        <p:spPr/>
        <p:txBody>
          <a:bodyPr/>
          <a:lstStyle/>
          <a:p>
            <a:fld id="{47C4BD23-150C-4A56-8E66-9482A3FB2E80}" type="slidenum">
              <a:rPr lang="zh-CN" altLang="en-US" smtClean="0"/>
              <a:pPr/>
              <a:t>20</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70462F2E-3300-44AD-9E36-6FA471B04AA2}"/>
              </a:ext>
            </a:extLst>
          </p:cNvPr>
          <p:cNvSpPr>
            <a:spLocks noChangeArrowheads="1"/>
          </p:cNvSpPr>
          <p:nvPr/>
        </p:nvSpPr>
        <p:spPr bwMode="auto">
          <a:xfrm>
            <a:off x="6388587" y="2001482"/>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4">
            <a:hlinkClick r:id="rId2" action="ppaction://hlinksldjump" highlightClick="1"/>
            <a:extLst>
              <a:ext uri="{FF2B5EF4-FFF2-40B4-BE49-F238E27FC236}">
                <a16:creationId xmlns:a16="http://schemas.microsoft.com/office/drawing/2014/main" id="{CD615283-52C4-43B9-B90C-32659FD8167B}"/>
              </a:ext>
            </a:extLst>
          </p:cNvPr>
          <p:cNvSpPr>
            <a:spLocks noChangeArrowheads="1"/>
          </p:cNvSpPr>
          <p:nvPr/>
        </p:nvSpPr>
        <p:spPr bwMode="auto">
          <a:xfrm>
            <a:off x="6388587" y="5151021"/>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2089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1914C-B889-4AB5-8CA8-F66612AA88F8}"/>
              </a:ext>
            </a:extLst>
          </p:cNvPr>
          <p:cNvSpPr>
            <a:spLocks noGrp="1"/>
          </p:cNvSpPr>
          <p:nvPr>
            <p:ph type="title"/>
          </p:nvPr>
        </p:nvSpPr>
        <p:spPr/>
        <p:txBody>
          <a:bodyPr/>
          <a:lstStyle/>
          <a:p>
            <a:r>
              <a:rPr lang="en-US" altLang="zh-CN" sz="2800" dirty="0">
                <a:effectLst>
                  <a:outerShdw blurRad="38100" dist="38100" dir="2700000" algn="tl">
                    <a:srgbClr val="C0C0C0"/>
                  </a:outerShdw>
                </a:effectLst>
                <a:ea typeface="ＭＳ Ｐゴシック" pitchFamily="34" charset="-128"/>
                <a:cs typeface="Times New Roman" pitchFamily="18" charset="0"/>
              </a:rPr>
              <a:t>A1: File scan by </a:t>
            </a:r>
            <a:r>
              <a:rPr lang="en-US" altLang="zh-CN" sz="2800" b="1" dirty="0">
                <a:solidFill>
                  <a:srgbClr val="FF0000"/>
                </a:solidFill>
                <a:ea typeface="ＭＳ Ｐゴシック" pitchFamily="34" charset="-128"/>
                <a:cs typeface="Times New Roman" pitchFamily="18" charset="0"/>
              </a:rPr>
              <a:t>linear search</a:t>
            </a:r>
            <a:endParaRPr lang="zh-CN" altLang="en-US" dirty="0"/>
          </a:p>
        </p:txBody>
      </p:sp>
      <p:sp>
        <p:nvSpPr>
          <p:cNvPr id="3" name="内容占位符 2">
            <a:extLst>
              <a:ext uri="{FF2B5EF4-FFF2-40B4-BE49-F238E27FC236}">
                <a16:creationId xmlns:a16="http://schemas.microsoft.com/office/drawing/2014/main" id="{C32B801C-94CA-4A0E-BB90-E3E2E731BD11}"/>
              </a:ext>
            </a:extLst>
          </p:cNvPr>
          <p:cNvSpPr>
            <a:spLocks noGrp="1"/>
          </p:cNvSpPr>
          <p:nvPr>
            <p:ph idx="1"/>
          </p:nvPr>
        </p:nvSpPr>
        <p:spPr>
          <a:xfrm>
            <a:off x="198362" y="772634"/>
            <a:ext cx="11834414" cy="6329206"/>
          </a:xfrm>
        </p:spPr>
        <p:txBody>
          <a:bodyPr>
            <a:normAutofit/>
          </a:bodyPr>
          <a:lstStyle/>
          <a:p>
            <a:pPr>
              <a:lnSpc>
                <a:spcPct val="90000"/>
              </a:lnSpc>
              <a:defRPr/>
            </a:pPr>
            <a:r>
              <a:rPr lang="en-US" altLang="zh-CN" dirty="0">
                <a:ea typeface="ＭＳ Ｐゴシック" pitchFamily="34" charset="-128"/>
                <a:cs typeface="Times New Roman" pitchFamily="18" charset="0"/>
              </a:rPr>
              <a:t>Linear search can be applied regardless of </a:t>
            </a:r>
          </a:p>
          <a:p>
            <a:pPr lvl="1">
              <a:lnSpc>
                <a:spcPct val="90000"/>
              </a:lnSpc>
              <a:defRPr/>
            </a:pPr>
            <a:r>
              <a:rPr lang="en-US" altLang="zh-CN" dirty="0">
                <a:ea typeface="ＭＳ Ｐゴシック" pitchFamily="34" charset="-128"/>
                <a:cs typeface="Times New Roman" pitchFamily="18" charset="0"/>
              </a:rPr>
              <a:t>selection condition or</a:t>
            </a:r>
          </a:p>
          <a:p>
            <a:pPr lvl="1">
              <a:lnSpc>
                <a:spcPct val="90000"/>
              </a:lnSpc>
              <a:defRPr/>
            </a:pPr>
            <a:r>
              <a:rPr lang="en-US" altLang="zh-CN" dirty="0">
                <a:ea typeface="ＭＳ Ｐゴシック" pitchFamily="34" charset="-128"/>
                <a:cs typeface="Times New Roman" pitchFamily="18" charset="0"/>
              </a:rPr>
              <a:t>ordering of records in the file, or </a:t>
            </a:r>
          </a:p>
          <a:p>
            <a:pPr lvl="1">
              <a:lnSpc>
                <a:spcPct val="90000"/>
              </a:lnSpc>
              <a:defRPr/>
            </a:pPr>
            <a:r>
              <a:rPr lang="en-US" altLang="zh-CN" dirty="0">
                <a:ea typeface="ＭＳ Ｐゴシック" pitchFamily="34" charset="-128"/>
                <a:cs typeface="Times New Roman" pitchFamily="18" charset="0"/>
              </a:rPr>
              <a:t>availability of indices</a:t>
            </a:r>
          </a:p>
          <a:p>
            <a:pPr>
              <a:lnSpc>
                <a:spcPct val="90000"/>
              </a:lnSpc>
              <a:defRPr/>
            </a:pPr>
            <a:endParaRPr lang="en-US" altLang="zh-CN" dirty="0">
              <a:ea typeface="ＭＳ Ｐゴシック" pitchFamily="34" charset="-128"/>
              <a:cs typeface="Times New Roman" pitchFamily="18" charset="0"/>
            </a:endParaRPr>
          </a:p>
          <a:p>
            <a:pPr>
              <a:lnSpc>
                <a:spcPct val="90000"/>
              </a:lnSpc>
              <a:defRPr/>
            </a:pPr>
            <a:r>
              <a:rPr lang="en-US" altLang="zh-CN" dirty="0">
                <a:ea typeface="ＭＳ Ｐゴシック" pitchFamily="34" charset="-128"/>
                <a:cs typeface="Times New Roman" pitchFamily="18" charset="0"/>
              </a:rPr>
              <a:t>A1 algorithm is suitable for </a:t>
            </a:r>
          </a:p>
          <a:p>
            <a:pPr lvl="1">
              <a:lnSpc>
                <a:spcPct val="90000"/>
              </a:lnSpc>
              <a:defRPr/>
            </a:pPr>
            <a:r>
              <a:rPr lang="en-US" altLang="zh-CN" dirty="0">
                <a:ea typeface="ＭＳ Ｐゴシック" pitchFamily="34" charset="-128"/>
                <a:cs typeface="Times New Roman" pitchFamily="18" charset="0"/>
              </a:rPr>
              <a:t>seeking on a relational table organized as the </a:t>
            </a:r>
            <a:r>
              <a:rPr lang="en-US" altLang="zh-CN" b="1" dirty="0">
                <a:solidFill>
                  <a:srgbClr val="FF0000"/>
                </a:solidFill>
                <a:ea typeface="ＭＳ Ｐゴシック" pitchFamily="34" charset="-128"/>
                <a:cs typeface="Times New Roman" pitchFamily="18" charset="0"/>
              </a:rPr>
              <a:t>heap file</a:t>
            </a:r>
          </a:p>
          <a:p>
            <a:pPr lvl="2">
              <a:lnSpc>
                <a:spcPct val="90000"/>
              </a:lnSpc>
              <a:defRPr/>
            </a:pPr>
            <a:r>
              <a:rPr lang="en-US" altLang="zh-CN" dirty="0">
                <a:ea typeface="ＭＳ Ｐゴシック" pitchFamily="34" charset="-128"/>
                <a:cs typeface="Times New Roman" pitchFamily="18" charset="0"/>
              </a:rPr>
              <a:t>scan on </a:t>
            </a:r>
            <a:r>
              <a:rPr lang="en-US" altLang="zh-CN" b="1" i="1" dirty="0" err="1">
                <a:cs typeface="Times New Roman" pitchFamily="18" charset="0"/>
              </a:rPr>
              <a:t>account_number</a:t>
            </a:r>
            <a:r>
              <a:rPr lang="en-US" altLang="zh-CN" b="1" i="1" dirty="0">
                <a:cs typeface="Times New Roman" pitchFamily="18" charset="0"/>
              </a:rPr>
              <a:t> </a:t>
            </a:r>
            <a:r>
              <a:rPr lang="en-US" altLang="zh-CN" dirty="0">
                <a:cs typeface="Times New Roman" pitchFamily="18" charset="0"/>
              </a:rPr>
              <a:t>or</a:t>
            </a:r>
            <a:r>
              <a:rPr lang="en-US" altLang="zh-CN" b="1" i="1" dirty="0">
                <a:cs typeface="Times New Roman" pitchFamily="18" charset="0"/>
              </a:rPr>
              <a:t> balance </a:t>
            </a:r>
            <a:r>
              <a:rPr lang="en-US" altLang="zh-CN" dirty="0">
                <a:cs typeface="Times New Roman" pitchFamily="18" charset="0"/>
              </a:rPr>
              <a:t>in </a:t>
            </a:r>
            <a:r>
              <a:rPr lang="en-US" altLang="zh-CN" i="1" dirty="0">
                <a:cs typeface="Times New Roman" pitchFamily="18" charset="0"/>
              </a:rPr>
              <a:t>account</a:t>
            </a:r>
            <a:endParaRPr lang="en-US" altLang="zh-CN" b="1" i="1" dirty="0">
              <a:solidFill>
                <a:srgbClr val="FF0000"/>
              </a:solidFill>
              <a:ea typeface="ＭＳ Ｐゴシック" pitchFamily="34" charset="-128"/>
              <a:cs typeface="Times New Roman" pitchFamily="18" charset="0"/>
            </a:endParaRPr>
          </a:p>
          <a:p>
            <a:pPr lvl="1">
              <a:lnSpc>
                <a:spcPct val="90000"/>
              </a:lnSpc>
              <a:defRPr/>
            </a:pPr>
            <a:r>
              <a:rPr lang="en-US" altLang="zh-CN" dirty="0">
                <a:ea typeface="ＭＳ Ｐゴシック" pitchFamily="34" charset="-128"/>
                <a:cs typeface="Times New Roman" pitchFamily="18" charset="0"/>
              </a:rPr>
              <a:t>seeking on a non-index attribute (non-search-key attribute) in a relational table organized as the </a:t>
            </a:r>
            <a:r>
              <a:rPr lang="en-US" altLang="zh-CN" b="1" dirty="0">
                <a:solidFill>
                  <a:srgbClr val="FF0000"/>
                </a:solidFill>
                <a:ea typeface="ＭＳ Ｐゴシック" pitchFamily="34" charset="-128"/>
                <a:cs typeface="Times New Roman" pitchFamily="18" charset="0"/>
              </a:rPr>
              <a:t>sequential file</a:t>
            </a:r>
            <a:r>
              <a:rPr lang="en-US" altLang="zh-CN" dirty="0">
                <a:ea typeface="ＭＳ Ｐゴシック" pitchFamily="34" charset="-128"/>
                <a:cs typeface="Times New Roman" pitchFamily="18" charset="0"/>
              </a:rPr>
              <a:t>, e.g. B/B+-tree file</a:t>
            </a:r>
          </a:p>
          <a:p>
            <a:pPr lvl="2">
              <a:lnSpc>
                <a:spcPct val="90000"/>
              </a:lnSpc>
              <a:defRPr/>
            </a:pPr>
            <a:r>
              <a:rPr lang="en-US" altLang="zh-CN" dirty="0">
                <a:ea typeface="ＭＳ Ｐゴシック" pitchFamily="34" charset="-128"/>
                <a:cs typeface="Times New Roman" pitchFamily="18" charset="0"/>
              </a:rPr>
              <a:t>index scan on </a:t>
            </a:r>
            <a:r>
              <a:rPr lang="en-US" altLang="zh-CN" b="1" i="1" dirty="0">
                <a:ea typeface="ＭＳ Ｐゴシック" pitchFamily="34" charset="-128"/>
                <a:cs typeface="Times New Roman" pitchFamily="18" charset="0"/>
              </a:rPr>
              <a:t>balance</a:t>
            </a:r>
            <a:r>
              <a:rPr lang="en-US" altLang="zh-CN" dirty="0">
                <a:ea typeface="ＭＳ Ｐゴシック" pitchFamily="34" charset="-128"/>
                <a:cs typeface="Times New Roman" pitchFamily="18" charset="0"/>
              </a:rPr>
              <a:t> in </a:t>
            </a:r>
            <a:r>
              <a:rPr lang="en-US" altLang="zh-CN" i="1" dirty="0">
                <a:ea typeface="ＭＳ Ｐゴシック" pitchFamily="34" charset="-128"/>
                <a:cs typeface="Times New Roman" pitchFamily="18" charset="0"/>
              </a:rPr>
              <a:t>account</a:t>
            </a:r>
          </a:p>
          <a:p>
            <a:pPr>
              <a:lnSpc>
                <a:spcPct val="90000"/>
              </a:lnSpc>
              <a:defRPr/>
            </a:pPr>
            <a:endParaRPr lang="en-US" altLang="zh-CN" dirty="0">
              <a:ea typeface="ＭＳ Ｐゴシック" pitchFamily="34" charset="-128"/>
              <a:cs typeface="Times New Roman" pitchFamily="18" charset="0"/>
            </a:endParaRPr>
          </a:p>
          <a:p>
            <a:pPr>
              <a:lnSpc>
                <a:spcPct val="90000"/>
              </a:lnSpc>
              <a:defRPr/>
            </a:pPr>
            <a:r>
              <a:rPr lang="en-US" altLang="zh-CN" dirty="0">
                <a:ea typeface="ＭＳ Ｐゴシック" pitchFamily="34" charset="-128"/>
                <a:cs typeface="Times New Roman" pitchFamily="18" charset="0"/>
              </a:rPr>
              <a:t>Note: binary search generally does not make sense since data is not stored consecutively</a:t>
            </a:r>
          </a:p>
          <a:p>
            <a:pPr lvl="1">
              <a:lnSpc>
                <a:spcPct val="90000"/>
              </a:lnSpc>
              <a:defRPr/>
            </a:pPr>
            <a:r>
              <a:rPr lang="en-US" altLang="zh-CN" dirty="0">
                <a:ea typeface="ＭＳ Ｐゴシック" pitchFamily="34" charset="-128"/>
                <a:cs typeface="Times New Roman" pitchFamily="18" charset="0"/>
              </a:rPr>
              <a:t>except when there is an index available, </a:t>
            </a:r>
          </a:p>
          <a:p>
            <a:pPr marL="357188" lvl="1" indent="0">
              <a:lnSpc>
                <a:spcPct val="90000"/>
              </a:lnSpc>
              <a:buNone/>
              <a:defRPr/>
            </a:pPr>
            <a:endParaRPr lang="en-US" altLang="zh-CN" dirty="0">
              <a:ea typeface="ＭＳ Ｐゴシック" pitchFamily="34" charset="-128"/>
              <a:cs typeface="Times New Roman" pitchFamily="18" charset="0"/>
            </a:endParaRPr>
          </a:p>
        </p:txBody>
      </p:sp>
      <p:sp>
        <p:nvSpPr>
          <p:cNvPr id="4" name="日期占位符 3">
            <a:extLst>
              <a:ext uri="{FF2B5EF4-FFF2-40B4-BE49-F238E27FC236}">
                <a16:creationId xmlns:a16="http://schemas.microsoft.com/office/drawing/2014/main" id="{5C5C95EB-6CF2-40AE-A0A7-5C9CEE94468C}"/>
              </a:ext>
            </a:extLst>
          </p:cNvPr>
          <p:cNvSpPr>
            <a:spLocks noGrp="1"/>
          </p:cNvSpPr>
          <p:nvPr>
            <p:ph type="dt" sz="half" idx="10"/>
          </p:nvPr>
        </p:nvSpPr>
        <p:spPr/>
        <p:txBody>
          <a:bodyPr/>
          <a:lstStyle/>
          <a:p>
            <a:fld id="{3CCB4C1E-E80C-4580-9EAE-1AE11312572A}"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AA720407-E5B2-4696-AC0E-74034A1954ED}"/>
              </a:ext>
            </a:extLst>
          </p:cNvPr>
          <p:cNvSpPr>
            <a:spLocks noGrp="1"/>
          </p:cNvSpPr>
          <p:nvPr>
            <p:ph type="sldNum" sz="quarter" idx="12"/>
          </p:nvPr>
        </p:nvSpPr>
        <p:spPr/>
        <p:txBody>
          <a:bodyPr/>
          <a:lstStyle/>
          <a:p>
            <a:fld id="{47C4BD23-150C-4A56-8E66-9482A3FB2E80}" type="slidenum">
              <a:rPr lang="zh-CN" altLang="en-US" smtClean="0"/>
              <a:pPr/>
              <a:t>21</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691C42A7-D47E-485E-819E-EA57AE7AC415}"/>
              </a:ext>
            </a:extLst>
          </p:cNvPr>
          <p:cNvSpPr>
            <a:spLocks noChangeArrowheads="1"/>
          </p:cNvSpPr>
          <p:nvPr/>
        </p:nvSpPr>
        <p:spPr bwMode="auto">
          <a:xfrm>
            <a:off x="7273906" y="3658728"/>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4">
            <a:hlinkClick r:id="rId3" action="ppaction://hlinksldjump" highlightClick="1"/>
            <a:extLst>
              <a:ext uri="{FF2B5EF4-FFF2-40B4-BE49-F238E27FC236}">
                <a16:creationId xmlns:a16="http://schemas.microsoft.com/office/drawing/2014/main" id="{8FF58779-2F6D-426F-8F65-E0F9F84E4A94}"/>
              </a:ext>
            </a:extLst>
          </p:cNvPr>
          <p:cNvSpPr>
            <a:spLocks noChangeArrowheads="1"/>
          </p:cNvSpPr>
          <p:nvPr/>
        </p:nvSpPr>
        <p:spPr bwMode="auto">
          <a:xfrm>
            <a:off x="5463793" y="4793077"/>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858399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6C6BC-7F8A-4290-872B-5D5EAD6D6D46}"/>
              </a:ext>
            </a:extLst>
          </p:cNvPr>
          <p:cNvSpPr>
            <a:spLocks noGrp="1"/>
          </p:cNvSpPr>
          <p:nvPr>
            <p:ph type="title"/>
          </p:nvPr>
        </p:nvSpPr>
        <p:spPr/>
        <p:txBody>
          <a:bodyPr/>
          <a:lstStyle/>
          <a:p>
            <a:r>
              <a:rPr lang="en-US" altLang="zh-CN" dirty="0">
                <a:ea typeface="ＭＳ Ｐゴシック" pitchFamily="34" charset="-128"/>
                <a:cs typeface="Times New Roman" pitchFamily="18" charset="0"/>
              </a:rPr>
              <a:t>Selections Using </a:t>
            </a:r>
            <a:r>
              <a:rPr lang="en-US" altLang="zh-CN" dirty="0">
                <a:solidFill>
                  <a:srgbClr val="FF0000"/>
                </a:solidFill>
                <a:ea typeface="ＭＳ Ｐゴシック" pitchFamily="34" charset="-128"/>
                <a:cs typeface="Times New Roman" pitchFamily="18" charset="0"/>
              </a:rPr>
              <a:t>Indices</a:t>
            </a:r>
            <a:endParaRPr lang="zh-CN" altLang="en-US" dirty="0">
              <a:solidFill>
                <a:srgbClr val="FF0000"/>
              </a:solidFill>
              <a:ea typeface="ＭＳ Ｐゴシック" pitchFamily="34" charset="-128"/>
              <a:cs typeface="Times New Roman" pitchFamily="18" charset="0"/>
            </a:endParaRPr>
          </a:p>
        </p:txBody>
      </p:sp>
      <p:sp>
        <p:nvSpPr>
          <p:cNvPr id="3" name="内容占位符 2">
            <a:extLst>
              <a:ext uri="{FF2B5EF4-FFF2-40B4-BE49-F238E27FC236}">
                <a16:creationId xmlns:a16="http://schemas.microsoft.com/office/drawing/2014/main" id="{E83D6A20-6F39-40A1-A99C-AD8C2179FA47}"/>
              </a:ext>
            </a:extLst>
          </p:cNvPr>
          <p:cNvSpPr>
            <a:spLocks noGrp="1"/>
          </p:cNvSpPr>
          <p:nvPr>
            <p:ph idx="1"/>
          </p:nvPr>
        </p:nvSpPr>
        <p:spPr/>
        <p:txBody>
          <a:bodyPr/>
          <a:lstStyle/>
          <a:p>
            <a:pPr>
              <a:defRPr/>
            </a:pPr>
            <a:r>
              <a:rPr lang="en-US" altLang="zh-CN" b="1" dirty="0">
                <a:solidFill>
                  <a:srgbClr val="3366CC"/>
                </a:solidFill>
                <a:ea typeface="ＭＳ Ｐゴシック" pitchFamily="34" charset="-128"/>
                <a:cs typeface="Times New Roman" pitchFamily="18" charset="0"/>
              </a:rPr>
              <a:t>Index scan/seek</a:t>
            </a:r>
            <a:r>
              <a:rPr lang="en-US" altLang="zh-CN" b="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search algorithms that use an index</a:t>
            </a:r>
          </a:p>
          <a:p>
            <a:pPr lvl="1">
              <a:defRPr/>
            </a:pPr>
            <a:r>
              <a:rPr lang="en-US" altLang="zh-CN" dirty="0">
                <a:ea typeface="ＭＳ Ｐゴシック" pitchFamily="34" charset="-128"/>
                <a:cs typeface="Times New Roman" pitchFamily="18" charset="0"/>
              </a:rPr>
              <a:t>e.g. in SQL Server, </a:t>
            </a:r>
            <a:r>
              <a:rPr lang="en-US" altLang="zh-CN" b="1" i="1" dirty="0">
                <a:ea typeface="ＭＳ Ｐゴシック" pitchFamily="34" charset="-128"/>
                <a:cs typeface="Times New Roman" pitchFamily="18" charset="0"/>
              </a:rPr>
              <a:t>index </a:t>
            </a:r>
            <a:r>
              <a:rPr lang="en-US" altLang="zh-CN" b="1" i="1" dirty="0">
                <a:solidFill>
                  <a:srgbClr val="FF0000"/>
                </a:solidFill>
                <a:ea typeface="ＭＳ Ｐゴシック" pitchFamily="34" charset="-128"/>
                <a:cs typeface="Times New Roman" pitchFamily="18" charset="0"/>
              </a:rPr>
              <a:t>seek</a:t>
            </a:r>
            <a:r>
              <a:rPr lang="en-US" altLang="zh-CN" b="1" i="1" dirty="0">
                <a:ea typeface="ＭＳ Ｐゴシック" pitchFamily="34" charset="-128"/>
                <a:cs typeface="Times New Roman" pitchFamily="18" charset="0"/>
              </a:rPr>
              <a:t>/</a:t>
            </a:r>
            <a:r>
              <a:rPr lang="en-US" altLang="zh-CN" b="1" i="1" dirty="0">
                <a:solidFill>
                  <a:srgbClr val="00B050"/>
                </a:solidFill>
                <a:ea typeface="ＭＳ Ｐゴシック" pitchFamily="34" charset="-128"/>
                <a:cs typeface="Times New Roman" pitchFamily="18" charset="0"/>
              </a:rPr>
              <a:t>scan</a:t>
            </a:r>
          </a:p>
          <a:p>
            <a:pPr lvl="1">
              <a:defRPr/>
            </a:pPr>
            <a:r>
              <a:rPr lang="en-US" altLang="zh-CN" dirty="0">
                <a:ea typeface="ＭＳ Ｐゴシック" pitchFamily="34" charset="-128"/>
                <a:cs typeface="Times New Roman" pitchFamily="18" charset="0"/>
              </a:rPr>
              <a:t>selection condition must be on search-key of index, which may be </a:t>
            </a:r>
            <a:r>
              <a:rPr lang="en-US" altLang="zh-CN" dirty="0">
                <a:solidFill>
                  <a:srgbClr val="FF0000"/>
                </a:solidFill>
                <a:ea typeface="ＭＳ Ｐゴシック" pitchFamily="34" charset="-128"/>
                <a:cs typeface="Times New Roman" pitchFamily="18" charset="0"/>
              </a:rPr>
              <a:t>key-attributes</a:t>
            </a:r>
            <a:r>
              <a:rPr lang="en-US" altLang="zh-CN" dirty="0">
                <a:ea typeface="ＭＳ Ｐゴシック" pitchFamily="34" charset="-128"/>
                <a:cs typeface="Times New Roman" pitchFamily="18" charset="0"/>
              </a:rPr>
              <a:t> or </a:t>
            </a:r>
            <a:r>
              <a:rPr lang="en-US" altLang="zh-CN" b="1" dirty="0">
                <a:solidFill>
                  <a:srgbClr val="2D0EE4"/>
                </a:solidFill>
                <a:ea typeface="ＭＳ Ｐゴシック" pitchFamily="34" charset="-128"/>
                <a:cs typeface="Times New Roman" pitchFamily="18" charset="0"/>
              </a:rPr>
              <a:t>non-key-attributes</a:t>
            </a:r>
          </a:p>
          <a:p>
            <a:pPr marL="384175" lvl="1" indent="0">
              <a:buFont typeface="Wingdings" pitchFamily="2" charset="2"/>
              <a:buNone/>
              <a:defRPr/>
            </a:pPr>
            <a:r>
              <a:rPr lang="en-US" altLang="zh-CN" dirty="0">
                <a:ea typeface="ＭＳ Ｐゴシック" pitchFamily="34" charset="-128"/>
                <a:cs typeface="Times New Roman" pitchFamily="18" charset="0"/>
              </a:rPr>
              <a:t>   i.e. </a:t>
            </a:r>
            <a:r>
              <a:rPr lang="en-US" altLang="zh-CN" b="1" i="1" dirty="0">
                <a:ea typeface="ＭＳ Ｐゴシック" pitchFamily="34" charset="-128"/>
                <a:cs typeface="Times New Roman" pitchFamily="18" charset="0"/>
              </a:rPr>
              <a:t>instructor</a:t>
            </a:r>
            <a:r>
              <a:rPr lang="en-US" altLang="zh-CN" dirty="0">
                <a:ea typeface="ＭＳ Ｐゴシック" pitchFamily="34" charset="-128"/>
                <a:cs typeface="Times New Roman" pitchFamily="18" charset="0"/>
              </a:rPr>
              <a:t>(</a:t>
            </a:r>
            <a:r>
              <a:rPr lang="en-US" altLang="zh-CN" b="1" i="1" u="sng" dirty="0">
                <a:solidFill>
                  <a:srgbClr val="FF0000"/>
                </a:solidFill>
                <a:ea typeface="ＭＳ Ｐゴシック" pitchFamily="34" charset="-128"/>
                <a:cs typeface="Times New Roman" pitchFamily="18" charset="0"/>
              </a:rPr>
              <a:t>ID</a:t>
            </a:r>
            <a:r>
              <a:rPr lang="en-US" altLang="zh-CN" dirty="0">
                <a:ea typeface="ＭＳ Ｐゴシック" pitchFamily="34" charset="-128"/>
                <a:cs typeface="Times New Roman" pitchFamily="18" charset="0"/>
              </a:rPr>
              <a:t>, name, </a:t>
            </a:r>
            <a:r>
              <a:rPr lang="en-US" altLang="zh-CN" b="1" i="1" dirty="0">
                <a:solidFill>
                  <a:srgbClr val="2D0EE4"/>
                </a:solidFill>
                <a:ea typeface="ＭＳ Ｐゴシック" pitchFamily="34" charset="-128"/>
                <a:cs typeface="Times New Roman" pitchFamily="18" charset="0"/>
              </a:rPr>
              <a:t>dept-name</a:t>
            </a:r>
            <a:r>
              <a:rPr lang="en-US" altLang="zh-CN" dirty="0">
                <a:ea typeface="ＭＳ Ｐゴシック" pitchFamily="34" charset="-128"/>
                <a:cs typeface="Times New Roman" pitchFamily="18" charset="0"/>
              </a:rPr>
              <a:t>, salary)</a:t>
            </a:r>
          </a:p>
          <a:p>
            <a:pPr>
              <a:defRPr/>
            </a:pPr>
            <a:r>
              <a:rPr lang="en-US" altLang="zh-CN" b="1" dirty="0">
                <a:ea typeface="ＭＳ Ｐゴシック" pitchFamily="34" charset="-128"/>
                <a:cs typeface="Times New Roman" pitchFamily="18" charset="0"/>
              </a:rPr>
              <a:t>A2 </a:t>
            </a:r>
            <a:r>
              <a:rPr lang="en-US" altLang="zh-CN" dirty="0">
                <a:ea typeface="ＭＳ Ｐゴシック" pitchFamily="34" charset="-128"/>
                <a:cs typeface="Times New Roman" pitchFamily="18" charset="0"/>
              </a:rPr>
              <a:t>(</a:t>
            </a:r>
            <a:r>
              <a:rPr lang="en-US" altLang="zh-CN" b="1" dirty="0">
                <a:solidFill>
                  <a:srgbClr val="3366CC"/>
                </a:solidFill>
                <a:ea typeface="ＭＳ Ｐゴシック" pitchFamily="34" charset="-128"/>
                <a:cs typeface="Times New Roman" pitchFamily="18" charset="0"/>
              </a:rPr>
              <a:t>clustering/</a:t>
            </a:r>
            <a:r>
              <a:rPr lang="en-US" altLang="zh-CN" b="1" dirty="0">
                <a:ea typeface="ＭＳ Ｐゴシック" pitchFamily="34" charset="-128"/>
                <a:cs typeface="Times New Roman" pitchFamily="18" charset="0"/>
              </a:rPr>
              <a:t>primary index, B+-tree Index</a:t>
            </a:r>
            <a:r>
              <a:rPr lang="en-US" altLang="zh-CN" b="1" dirty="0">
                <a:solidFill>
                  <a:srgbClr val="3366CC"/>
                </a:solidFill>
                <a:ea typeface="ＭＳ Ｐゴシック" pitchFamily="34" charset="-128"/>
                <a:cs typeface="Times New Roman" pitchFamily="18" charset="0"/>
              </a:rPr>
              <a:t>, </a:t>
            </a:r>
            <a:r>
              <a:rPr lang="en-US" altLang="zh-CN" b="1" dirty="0">
                <a:ea typeface="ＭＳ Ｐゴシック" pitchFamily="34" charset="-128"/>
                <a:cs typeface="Times New Roman" pitchFamily="18" charset="0"/>
              </a:rPr>
              <a:t>equality on key </a:t>
            </a:r>
            <a:r>
              <a:rPr lang="en-US" altLang="zh-CN" dirty="0">
                <a:ea typeface="ＭＳ Ｐゴシック" pitchFamily="34" charset="-128"/>
                <a:cs typeface="Times New Roman" pitchFamily="18" charset="0"/>
              </a:rPr>
              <a:t>)</a:t>
            </a:r>
          </a:p>
          <a:p>
            <a:pPr marL="0" indent="0">
              <a:buFont typeface="Wingdings" pitchFamily="2" charset="2"/>
              <a:buNone/>
              <a:defRPr/>
            </a:pPr>
            <a:r>
              <a:rPr lang="en-US" altLang="zh-CN" dirty="0">
                <a:ea typeface="ＭＳ Ｐゴシック" pitchFamily="34" charset="-128"/>
                <a:cs typeface="Times New Roman" pitchFamily="18" charset="0"/>
              </a:rPr>
              <a:t>    Retrieve a single record that satisfies the corresponding equality condition, using   </a:t>
            </a:r>
            <a:r>
              <a:rPr lang="en-US" altLang="zh-CN" dirty="0"/>
              <a:t>a</a:t>
            </a:r>
            <a:r>
              <a:rPr lang="en-US" altLang="zh-CN" i="1" dirty="0"/>
              <a:t> B</a:t>
            </a:r>
            <a:r>
              <a:rPr lang="en-US" altLang="zh-CN" i="1" baseline="30000" dirty="0"/>
              <a:t>+</a:t>
            </a:r>
            <a:r>
              <a:rPr lang="en-US" altLang="zh-CN" i="1" dirty="0"/>
              <a:t>-</a:t>
            </a:r>
            <a:r>
              <a:rPr lang="en-US" altLang="zh-CN" dirty="0"/>
              <a:t>tree as </a:t>
            </a:r>
            <a:r>
              <a:rPr lang="en-US" altLang="zh-CN" dirty="0">
                <a:solidFill>
                  <a:srgbClr val="2D0EE4"/>
                </a:solidFill>
              </a:rPr>
              <a:t>the clustering/primary index</a:t>
            </a:r>
            <a:endParaRPr lang="en-US" altLang="zh-CN" dirty="0">
              <a:solidFill>
                <a:srgbClr val="2D0EE4"/>
              </a:solidFill>
              <a:ea typeface="ＭＳ Ｐゴシック" pitchFamily="34" charset="-128"/>
              <a:cs typeface="Times New Roman" pitchFamily="18" charset="0"/>
            </a:endParaRPr>
          </a:p>
          <a:p>
            <a:pPr lvl="1">
              <a:defRPr/>
            </a:pPr>
            <a:r>
              <a:rPr lang="en-US" altLang="zh-CN" dirty="0">
                <a:ea typeface="ＭＳ Ｐゴシック" pitchFamily="34" charset="-128"/>
                <a:cs typeface="Times New Roman" pitchFamily="18" charset="0"/>
              </a:rPr>
              <a:t>e.g. seek on primary key </a:t>
            </a:r>
            <a:r>
              <a:rPr lang="en-US" altLang="zh-CN" i="1" dirty="0">
                <a:solidFill>
                  <a:srgbClr val="FF0000"/>
                </a:solidFill>
                <a:ea typeface="ＭＳ Ｐゴシック" pitchFamily="34" charset="-128"/>
                <a:cs typeface="Times New Roman" pitchFamily="18" charset="0"/>
              </a:rPr>
              <a:t>ID</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in</a:t>
            </a:r>
            <a:r>
              <a:rPr lang="en-US" altLang="zh-CN" i="1" dirty="0">
                <a:ea typeface="ＭＳ Ｐゴシック" pitchFamily="34" charset="-128"/>
                <a:cs typeface="Times New Roman" pitchFamily="18" charset="0"/>
              </a:rPr>
              <a:t> </a:t>
            </a:r>
            <a:r>
              <a:rPr lang="en-US" altLang="zh-CN" b="1" i="1" dirty="0">
                <a:ea typeface="ＭＳ Ｐゴシック" pitchFamily="34" charset="-128"/>
                <a:cs typeface="Times New Roman" pitchFamily="18" charset="0"/>
              </a:rPr>
              <a:t>instructor</a:t>
            </a:r>
          </a:p>
          <a:p>
            <a:pPr lvl="1">
              <a:defRPr/>
            </a:pPr>
            <a:r>
              <a:rPr lang="en-US" altLang="zh-CN" i="1" dirty="0">
                <a:ea typeface="ＭＳ Ｐゴシック" pitchFamily="34" charset="-128"/>
                <a:cs typeface="Times New Roman" pitchFamily="18" charset="0"/>
              </a:rPr>
              <a:t>cost</a:t>
            </a:r>
            <a:r>
              <a:rPr lang="en-US" altLang="zh-CN" dirty="0">
                <a:ea typeface="ＭＳ Ｐゴシック" pitchFamily="34" charset="-128"/>
                <a:cs typeface="Times New Roman" pitchFamily="18" charset="0"/>
              </a:rPr>
              <a:t> = (</a:t>
            </a:r>
            <a:r>
              <a:rPr lang="en-US" altLang="zh-CN" i="1" dirty="0">
                <a:ea typeface="ＭＳ Ｐゴシック" pitchFamily="34" charset="-128"/>
                <a:cs typeface="Times New Roman" pitchFamily="18" charset="0"/>
              </a:rPr>
              <a:t>h</a:t>
            </a:r>
            <a:r>
              <a:rPr lang="en-US" altLang="zh-CN" i="1" baseline="-25000" dirty="0">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+ 1) * </a:t>
            </a:r>
            <a:r>
              <a:rPr lang="en-US" altLang="zh-CN" dirty="0">
                <a:ea typeface="ＭＳ Ｐゴシック" pitchFamily="34" charset="-128"/>
                <a:cs typeface="Times New Roman" pitchFamily="18" charset="0"/>
                <a:sym typeface="Symbol" pitchFamily="18" charset="2"/>
              </a:rPr>
              <a:t>(</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T</a:t>
            </a:r>
            <a:r>
              <a:rPr lang="en-US" altLang="zh-CN" dirty="0">
                <a:ea typeface="ＭＳ Ｐゴシック" pitchFamily="34" charset="-128"/>
                <a:cs typeface="Times New Roman" pitchFamily="18" charset="0"/>
                <a:sym typeface="Symbol" pitchFamily="18" charset="2"/>
              </a:rPr>
              <a:t> + </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S</a:t>
            </a:r>
            <a:r>
              <a:rPr lang="en-US" altLang="zh-CN" dirty="0">
                <a:ea typeface="ＭＳ Ｐゴシック" pitchFamily="34" charset="-128"/>
                <a:cs typeface="Times New Roman" pitchFamily="18" charset="0"/>
                <a:sym typeface="Symbol" pitchFamily="18" charset="2"/>
              </a:rPr>
              <a:t>)</a:t>
            </a:r>
          </a:p>
          <a:p>
            <a:pPr lvl="2">
              <a:defRPr/>
            </a:pPr>
            <a:r>
              <a:rPr lang="en-US" altLang="zh-CN" i="1" dirty="0">
                <a:ea typeface="ＭＳ Ｐゴシック" pitchFamily="34" charset="-128"/>
                <a:cs typeface="Times New Roman" pitchFamily="18" charset="0"/>
              </a:rPr>
              <a:t>h</a:t>
            </a:r>
            <a:r>
              <a:rPr lang="en-US" altLang="zh-CN" i="1" baseline="-25000" dirty="0">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height of the tree</a:t>
            </a:r>
          </a:p>
          <a:p>
            <a:pPr lvl="2">
              <a:defRPr/>
            </a:pP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T</a:t>
            </a:r>
            <a:r>
              <a:rPr lang="en-US" altLang="zh-CN" dirty="0">
                <a:ea typeface="ＭＳ Ｐゴシック" pitchFamily="34" charset="-128"/>
                <a:cs typeface="Times New Roman" pitchFamily="18" charset="0"/>
                <a:sym typeface="Symbol" pitchFamily="18" charset="2"/>
              </a:rPr>
              <a:t> : time to transfer one block</a:t>
            </a:r>
          </a:p>
          <a:p>
            <a:pPr lvl="2">
              <a:defRPr/>
            </a:pP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S</a:t>
            </a:r>
            <a:r>
              <a:rPr lang="en-US" altLang="zh-CN" dirty="0">
                <a:ea typeface="ＭＳ Ｐゴシック" pitchFamily="34" charset="-128"/>
                <a:cs typeface="Times New Roman" pitchFamily="18" charset="0"/>
                <a:sym typeface="Symbol" pitchFamily="18" charset="2"/>
              </a:rPr>
              <a:t> :</a:t>
            </a:r>
            <a:r>
              <a:rPr lang="en-US" altLang="zh-CN" i="1" dirty="0">
                <a:ea typeface="ＭＳ Ｐゴシック" pitchFamily="34" charset="-128"/>
                <a:cs typeface="Times New Roman" pitchFamily="18" charset="0"/>
                <a:sym typeface="Symbol" pitchFamily="18" charset="2"/>
              </a:rPr>
              <a:t> time for one seek</a:t>
            </a:r>
            <a:endParaRPr lang="zh-CN" altLang="en-US" dirty="0"/>
          </a:p>
        </p:txBody>
      </p:sp>
      <p:sp>
        <p:nvSpPr>
          <p:cNvPr id="4" name="日期占位符 3">
            <a:extLst>
              <a:ext uri="{FF2B5EF4-FFF2-40B4-BE49-F238E27FC236}">
                <a16:creationId xmlns:a16="http://schemas.microsoft.com/office/drawing/2014/main" id="{A1E13E13-2AE1-448F-A94E-5E1E0C3C8B8A}"/>
              </a:ext>
            </a:extLst>
          </p:cNvPr>
          <p:cNvSpPr>
            <a:spLocks noGrp="1"/>
          </p:cNvSpPr>
          <p:nvPr>
            <p:ph type="dt" sz="half" idx="10"/>
          </p:nvPr>
        </p:nvSpPr>
        <p:spPr/>
        <p:txBody>
          <a:bodyPr/>
          <a:lstStyle/>
          <a:p>
            <a:fld id="{EA687CD1-BC68-44D3-92F3-781731839D83}"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15C41FB3-1F54-4CF8-A0D3-5F75C8D38B62}"/>
              </a:ext>
            </a:extLst>
          </p:cNvPr>
          <p:cNvSpPr>
            <a:spLocks noGrp="1"/>
          </p:cNvSpPr>
          <p:nvPr>
            <p:ph type="sldNum" sz="quarter" idx="12"/>
          </p:nvPr>
        </p:nvSpPr>
        <p:spPr/>
        <p:txBody>
          <a:bodyPr/>
          <a:lstStyle/>
          <a:p>
            <a:fld id="{47C4BD23-150C-4A56-8E66-9482A3FB2E80}" type="slidenum">
              <a:rPr lang="zh-CN" altLang="en-US" smtClean="0"/>
              <a:pPr/>
              <a:t>22</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D2923B03-8DED-48EF-8CE1-A58B4BD118D3}"/>
              </a:ext>
            </a:extLst>
          </p:cNvPr>
          <p:cNvSpPr>
            <a:spLocks noChangeArrowheads="1"/>
          </p:cNvSpPr>
          <p:nvPr/>
        </p:nvSpPr>
        <p:spPr bwMode="auto">
          <a:xfrm>
            <a:off x="5312858" y="1393383"/>
            <a:ext cx="360154" cy="158094"/>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4">
            <a:hlinkClick r:id="rId3" action="ppaction://hlinksldjump" highlightClick="1"/>
            <a:extLst>
              <a:ext uri="{FF2B5EF4-FFF2-40B4-BE49-F238E27FC236}">
                <a16:creationId xmlns:a16="http://schemas.microsoft.com/office/drawing/2014/main" id="{C9DDDE4F-A914-46D6-AB1B-3281B733FADC}"/>
              </a:ext>
            </a:extLst>
          </p:cNvPr>
          <p:cNvSpPr>
            <a:spLocks noChangeArrowheads="1"/>
          </p:cNvSpPr>
          <p:nvPr/>
        </p:nvSpPr>
        <p:spPr bwMode="auto">
          <a:xfrm>
            <a:off x="5925069" y="4250485"/>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8">
            <a:extLst>
              <a:ext uri="{FF2B5EF4-FFF2-40B4-BE49-F238E27FC236}">
                <a16:creationId xmlns:a16="http://schemas.microsoft.com/office/drawing/2014/main" id="{9900A4BA-673A-4EC0-932B-6BDDBCC10773}"/>
              </a:ext>
            </a:extLst>
          </p:cNvPr>
          <p:cNvPicPr>
            <a:picLocks noChangeAspect="1"/>
          </p:cNvPicPr>
          <p:nvPr/>
        </p:nvPicPr>
        <p:blipFill>
          <a:blip r:embed="rId4"/>
          <a:stretch>
            <a:fillRect/>
          </a:stretch>
        </p:blipFill>
        <p:spPr>
          <a:xfrm>
            <a:off x="5925449" y="4788677"/>
            <a:ext cx="4865180" cy="1684515"/>
          </a:xfrm>
          <a:prstGeom prst="rect">
            <a:avLst/>
          </a:prstGeom>
          <a:ln>
            <a:solidFill>
              <a:srgbClr val="FF0000"/>
            </a:solidFill>
          </a:ln>
        </p:spPr>
      </p:pic>
    </p:spTree>
    <p:extLst>
      <p:ext uri="{BB962C8B-B14F-4D97-AF65-F5344CB8AC3E}">
        <p14:creationId xmlns:p14="http://schemas.microsoft.com/office/powerpoint/2010/main" val="255902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3940A9F-4A75-4706-98BF-87DE6380658F}"/>
              </a:ext>
            </a:extLst>
          </p:cNvPr>
          <p:cNvSpPr>
            <a:spLocks noGrp="1"/>
          </p:cNvSpPr>
          <p:nvPr>
            <p:ph type="sldNum" sz="quarter" idx="12"/>
          </p:nvPr>
        </p:nvSpPr>
        <p:spPr/>
        <p:txBody>
          <a:bodyPr/>
          <a:lstStyle/>
          <a:p>
            <a:fld id="{47C4BD23-150C-4A56-8E66-9482A3FB2E80}" type="slidenum">
              <a:rPr lang="zh-CN" altLang="en-US" smtClean="0"/>
              <a:t>23</a:t>
            </a:fld>
            <a:endParaRPr lang="zh-CN" altLang="en-US"/>
          </a:p>
        </p:txBody>
      </p:sp>
      <p:sp>
        <p:nvSpPr>
          <p:cNvPr id="4" name="日期占位符 3">
            <a:extLst>
              <a:ext uri="{FF2B5EF4-FFF2-40B4-BE49-F238E27FC236}">
                <a16:creationId xmlns:a16="http://schemas.microsoft.com/office/drawing/2014/main" id="{4165F4B8-C665-4A68-AFD8-F4EED2A075C2}"/>
              </a:ext>
            </a:extLst>
          </p:cNvPr>
          <p:cNvSpPr>
            <a:spLocks noGrp="1"/>
          </p:cNvSpPr>
          <p:nvPr>
            <p:ph type="dt" sz="half" idx="10"/>
          </p:nvPr>
        </p:nvSpPr>
        <p:spPr/>
        <p:txBody>
          <a:bodyPr/>
          <a:lstStyle/>
          <a:p>
            <a:fld id="{F064C943-FE43-4BAD-9717-6EABF5730C6E}" type="datetime1">
              <a:rPr lang="zh-CN" altLang="en-US" smtClean="0"/>
              <a:t>2021/12/6</a:t>
            </a:fld>
            <a:endParaRPr lang="zh-CN" altLang="en-US" dirty="0"/>
          </a:p>
        </p:txBody>
      </p:sp>
      <p:sp>
        <p:nvSpPr>
          <p:cNvPr id="5" name="Rectangle 2">
            <a:extLst>
              <a:ext uri="{FF2B5EF4-FFF2-40B4-BE49-F238E27FC236}">
                <a16:creationId xmlns:a16="http://schemas.microsoft.com/office/drawing/2014/main" id="{26EF159D-7B4A-4420-87E5-EDDFF0D10EEF}"/>
              </a:ext>
            </a:extLst>
          </p:cNvPr>
          <p:cNvSpPr txBox="1">
            <a:spLocks noChangeArrowheads="1"/>
          </p:cNvSpPr>
          <p:nvPr/>
        </p:nvSpPr>
        <p:spPr>
          <a:xfrm>
            <a:off x="4442619" y="268196"/>
            <a:ext cx="7793037" cy="8726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dirty="0">
                <a:latin typeface="+mn-lt"/>
                <a:ea typeface="微软雅黑 Light" panose="020B0502040204020203" pitchFamily="34" charset="-122"/>
                <a:cs typeface="Times New Roman" pitchFamily="18" charset="0"/>
              </a:rPr>
              <a:t>B</a:t>
            </a:r>
            <a:r>
              <a:rPr lang="en-US" altLang="en-US" sz="2400" baseline="30000" dirty="0">
                <a:latin typeface="+mn-lt"/>
                <a:ea typeface="微软雅黑 Light" panose="020B0502040204020203" pitchFamily="34" charset="-122"/>
                <a:cs typeface="Times New Roman" pitchFamily="18" charset="0"/>
              </a:rPr>
              <a:t>+</a:t>
            </a:r>
            <a:r>
              <a:rPr lang="en-US" altLang="en-US" sz="2400" dirty="0">
                <a:latin typeface="+mn-lt"/>
                <a:ea typeface="微软雅黑 Light" panose="020B0502040204020203" pitchFamily="34" charset="-122"/>
                <a:cs typeface="Times New Roman" pitchFamily="18" charset="0"/>
              </a:rPr>
              <a:t>-Tree (</a:t>
            </a:r>
            <a:r>
              <a:rPr lang="en-US" altLang="en-US" sz="2400" i="1" dirty="0">
                <a:latin typeface="+mn-lt"/>
                <a:ea typeface="微软雅黑 Light" panose="020B0502040204020203" pitchFamily="34" charset="-122"/>
                <a:cs typeface="Times New Roman" pitchFamily="18" charset="0"/>
              </a:rPr>
              <a:t>n</a:t>
            </a:r>
            <a:r>
              <a:rPr lang="en-US" altLang="en-US" sz="2400" dirty="0">
                <a:latin typeface="+mn-lt"/>
                <a:ea typeface="微软雅黑 Light" panose="020B0502040204020203" pitchFamily="34" charset="-122"/>
                <a:cs typeface="Times New Roman" pitchFamily="18" charset="0"/>
              </a:rPr>
              <a:t>=4) Index Sequential File</a:t>
            </a:r>
            <a:br>
              <a:rPr lang="en-US" altLang="en-US" sz="2400" dirty="0">
                <a:latin typeface="+mn-lt"/>
                <a:ea typeface="微软雅黑 Light" panose="020B0502040204020203" pitchFamily="34" charset="-122"/>
                <a:cs typeface="Times New Roman" pitchFamily="18" charset="0"/>
              </a:rPr>
            </a:br>
            <a:r>
              <a:rPr lang="en-US" altLang="en-US" sz="2400" b="1" dirty="0">
                <a:solidFill>
                  <a:srgbClr val="FF0000"/>
                </a:solidFill>
                <a:latin typeface="+mn-lt"/>
                <a:ea typeface="微软雅黑 Light" panose="020B0502040204020203" pitchFamily="34" charset="-122"/>
                <a:cs typeface="Times New Roman" pitchFamily="18" charset="0"/>
              </a:rPr>
              <a:t>Primary</a:t>
            </a:r>
            <a:r>
              <a:rPr lang="en-US" altLang="zh-CN" sz="2400" b="1" dirty="0">
                <a:solidFill>
                  <a:srgbClr val="FF0000"/>
                </a:solidFill>
                <a:latin typeface="+mn-lt"/>
                <a:ea typeface="微软雅黑 Light" panose="020B0502040204020203" pitchFamily="34" charset="-122"/>
                <a:cs typeface="Times New Roman" pitchFamily="18" charset="0"/>
              </a:rPr>
              <a:t>/Clustering</a:t>
            </a:r>
            <a:r>
              <a:rPr lang="en-US" altLang="zh-CN" sz="2400" b="1" dirty="0">
                <a:latin typeface="+mn-lt"/>
                <a:ea typeface="微软雅黑 Light" panose="020B0502040204020203" pitchFamily="34" charset="-122"/>
                <a:cs typeface="Times New Roman" pitchFamily="18" charset="0"/>
              </a:rPr>
              <a:t> </a:t>
            </a:r>
            <a:r>
              <a:rPr lang="en-US" altLang="zh-CN" sz="2400" dirty="0">
                <a:latin typeface="+mn-lt"/>
                <a:ea typeface="微软雅黑 Light" panose="020B0502040204020203" pitchFamily="34" charset="-122"/>
                <a:cs typeface="Times New Roman" pitchFamily="18" charset="0"/>
              </a:rPr>
              <a:t>index  on </a:t>
            </a:r>
            <a:r>
              <a:rPr lang="en-US" altLang="zh-CN" sz="2400" b="1" i="1" dirty="0">
                <a:solidFill>
                  <a:srgbClr val="FF0000"/>
                </a:solidFill>
                <a:latin typeface="+mn-lt"/>
                <a:ea typeface="微软雅黑 Light" panose="020B0502040204020203" pitchFamily="34" charset="-122"/>
                <a:cs typeface="Times New Roman" pitchFamily="18" charset="0"/>
              </a:rPr>
              <a:t>ID</a:t>
            </a:r>
            <a:endParaRPr lang="en-US" altLang="en-US" sz="2400" b="1" i="1" dirty="0">
              <a:solidFill>
                <a:srgbClr val="FF0000"/>
              </a:solidFill>
              <a:latin typeface="+mn-lt"/>
              <a:ea typeface="微软雅黑 Light" panose="020B0502040204020203" pitchFamily="34" charset="-122"/>
              <a:cs typeface="Times New Roman" pitchFamily="18" charset="0"/>
            </a:endParaRPr>
          </a:p>
        </p:txBody>
      </p:sp>
      <p:grpSp>
        <p:nvGrpSpPr>
          <p:cNvPr id="6" name="组合 9">
            <a:extLst>
              <a:ext uri="{FF2B5EF4-FFF2-40B4-BE49-F238E27FC236}">
                <a16:creationId xmlns:a16="http://schemas.microsoft.com/office/drawing/2014/main" id="{C6033316-DF46-419F-AB3D-28920B2A90F6}"/>
              </a:ext>
            </a:extLst>
          </p:cNvPr>
          <p:cNvGrpSpPr>
            <a:grpSpLocks/>
          </p:cNvGrpSpPr>
          <p:nvPr/>
        </p:nvGrpSpPr>
        <p:grpSpPr bwMode="auto">
          <a:xfrm>
            <a:off x="1422400" y="1296035"/>
            <a:ext cx="9555163" cy="5508633"/>
            <a:chOff x="0" y="1196667"/>
            <a:chExt cx="9555870" cy="5508933"/>
          </a:xfrm>
        </p:grpSpPr>
        <p:pic>
          <p:nvPicPr>
            <p:cNvPr id="7" name="Picture 2">
              <a:extLst>
                <a:ext uri="{FF2B5EF4-FFF2-40B4-BE49-F238E27FC236}">
                  <a16:creationId xmlns:a16="http://schemas.microsoft.com/office/drawing/2014/main" id="{640C2D41-E59F-4787-AE4E-9A2E01DF44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555870" cy="538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
              <a:extLst>
                <a:ext uri="{FF2B5EF4-FFF2-40B4-BE49-F238E27FC236}">
                  <a16:creationId xmlns:a16="http://schemas.microsoft.com/office/drawing/2014/main" id="{D0FEF481-877E-434C-AE8D-FE83F59B7358}"/>
                </a:ext>
              </a:extLst>
            </p:cNvPr>
            <p:cNvSpPr txBox="1">
              <a:spLocks noChangeArrowheads="1"/>
            </p:cNvSpPr>
            <p:nvPr/>
          </p:nvSpPr>
          <p:spPr bwMode="auto">
            <a:xfrm>
              <a:off x="107502" y="2924944"/>
              <a:ext cx="441179" cy="21545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10101</a:t>
              </a:r>
              <a:endParaRPr lang="zh-CN" altLang="en-US" sz="800">
                <a:latin typeface="+mn-lt"/>
                <a:ea typeface="微软雅黑 Light" panose="020B0502040204020203" pitchFamily="34" charset="-122"/>
              </a:endParaRPr>
            </a:p>
          </p:txBody>
        </p:sp>
        <p:sp>
          <p:nvSpPr>
            <p:cNvPr id="10" name="TextBox 15">
              <a:extLst>
                <a:ext uri="{FF2B5EF4-FFF2-40B4-BE49-F238E27FC236}">
                  <a16:creationId xmlns:a16="http://schemas.microsoft.com/office/drawing/2014/main" id="{77F81F8C-D08E-482C-A083-6C104ED42882}"/>
                </a:ext>
              </a:extLst>
            </p:cNvPr>
            <p:cNvSpPr txBox="1">
              <a:spLocks noChangeArrowheads="1"/>
            </p:cNvSpPr>
            <p:nvPr/>
          </p:nvSpPr>
          <p:spPr bwMode="auto">
            <a:xfrm>
              <a:off x="699264" y="2924944"/>
              <a:ext cx="441179" cy="21545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12121</a:t>
              </a:r>
              <a:endParaRPr lang="zh-CN" altLang="en-US" sz="800">
                <a:latin typeface="+mn-lt"/>
                <a:ea typeface="微软雅黑 Light" panose="020B0502040204020203" pitchFamily="34" charset="-122"/>
              </a:endParaRPr>
            </a:p>
          </p:txBody>
        </p:sp>
        <p:sp>
          <p:nvSpPr>
            <p:cNvPr id="11" name="TextBox 16">
              <a:extLst>
                <a:ext uri="{FF2B5EF4-FFF2-40B4-BE49-F238E27FC236}">
                  <a16:creationId xmlns:a16="http://schemas.microsoft.com/office/drawing/2014/main" id="{0971203E-D228-46E1-80E4-EA006DBF85B2}"/>
                </a:ext>
              </a:extLst>
            </p:cNvPr>
            <p:cNvSpPr txBox="1">
              <a:spLocks noChangeArrowheads="1"/>
            </p:cNvSpPr>
            <p:nvPr/>
          </p:nvSpPr>
          <p:spPr bwMode="auto">
            <a:xfrm>
              <a:off x="1277527" y="2924944"/>
              <a:ext cx="441179" cy="21545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15151</a:t>
              </a:r>
              <a:endParaRPr lang="zh-CN" altLang="en-US" sz="800">
                <a:latin typeface="+mn-lt"/>
                <a:ea typeface="微软雅黑 Light" panose="020B0502040204020203" pitchFamily="34" charset="-122"/>
              </a:endParaRPr>
            </a:p>
          </p:txBody>
        </p:sp>
        <p:sp>
          <p:nvSpPr>
            <p:cNvPr id="12" name="TextBox 17">
              <a:extLst>
                <a:ext uri="{FF2B5EF4-FFF2-40B4-BE49-F238E27FC236}">
                  <a16:creationId xmlns:a16="http://schemas.microsoft.com/office/drawing/2014/main" id="{00A674A1-5B58-492D-94EE-0A1E16B228B4}"/>
                </a:ext>
              </a:extLst>
            </p:cNvPr>
            <p:cNvSpPr txBox="1">
              <a:spLocks noChangeArrowheads="1"/>
            </p:cNvSpPr>
            <p:nvPr/>
          </p:nvSpPr>
          <p:spPr bwMode="auto">
            <a:xfrm>
              <a:off x="2014032" y="2924944"/>
              <a:ext cx="469736" cy="215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dirty="0">
                  <a:latin typeface="+mn-lt"/>
                  <a:ea typeface="微软雅黑 Light" panose="020B0502040204020203" pitchFamily="34" charset="-122"/>
                </a:rPr>
                <a:t>22222</a:t>
              </a:r>
              <a:endParaRPr lang="zh-CN" altLang="en-US" sz="800" dirty="0">
                <a:latin typeface="+mn-lt"/>
                <a:ea typeface="微软雅黑 Light" panose="020B0502040204020203" pitchFamily="34" charset="-122"/>
              </a:endParaRPr>
            </a:p>
          </p:txBody>
        </p:sp>
        <p:sp>
          <p:nvSpPr>
            <p:cNvPr id="13" name="TextBox 18">
              <a:extLst>
                <a:ext uri="{FF2B5EF4-FFF2-40B4-BE49-F238E27FC236}">
                  <a16:creationId xmlns:a16="http://schemas.microsoft.com/office/drawing/2014/main" id="{3C47B9EA-EBAD-4DFD-9F32-1B7A5775A171}"/>
                </a:ext>
              </a:extLst>
            </p:cNvPr>
            <p:cNvSpPr txBox="1">
              <a:spLocks noChangeArrowheads="1"/>
            </p:cNvSpPr>
            <p:nvPr/>
          </p:nvSpPr>
          <p:spPr bwMode="auto">
            <a:xfrm>
              <a:off x="1684047" y="1854542"/>
              <a:ext cx="469736" cy="215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2222</a:t>
              </a:r>
              <a:endParaRPr lang="zh-CN" altLang="en-US" sz="800">
                <a:latin typeface="+mn-lt"/>
                <a:ea typeface="微软雅黑 Light" panose="020B0502040204020203" pitchFamily="34" charset="-122"/>
              </a:endParaRPr>
            </a:p>
          </p:txBody>
        </p:sp>
        <p:sp>
          <p:nvSpPr>
            <p:cNvPr id="14" name="TextBox 19">
              <a:extLst>
                <a:ext uri="{FF2B5EF4-FFF2-40B4-BE49-F238E27FC236}">
                  <a16:creationId xmlns:a16="http://schemas.microsoft.com/office/drawing/2014/main" id="{0EE3B2DC-5671-47DA-B0F0-F767159F8AA5}"/>
                </a:ext>
              </a:extLst>
            </p:cNvPr>
            <p:cNvSpPr txBox="1">
              <a:spLocks noChangeArrowheads="1"/>
            </p:cNvSpPr>
            <p:nvPr/>
          </p:nvSpPr>
          <p:spPr bwMode="auto">
            <a:xfrm>
              <a:off x="2636168" y="2924944"/>
              <a:ext cx="469736" cy="21545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32343</a:t>
              </a:r>
              <a:endParaRPr lang="zh-CN" altLang="en-US" sz="800">
                <a:latin typeface="+mn-lt"/>
                <a:ea typeface="微软雅黑 Light" panose="020B0502040204020203" pitchFamily="34" charset="-122"/>
              </a:endParaRPr>
            </a:p>
          </p:txBody>
        </p:sp>
        <p:sp>
          <p:nvSpPr>
            <p:cNvPr id="15" name="TextBox 20">
              <a:extLst>
                <a:ext uri="{FF2B5EF4-FFF2-40B4-BE49-F238E27FC236}">
                  <a16:creationId xmlns:a16="http://schemas.microsoft.com/office/drawing/2014/main" id="{831FEB7F-E6BF-4EB1-BA36-146FBE711FD5}"/>
                </a:ext>
              </a:extLst>
            </p:cNvPr>
            <p:cNvSpPr txBox="1">
              <a:spLocks noChangeArrowheads="1"/>
            </p:cNvSpPr>
            <p:nvPr/>
          </p:nvSpPr>
          <p:spPr bwMode="auto">
            <a:xfrm>
              <a:off x="3851920" y="2924944"/>
              <a:ext cx="469736" cy="21545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33456</a:t>
              </a:r>
              <a:endParaRPr lang="zh-CN" altLang="en-US" sz="800">
                <a:latin typeface="+mn-lt"/>
                <a:ea typeface="微软雅黑 Light" panose="020B0502040204020203" pitchFamily="34" charset="-122"/>
              </a:endParaRPr>
            </a:p>
          </p:txBody>
        </p:sp>
        <p:sp>
          <p:nvSpPr>
            <p:cNvPr id="16" name="TextBox 21">
              <a:extLst>
                <a:ext uri="{FF2B5EF4-FFF2-40B4-BE49-F238E27FC236}">
                  <a16:creationId xmlns:a16="http://schemas.microsoft.com/office/drawing/2014/main" id="{B5DCDBDD-EBB9-4788-9034-7D7F3042A28F}"/>
                </a:ext>
              </a:extLst>
            </p:cNvPr>
            <p:cNvSpPr txBox="1">
              <a:spLocks noChangeArrowheads="1"/>
            </p:cNvSpPr>
            <p:nvPr/>
          </p:nvSpPr>
          <p:spPr bwMode="auto">
            <a:xfrm>
              <a:off x="2263275" y="1854542"/>
              <a:ext cx="469736" cy="21545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33456</a:t>
              </a:r>
              <a:endParaRPr lang="zh-CN" altLang="en-US" sz="800">
                <a:latin typeface="+mn-lt"/>
                <a:ea typeface="微软雅黑 Light" panose="020B0502040204020203" pitchFamily="34" charset="-122"/>
              </a:endParaRPr>
            </a:p>
          </p:txBody>
        </p:sp>
        <p:sp>
          <p:nvSpPr>
            <p:cNvPr id="17" name="TextBox 22">
              <a:extLst>
                <a:ext uri="{FF2B5EF4-FFF2-40B4-BE49-F238E27FC236}">
                  <a16:creationId xmlns:a16="http://schemas.microsoft.com/office/drawing/2014/main" id="{5FD0A07F-0AA7-489A-A2BE-616996CC8154}"/>
                </a:ext>
              </a:extLst>
            </p:cNvPr>
            <p:cNvSpPr txBox="1">
              <a:spLocks noChangeArrowheads="1"/>
            </p:cNvSpPr>
            <p:nvPr/>
          </p:nvSpPr>
          <p:spPr bwMode="auto">
            <a:xfrm>
              <a:off x="4427984" y="2924944"/>
              <a:ext cx="469736" cy="21545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45565</a:t>
              </a:r>
              <a:endParaRPr lang="zh-CN" altLang="en-US" sz="800">
                <a:latin typeface="+mn-lt"/>
                <a:ea typeface="微软雅黑 Light" panose="020B0502040204020203" pitchFamily="34" charset="-122"/>
              </a:endParaRPr>
            </a:p>
          </p:txBody>
        </p:sp>
        <p:sp>
          <p:nvSpPr>
            <p:cNvPr id="18" name="TextBox 23">
              <a:extLst>
                <a:ext uri="{FF2B5EF4-FFF2-40B4-BE49-F238E27FC236}">
                  <a16:creationId xmlns:a16="http://schemas.microsoft.com/office/drawing/2014/main" id="{64A06D6D-DC31-4735-A14B-301EFEF0E9E7}"/>
                </a:ext>
              </a:extLst>
            </p:cNvPr>
            <p:cNvSpPr txBox="1">
              <a:spLocks noChangeArrowheads="1"/>
            </p:cNvSpPr>
            <p:nvPr/>
          </p:nvSpPr>
          <p:spPr bwMode="auto">
            <a:xfrm>
              <a:off x="5004048" y="2924626"/>
              <a:ext cx="469736" cy="215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58583</a:t>
              </a:r>
              <a:endParaRPr lang="zh-CN" altLang="en-US" sz="800">
                <a:latin typeface="+mn-lt"/>
                <a:ea typeface="微软雅黑 Light" panose="020B0502040204020203" pitchFamily="34" charset="-122"/>
              </a:endParaRPr>
            </a:p>
          </p:txBody>
        </p:sp>
        <p:sp>
          <p:nvSpPr>
            <p:cNvPr id="19" name="TextBox 24">
              <a:extLst>
                <a:ext uri="{FF2B5EF4-FFF2-40B4-BE49-F238E27FC236}">
                  <a16:creationId xmlns:a16="http://schemas.microsoft.com/office/drawing/2014/main" id="{88E6A0E4-48E0-421A-B913-EF6C2A92A385}"/>
                </a:ext>
              </a:extLst>
            </p:cNvPr>
            <p:cNvSpPr txBox="1">
              <a:spLocks noChangeArrowheads="1"/>
            </p:cNvSpPr>
            <p:nvPr/>
          </p:nvSpPr>
          <p:spPr bwMode="auto">
            <a:xfrm>
              <a:off x="5724128" y="2924626"/>
              <a:ext cx="469736" cy="215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76543</a:t>
              </a:r>
              <a:endParaRPr lang="zh-CN" altLang="en-US" sz="800">
                <a:latin typeface="+mn-lt"/>
                <a:ea typeface="微软雅黑 Light" panose="020B0502040204020203" pitchFamily="34" charset="-122"/>
              </a:endParaRPr>
            </a:p>
          </p:txBody>
        </p:sp>
        <p:sp>
          <p:nvSpPr>
            <p:cNvPr id="20" name="TextBox 25">
              <a:extLst>
                <a:ext uri="{FF2B5EF4-FFF2-40B4-BE49-F238E27FC236}">
                  <a16:creationId xmlns:a16="http://schemas.microsoft.com/office/drawing/2014/main" id="{F26E62AA-3829-4854-B0FA-CCFE359E822A}"/>
                </a:ext>
              </a:extLst>
            </p:cNvPr>
            <p:cNvSpPr txBox="1">
              <a:spLocks noChangeArrowheads="1"/>
            </p:cNvSpPr>
            <p:nvPr/>
          </p:nvSpPr>
          <p:spPr bwMode="auto">
            <a:xfrm>
              <a:off x="4086788" y="1196667"/>
              <a:ext cx="469736" cy="215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76543</a:t>
              </a:r>
              <a:endParaRPr lang="zh-CN" altLang="en-US" sz="800">
                <a:latin typeface="+mn-lt"/>
                <a:ea typeface="微软雅黑 Light" panose="020B0502040204020203" pitchFamily="34" charset="-122"/>
              </a:endParaRPr>
            </a:p>
          </p:txBody>
        </p:sp>
        <p:sp>
          <p:nvSpPr>
            <p:cNvPr id="21" name="TextBox 26">
              <a:extLst>
                <a:ext uri="{FF2B5EF4-FFF2-40B4-BE49-F238E27FC236}">
                  <a16:creationId xmlns:a16="http://schemas.microsoft.com/office/drawing/2014/main" id="{21601044-6FA5-4B22-B1B0-540F530D9667}"/>
                </a:ext>
              </a:extLst>
            </p:cNvPr>
            <p:cNvSpPr txBox="1">
              <a:spLocks noChangeArrowheads="1"/>
            </p:cNvSpPr>
            <p:nvPr/>
          </p:nvSpPr>
          <p:spPr bwMode="auto">
            <a:xfrm>
              <a:off x="6372200" y="2932198"/>
              <a:ext cx="469736" cy="215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76766</a:t>
              </a:r>
              <a:endParaRPr lang="zh-CN" altLang="en-US" sz="800">
                <a:latin typeface="+mn-lt"/>
                <a:ea typeface="微软雅黑 Light" panose="020B0502040204020203" pitchFamily="34" charset="-122"/>
              </a:endParaRPr>
            </a:p>
          </p:txBody>
        </p:sp>
        <p:sp>
          <p:nvSpPr>
            <p:cNvPr id="22" name="TextBox 27">
              <a:extLst>
                <a:ext uri="{FF2B5EF4-FFF2-40B4-BE49-F238E27FC236}">
                  <a16:creationId xmlns:a16="http://schemas.microsoft.com/office/drawing/2014/main" id="{024AD616-105B-4DB9-8DA9-D7965A704653}"/>
                </a:ext>
              </a:extLst>
            </p:cNvPr>
            <p:cNvSpPr txBox="1">
              <a:spLocks noChangeArrowheads="1"/>
            </p:cNvSpPr>
            <p:nvPr/>
          </p:nvSpPr>
          <p:spPr bwMode="auto">
            <a:xfrm>
              <a:off x="7600584" y="2924944"/>
              <a:ext cx="643823" cy="215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800">
                  <a:latin typeface="+mn-lt"/>
                  <a:ea typeface="微软雅黑 Light" panose="020B0502040204020203" pitchFamily="34" charset="-122"/>
                </a:rPr>
                <a:t>83821    </a:t>
              </a:r>
              <a:endParaRPr lang="zh-CN" altLang="en-US" sz="800">
                <a:latin typeface="+mn-lt"/>
                <a:ea typeface="微软雅黑 Light" panose="020B0502040204020203" pitchFamily="34" charset="-122"/>
              </a:endParaRPr>
            </a:p>
          </p:txBody>
        </p:sp>
        <p:sp>
          <p:nvSpPr>
            <p:cNvPr id="23" name="TextBox 28">
              <a:extLst>
                <a:ext uri="{FF2B5EF4-FFF2-40B4-BE49-F238E27FC236}">
                  <a16:creationId xmlns:a16="http://schemas.microsoft.com/office/drawing/2014/main" id="{6EFAA4D7-E2FF-4D17-B162-A2EBC3D3D3C0}"/>
                </a:ext>
              </a:extLst>
            </p:cNvPr>
            <p:cNvSpPr txBox="1">
              <a:spLocks noChangeArrowheads="1"/>
            </p:cNvSpPr>
            <p:nvPr/>
          </p:nvSpPr>
          <p:spPr bwMode="auto">
            <a:xfrm>
              <a:off x="5402216" y="1868705"/>
              <a:ext cx="643823" cy="215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800">
                  <a:latin typeface="+mn-lt"/>
                  <a:ea typeface="微软雅黑 Light" panose="020B0502040204020203" pitchFamily="34" charset="-122"/>
                </a:rPr>
                <a:t>83821    </a:t>
              </a:r>
              <a:endParaRPr lang="zh-CN" altLang="en-US" sz="800">
                <a:latin typeface="+mn-lt"/>
                <a:ea typeface="微软雅黑 Light" panose="020B0502040204020203" pitchFamily="34" charset="-122"/>
              </a:endParaRPr>
            </a:p>
          </p:txBody>
        </p:sp>
        <p:sp>
          <p:nvSpPr>
            <p:cNvPr id="24" name="TextBox 29">
              <a:extLst>
                <a:ext uri="{FF2B5EF4-FFF2-40B4-BE49-F238E27FC236}">
                  <a16:creationId xmlns:a16="http://schemas.microsoft.com/office/drawing/2014/main" id="{FD23E9B4-7CD6-452C-8020-C05FA3C98259}"/>
                </a:ext>
              </a:extLst>
            </p:cNvPr>
            <p:cNvSpPr txBox="1">
              <a:spLocks noChangeArrowheads="1"/>
            </p:cNvSpPr>
            <p:nvPr/>
          </p:nvSpPr>
          <p:spPr bwMode="auto">
            <a:xfrm>
              <a:off x="8369288" y="2922081"/>
              <a:ext cx="472694" cy="21544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latin typeface="+mn-lt"/>
                  <a:ea typeface="微软雅黑 Light" panose="020B0502040204020203" pitchFamily="34" charset="-122"/>
                </a:rPr>
                <a:t>98345  </a:t>
              </a:r>
              <a:endParaRPr lang="zh-CN" altLang="en-US" sz="800">
                <a:latin typeface="+mn-lt"/>
                <a:ea typeface="微软雅黑 Light" panose="020B0502040204020203" pitchFamily="34" charset="-122"/>
              </a:endParaRPr>
            </a:p>
          </p:txBody>
        </p:sp>
        <p:sp>
          <p:nvSpPr>
            <p:cNvPr id="25" name="矩形 2">
              <a:extLst>
                <a:ext uri="{FF2B5EF4-FFF2-40B4-BE49-F238E27FC236}">
                  <a16:creationId xmlns:a16="http://schemas.microsoft.com/office/drawing/2014/main" id="{B86917F9-A8DC-47E1-85F3-C333E4A6EC64}"/>
                </a:ext>
              </a:extLst>
            </p:cNvPr>
            <p:cNvSpPr>
              <a:spLocks noChangeArrowheads="1"/>
            </p:cNvSpPr>
            <p:nvPr/>
          </p:nvSpPr>
          <p:spPr bwMode="auto">
            <a:xfrm>
              <a:off x="8848933" y="2934874"/>
              <a:ext cx="58452" cy="216024"/>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grpSp>
          <p:nvGrpSpPr>
            <p:cNvPr id="26" name="组合 5">
              <a:extLst>
                <a:ext uri="{FF2B5EF4-FFF2-40B4-BE49-F238E27FC236}">
                  <a16:creationId xmlns:a16="http://schemas.microsoft.com/office/drawing/2014/main" id="{1328EE78-534A-4B6A-B37A-3A6C745241EE}"/>
                </a:ext>
              </a:extLst>
            </p:cNvPr>
            <p:cNvGrpSpPr>
              <a:grpSpLocks/>
            </p:cNvGrpSpPr>
            <p:nvPr/>
          </p:nvGrpSpPr>
          <p:grpSpPr bwMode="auto">
            <a:xfrm>
              <a:off x="47383" y="3140388"/>
              <a:ext cx="583279" cy="657066"/>
              <a:chOff x="47383" y="3140388"/>
              <a:chExt cx="583279" cy="657066"/>
            </a:xfrm>
          </p:grpSpPr>
          <p:sp>
            <p:nvSpPr>
              <p:cNvPr id="79" name="矩形 78">
                <a:extLst>
                  <a:ext uri="{FF2B5EF4-FFF2-40B4-BE49-F238E27FC236}">
                    <a16:creationId xmlns:a16="http://schemas.microsoft.com/office/drawing/2014/main" id="{38C1F76B-6711-4F74-9AC9-9F1735B8937F}"/>
                  </a:ext>
                </a:extLst>
              </p:cNvPr>
              <p:cNvSpPr/>
              <p:nvPr/>
            </p:nvSpPr>
            <p:spPr bwMode="auto">
              <a:xfrm>
                <a:off x="55568" y="3139873"/>
                <a:ext cx="55566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80" name="矩形 79">
                <a:extLst>
                  <a:ext uri="{FF2B5EF4-FFF2-40B4-BE49-F238E27FC236}">
                    <a16:creationId xmlns:a16="http://schemas.microsoft.com/office/drawing/2014/main" id="{6E47AE26-581D-4929-BEF7-BDBB45AC7E6A}"/>
                  </a:ext>
                </a:extLst>
              </p:cNvPr>
              <p:cNvSpPr/>
              <p:nvPr/>
            </p:nvSpPr>
            <p:spPr bwMode="auto">
              <a:xfrm>
                <a:off x="47629" y="3363723"/>
                <a:ext cx="574717" cy="21749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81" name="矩形 80">
                <a:extLst>
                  <a:ext uri="{FF2B5EF4-FFF2-40B4-BE49-F238E27FC236}">
                    <a16:creationId xmlns:a16="http://schemas.microsoft.com/office/drawing/2014/main" id="{543E497C-B59B-4999-ADAE-02E6C4C8257C}"/>
                  </a:ext>
                </a:extLst>
              </p:cNvPr>
              <p:cNvSpPr/>
              <p:nvPr/>
            </p:nvSpPr>
            <p:spPr bwMode="auto">
              <a:xfrm>
                <a:off x="55568" y="3581222"/>
                <a:ext cx="57471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27" name="组合 36">
              <a:extLst>
                <a:ext uri="{FF2B5EF4-FFF2-40B4-BE49-F238E27FC236}">
                  <a16:creationId xmlns:a16="http://schemas.microsoft.com/office/drawing/2014/main" id="{86AECACF-22D5-49EB-B724-0E41AD0E6F37}"/>
                </a:ext>
              </a:extLst>
            </p:cNvPr>
            <p:cNvGrpSpPr>
              <a:grpSpLocks/>
            </p:cNvGrpSpPr>
            <p:nvPr/>
          </p:nvGrpSpPr>
          <p:grpSpPr bwMode="auto">
            <a:xfrm>
              <a:off x="661992" y="3150898"/>
              <a:ext cx="583279" cy="657066"/>
              <a:chOff x="47383" y="3140388"/>
              <a:chExt cx="583279" cy="657066"/>
            </a:xfrm>
          </p:grpSpPr>
          <p:sp>
            <p:nvSpPr>
              <p:cNvPr id="76" name="矩形 75">
                <a:extLst>
                  <a:ext uri="{FF2B5EF4-FFF2-40B4-BE49-F238E27FC236}">
                    <a16:creationId xmlns:a16="http://schemas.microsoft.com/office/drawing/2014/main" id="{344C1999-5273-4122-B9F2-AB0A479E3C90}"/>
                  </a:ext>
                </a:extLst>
              </p:cNvPr>
              <p:cNvSpPr/>
              <p:nvPr/>
            </p:nvSpPr>
            <p:spPr bwMode="auto">
              <a:xfrm>
                <a:off x="55366" y="3140476"/>
                <a:ext cx="55566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77" name="矩形 76">
                <a:extLst>
                  <a:ext uri="{FF2B5EF4-FFF2-40B4-BE49-F238E27FC236}">
                    <a16:creationId xmlns:a16="http://schemas.microsoft.com/office/drawing/2014/main" id="{8866CA8F-DF7B-40DB-959A-AC1C26A550C7}"/>
                  </a:ext>
                </a:extLst>
              </p:cNvPr>
              <p:cNvSpPr/>
              <p:nvPr/>
            </p:nvSpPr>
            <p:spPr bwMode="auto">
              <a:xfrm>
                <a:off x="47428" y="3364325"/>
                <a:ext cx="574717"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78" name="矩形 77">
                <a:extLst>
                  <a:ext uri="{FF2B5EF4-FFF2-40B4-BE49-F238E27FC236}">
                    <a16:creationId xmlns:a16="http://schemas.microsoft.com/office/drawing/2014/main" id="{A61A5E15-9662-489D-8A21-EBCDC52FAED1}"/>
                  </a:ext>
                </a:extLst>
              </p:cNvPr>
              <p:cNvSpPr/>
              <p:nvPr/>
            </p:nvSpPr>
            <p:spPr bwMode="auto">
              <a:xfrm>
                <a:off x="55366" y="3581825"/>
                <a:ext cx="57471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28" name="组合 40">
              <a:extLst>
                <a:ext uri="{FF2B5EF4-FFF2-40B4-BE49-F238E27FC236}">
                  <a16:creationId xmlns:a16="http://schemas.microsoft.com/office/drawing/2014/main" id="{DCDC6E0E-5E12-402A-93AD-6B39B25C416C}"/>
                </a:ext>
              </a:extLst>
            </p:cNvPr>
            <p:cNvGrpSpPr>
              <a:grpSpLocks/>
            </p:cNvGrpSpPr>
            <p:nvPr/>
          </p:nvGrpSpPr>
          <p:grpSpPr bwMode="auto">
            <a:xfrm>
              <a:off x="1277428" y="3159373"/>
              <a:ext cx="465291" cy="657066"/>
              <a:chOff x="47383" y="3140388"/>
              <a:chExt cx="583279" cy="657066"/>
            </a:xfrm>
          </p:grpSpPr>
          <p:sp>
            <p:nvSpPr>
              <p:cNvPr id="73" name="矩形 72">
                <a:extLst>
                  <a:ext uri="{FF2B5EF4-FFF2-40B4-BE49-F238E27FC236}">
                    <a16:creationId xmlns:a16="http://schemas.microsoft.com/office/drawing/2014/main" id="{E6FFB615-88B6-4D93-9674-15352959BC5C}"/>
                  </a:ext>
                </a:extLst>
              </p:cNvPr>
              <p:cNvSpPr/>
              <p:nvPr/>
            </p:nvSpPr>
            <p:spPr bwMode="auto">
              <a:xfrm>
                <a:off x="56102" y="3139939"/>
                <a:ext cx="55526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74" name="矩形 73">
                <a:extLst>
                  <a:ext uri="{FF2B5EF4-FFF2-40B4-BE49-F238E27FC236}">
                    <a16:creationId xmlns:a16="http://schemas.microsoft.com/office/drawing/2014/main" id="{7E8214C7-4075-42ED-B4E8-CA11EC7C2683}"/>
                  </a:ext>
                </a:extLst>
              </p:cNvPr>
              <p:cNvSpPr/>
              <p:nvPr/>
            </p:nvSpPr>
            <p:spPr bwMode="auto">
              <a:xfrm>
                <a:off x="48141" y="3363789"/>
                <a:ext cx="575168" cy="21749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75" name="矩形 74">
                <a:extLst>
                  <a:ext uri="{FF2B5EF4-FFF2-40B4-BE49-F238E27FC236}">
                    <a16:creationId xmlns:a16="http://schemas.microsoft.com/office/drawing/2014/main" id="{E0759BF5-6809-46BA-AB24-AC71FDE4DE1E}"/>
                  </a:ext>
                </a:extLst>
              </p:cNvPr>
              <p:cNvSpPr/>
              <p:nvPr/>
            </p:nvSpPr>
            <p:spPr bwMode="auto">
              <a:xfrm>
                <a:off x="56102" y="3581288"/>
                <a:ext cx="575168"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29" name="组合 44">
              <a:extLst>
                <a:ext uri="{FF2B5EF4-FFF2-40B4-BE49-F238E27FC236}">
                  <a16:creationId xmlns:a16="http://schemas.microsoft.com/office/drawing/2014/main" id="{95BDFDA2-4D2E-4E96-9511-0BF8FDC1D762}"/>
                </a:ext>
              </a:extLst>
            </p:cNvPr>
            <p:cNvGrpSpPr>
              <a:grpSpLocks/>
            </p:cNvGrpSpPr>
            <p:nvPr/>
          </p:nvGrpSpPr>
          <p:grpSpPr bwMode="auto">
            <a:xfrm>
              <a:off x="2006556" y="3159373"/>
              <a:ext cx="491588" cy="657066"/>
              <a:chOff x="47383" y="3140388"/>
              <a:chExt cx="583279" cy="657066"/>
            </a:xfrm>
          </p:grpSpPr>
          <p:sp>
            <p:nvSpPr>
              <p:cNvPr id="70" name="矩形 69">
                <a:extLst>
                  <a:ext uri="{FF2B5EF4-FFF2-40B4-BE49-F238E27FC236}">
                    <a16:creationId xmlns:a16="http://schemas.microsoft.com/office/drawing/2014/main" id="{6BF168A0-434F-4BFE-AB09-E70042C44AEC}"/>
                  </a:ext>
                </a:extLst>
              </p:cNvPr>
              <p:cNvSpPr/>
              <p:nvPr/>
            </p:nvSpPr>
            <p:spPr bwMode="auto">
              <a:xfrm>
                <a:off x="55146" y="3139939"/>
                <a:ext cx="55758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71" name="矩形 70">
                <a:extLst>
                  <a:ext uri="{FF2B5EF4-FFF2-40B4-BE49-F238E27FC236}">
                    <a16:creationId xmlns:a16="http://schemas.microsoft.com/office/drawing/2014/main" id="{D820C9C3-7EB4-4370-85A5-038451962000}"/>
                  </a:ext>
                </a:extLst>
              </p:cNvPr>
              <p:cNvSpPr/>
              <p:nvPr/>
            </p:nvSpPr>
            <p:spPr bwMode="auto">
              <a:xfrm>
                <a:off x="47611" y="3363789"/>
                <a:ext cx="576424" cy="21749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72" name="矩形 71">
                <a:extLst>
                  <a:ext uri="{FF2B5EF4-FFF2-40B4-BE49-F238E27FC236}">
                    <a16:creationId xmlns:a16="http://schemas.microsoft.com/office/drawing/2014/main" id="{7A46BCB7-B076-4537-A879-26D6FE734EF7}"/>
                  </a:ext>
                </a:extLst>
              </p:cNvPr>
              <p:cNvSpPr/>
              <p:nvPr/>
            </p:nvSpPr>
            <p:spPr bwMode="auto">
              <a:xfrm>
                <a:off x="55146" y="3581288"/>
                <a:ext cx="576424"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30" name="组合 48">
              <a:extLst>
                <a:ext uri="{FF2B5EF4-FFF2-40B4-BE49-F238E27FC236}">
                  <a16:creationId xmlns:a16="http://schemas.microsoft.com/office/drawing/2014/main" id="{A18B3289-EA3C-499F-B07E-8B90AE6FBC20}"/>
                </a:ext>
              </a:extLst>
            </p:cNvPr>
            <p:cNvGrpSpPr>
              <a:grpSpLocks/>
            </p:cNvGrpSpPr>
            <p:nvPr/>
          </p:nvGrpSpPr>
          <p:grpSpPr bwMode="auto">
            <a:xfrm>
              <a:off x="2636169" y="3154525"/>
              <a:ext cx="495672" cy="657066"/>
              <a:chOff x="47383" y="3140388"/>
              <a:chExt cx="583279" cy="657066"/>
            </a:xfrm>
          </p:grpSpPr>
          <p:sp>
            <p:nvSpPr>
              <p:cNvPr id="67" name="矩形 66">
                <a:extLst>
                  <a:ext uri="{FF2B5EF4-FFF2-40B4-BE49-F238E27FC236}">
                    <a16:creationId xmlns:a16="http://schemas.microsoft.com/office/drawing/2014/main" id="{91114C03-E962-4161-A965-EAB04431277D}"/>
                  </a:ext>
                </a:extLst>
              </p:cNvPr>
              <p:cNvSpPr/>
              <p:nvPr/>
            </p:nvSpPr>
            <p:spPr bwMode="auto">
              <a:xfrm>
                <a:off x="54004" y="3140025"/>
                <a:ext cx="558598"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68" name="矩形 67">
                <a:extLst>
                  <a:ext uri="{FF2B5EF4-FFF2-40B4-BE49-F238E27FC236}">
                    <a16:creationId xmlns:a16="http://schemas.microsoft.com/office/drawing/2014/main" id="{F93AC250-4AE6-430A-A2C7-94EA41E10FDF}"/>
                  </a:ext>
                </a:extLst>
              </p:cNvPr>
              <p:cNvSpPr/>
              <p:nvPr/>
            </p:nvSpPr>
            <p:spPr bwMode="auto">
              <a:xfrm>
                <a:off x="46531" y="3363874"/>
                <a:ext cx="577281"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69" name="矩形 68">
                <a:extLst>
                  <a:ext uri="{FF2B5EF4-FFF2-40B4-BE49-F238E27FC236}">
                    <a16:creationId xmlns:a16="http://schemas.microsoft.com/office/drawing/2014/main" id="{24E12898-1DEB-4E9B-9526-2CA9AA4AA335}"/>
                  </a:ext>
                </a:extLst>
              </p:cNvPr>
              <p:cNvSpPr/>
              <p:nvPr/>
            </p:nvSpPr>
            <p:spPr bwMode="auto">
              <a:xfrm>
                <a:off x="54004" y="3581374"/>
                <a:ext cx="577281"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31" name="组合 52">
              <a:extLst>
                <a:ext uri="{FF2B5EF4-FFF2-40B4-BE49-F238E27FC236}">
                  <a16:creationId xmlns:a16="http://schemas.microsoft.com/office/drawing/2014/main" id="{877902CB-61DD-4D2A-AADC-D9BEE51F360A}"/>
                </a:ext>
              </a:extLst>
            </p:cNvPr>
            <p:cNvGrpSpPr>
              <a:grpSpLocks/>
            </p:cNvGrpSpPr>
            <p:nvPr/>
          </p:nvGrpSpPr>
          <p:grpSpPr bwMode="auto">
            <a:xfrm>
              <a:off x="3844705" y="3154525"/>
              <a:ext cx="476951" cy="657066"/>
              <a:chOff x="47383" y="3140388"/>
              <a:chExt cx="583279" cy="657066"/>
            </a:xfrm>
          </p:grpSpPr>
          <p:sp>
            <p:nvSpPr>
              <p:cNvPr id="64" name="矩形 63">
                <a:extLst>
                  <a:ext uri="{FF2B5EF4-FFF2-40B4-BE49-F238E27FC236}">
                    <a16:creationId xmlns:a16="http://schemas.microsoft.com/office/drawing/2014/main" id="{25A427C2-ED1F-4E7C-A656-68A8168693DD}"/>
                  </a:ext>
                </a:extLst>
              </p:cNvPr>
              <p:cNvSpPr/>
              <p:nvPr/>
            </p:nvSpPr>
            <p:spPr bwMode="auto">
              <a:xfrm>
                <a:off x="55766" y="3140025"/>
                <a:ext cx="555283"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65" name="矩形 64">
                <a:extLst>
                  <a:ext uri="{FF2B5EF4-FFF2-40B4-BE49-F238E27FC236}">
                    <a16:creationId xmlns:a16="http://schemas.microsoft.com/office/drawing/2014/main" id="{87B93823-B25D-489D-97D6-57FED8168293}"/>
                  </a:ext>
                </a:extLst>
              </p:cNvPr>
              <p:cNvSpPr/>
              <p:nvPr/>
            </p:nvSpPr>
            <p:spPr bwMode="auto">
              <a:xfrm>
                <a:off x="47999" y="3363874"/>
                <a:ext cx="574698"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66" name="矩形 65">
                <a:extLst>
                  <a:ext uri="{FF2B5EF4-FFF2-40B4-BE49-F238E27FC236}">
                    <a16:creationId xmlns:a16="http://schemas.microsoft.com/office/drawing/2014/main" id="{22750521-6B1B-46E9-8B42-EF8CB1B5C663}"/>
                  </a:ext>
                </a:extLst>
              </p:cNvPr>
              <p:cNvSpPr/>
              <p:nvPr/>
            </p:nvSpPr>
            <p:spPr bwMode="auto">
              <a:xfrm>
                <a:off x="55766" y="3581374"/>
                <a:ext cx="574698"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32" name="组合 56">
              <a:extLst>
                <a:ext uri="{FF2B5EF4-FFF2-40B4-BE49-F238E27FC236}">
                  <a16:creationId xmlns:a16="http://schemas.microsoft.com/office/drawing/2014/main" id="{A46ECA24-B878-4C5A-B493-04C011DB2B15}"/>
                </a:ext>
              </a:extLst>
            </p:cNvPr>
            <p:cNvGrpSpPr>
              <a:grpSpLocks/>
            </p:cNvGrpSpPr>
            <p:nvPr/>
          </p:nvGrpSpPr>
          <p:grpSpPr bwMode="auto">
            <a:xfrm>
              <a:off x="4427985" y="3147642"/>
              <a:ext cx="469736" cy="657066"/>
              <a:chOff x="47383" y="3140388"/>
              <a:chExt cx="583279" cy="657066"/>
            </a:xfrm>
          </p:grpSpPr>
          <p:sp>
            <p:nvSpPr>
              <p:cNvPr id="61" name="矩形 60">
                <a:extLst>
                  <a:ext uri="{FF2B5EF4-FFF2-40B4-BE49-F238E27FC236}">
                    <a16:creationId xmlns:a16="http://schemas.microsoft.com/office/drawing/2014/main" id="{66F1CD10-5F10-4FC0-A513-358584E1E837}"/>
                  </a:ext>
                </a:extLst>
              </p:cNvPr>
              <p:cNvSpPr/>
              <p:nvPr/>
            </p:nvSpPr>
            <p:spPr bwMode="auto">
              <a:xfrm>
                <a:off x="55121" y="3140557"/>
                <a:ext cx="55592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62" name="矩形 61">
                <a:extLst>
                  <a:ext uri="{FF2B5EF4-FFF2-40B4-BE49-F238E27FC236}">
                    <a16:creationId xmlns:a16="http://schemas.microsoft.com/office/drawing/2014/main" id="{3580CB3B-672D-4DCA-93A5-5483B5866B17}"/>
                  </a:ext>
                </a:extLst>
              </p:cNvPr>
              <p:cNvSpPr/>
              <p:nvPr/>
            </p:nvSpPr>
            <p:spPr bwMode="auto">
              <a:xfrm>
                <a:off x="47235" y="3364406"/>
                <a:ext cx="575641"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63" name="矩形 62">
                <a:extLst>
                  <a:ext uri="{FF2B5EF4-FFF2-40B4-BE49-F238E27FC236}">
                    <a16:creationId xmlns:a16="http://schemas.microsoft.com/office/drawing/2014/main" id="{803ACE43-FD93-47F8-9AF8-3C16D37C0D25}"/>
                  </a:ext>
                </a:extLst>
              </p:cNvPr>
              <p:cNvSpPr/>
              <p:nvPr/>
            </p:nvSpPr>
            <p:spPr bwMode="auto">
              <a:xfrm>
                <a:off x="55121" y="3581906"/>
                <a:ext cx="575641"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33" name="组合 60">
              <a:extLst>
                <a:ext uri="{FF2B5EF4-FFF2-40B4-BE49-F238E27FC236}">
                  <a16:creationId xmlns:a16="http://schemas.microsoft.com/office/drawing/2014/main" id="{40EAD39F-E7D8-480A-938C-E7D74D7BF54A}"/>
                </a:ext>
              </a:extLst>
            </p:cNvPr>
            <p:cNvGrpSpPr>
              <a:grpSpLocks/>
            </p:cNvGrpSpPr>
            <p:nvPr/>
          </p:nvGrpSpPr>
          <p:grpSpPr bwMode="auto">
            <a:xfrm>
              <a:off x="4932040" y="3163000"/>
              <a:ext cx="551089" cy="657066"/>
              <a:chOff x="47383" y="3140388"/>
              <a:chExt cx="583279" cy="657066"/>
            </a:xfrm>
          </p:grpSpPr>
          <p:sp>
            <p:nvSpPr>
              <p:cNvPr id="58" name="矩形 57">
                <a:extLst>
                  <a:ext uri="{FF2B5EF4-FFF2-40B4-BE49-F238E27FC236}">
                    <a16:creationId xmlns:a16="http://schemas.microsoft.com/office/drawing/2014/main" id="{B1FCA63D-0CDB-4929-A18E-F5031D31359D}"/>
                  </a:ext>
                </a:extLst>
              </p:cNvPr>
              <p:cNvSpPr/>
              <p:nvPr/>
            </p:nvSpPr>
            <p:spPr bwMode="auto">
              <a:xfrm>
                <a:off x="54833" y="3141075"/>
                <a:ext cx="55787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59" name="矩形 58">
                <a:extLst>
                  <a:ext uri="{FF2B5EF4-FFF2-40B4-BE49-F238E27FC236}">
                    <a16:creationId xmlns:a16="http://schemas.microsoft.com/office/drawing/2014/main" id="{DAE5EDA5-6D3E-4F0C-9835-4A790B185C0B}"/>
                  </a:ext>
                </a:extLst>
              </p:cNvPr>
              <p:cNvSpPr/>
              <p:nvPr/>
            </p:nvSpPr>
            <p:spPr bwMode="auto">
              <a:xfrm>
                <a:off x="48111" y="3364924"/>
                <a:ext cx="576361"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60" name="矩形 59">
                <a:extLst>
                  <a:ext uri="{FF2B5EF4-FFF2-40B4-BE49-F238E27FC236}">
                    <a16:creationId xmlns:a16="http://schemas.microsoft.com/office/drawing/2014/main" id="{3EBEC0FC-2D91-4AC5-B33C-5F421156EE07}"/>
                  </a:ext>
                </a:extLst>
              </p:cNvPr>
              <p:cNvSpPr/>
              <p:nvPr/>
            </p:nvSpPr>
            <p:spPr bwMode="auto">
              <a:xfrm>
                <a:off x="54833" y="3580836"/>
                <a:ext cx="576361"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34" name="组合 64">
              <a:extLst>
                <a:ext uri="{FF2B5EF4-FFF2-40B4-BE49-F238E27FC236}">
                  <a16:creationId xmlns:a16="http://schemas.microsoft.com/office/drawing/2014/main" id="{633E7F7E-6652-44CE-9233-9F4D2DF3F93D}"/>
                </a:ext>
              </a:extLst>
            </p:cNvPr>
            <p:cNvGrpSpPr>
              <a:grpSpLocks/>
            </p:cNvGrpSpPr>
            <p:nvPr/>
          </p:nvGrpSpPr>
          <p:grpSpPr bwMode="auto">
            <a:xfrm>
              <a:off x="5712986" y="3147642"/>
              <a:ext cx="564177" cy="657066"/>
              <a:chOff x="47383" y="3140388"/>
              <a:chExt cx="583279" cy="657066"/>
            </a:xfrm>
          </p:grpSpPr>
          <p:sp>
            <p:nvSpPr>
              <p:cNvPr id="55" name="矩形 54">
                <a:extLst>
                  <a:ext uri="{FF2B5EF4-FFF2-40B4-BE49-F238E27FC236}">
                    <a16:creationId xmlns:a16="http://schemas.microsoft.com/office/drawing/2014/main" id="{C620FB1B-FDA9-429A-92AF-EC4F3ED45E90}"/>
                  </a:ext>
                </a:extLst>
              </p:cNvPr>
              <p:cNvSpPr/>
              <p:nvPr/>
            </p:nvSpPr>
            <p:spPr bwMode="auto">
              <a:xfrm>
                <a:off x="53185" y="3140557"/>
                <a:ext cx="55806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56" name="矩形 55">
                <a:extLst>
                  <a:ext uri="{FF2B5EF4-FFF2-40B4-BE49-F238E27FC236}">
                    <a16:creationId xmlns:a16="http://schemas.microsoft.com/office/drawing/2014/main" id="{4DAF319E-BA88-429B-ACC5-1412BFDABDBC}"/>
                  </a:ext>
                </a:extLst>
              </p:cNvPr>
              <p:cNvSpPr/>
              <p:nvPr/>
            </p:nvSpPr>
            <p:spPr bwMode="auto">
              <a:xfrm>
                <a:off x="46620" y="3364406"/>
                <a:ext cx="577763"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57" name="矩形 56">
                <a:extLst>
                  <a:ext uri="{FF2B5EF4-FFF2-40B4-BE49-F238E27FC236}">
                    <a16:creationId xmlns:a16="http://schemas.microsoft.com/office/drawing/2014/main" id="{3C12DE98-CD74-4953-B1AB-1B506E097033}"/>
                  </a:ext>
                </a:extLst>
              </p:cNvPr>
              <p:cNvSpPr/>
              <p:nvPr/>
            </p:nvSpPr>
            <p:spPr bwMode="auto">
              <a:xfrm>
                <a:off x="53185" y="3581906"/>
                <a:ext cx="577763"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35" name="组合 68">
              <a:extLst>
                <a:ext uri="{FF2B5EF4-FFF2-40B4-BE49-F238E27FC236}">
                  <a16:creationId xmlns:a16="http://schemas.microsoft.com/office/drawing/2014/main" id="{EEED52EC-0640-40AE-9B1A-E84BFFB65005}"/>
                </a:ext>
              </a:extLst>
            </p:cNvPr>
            <p:cNvGrpSpPr>
              <a:grpSpLocks/>
            </p:cNvGrpSpPr>
            <p:nvPr/>
          </p:nvGrpSpPr>
          <p:grpSpPr bwMode="auto">
            <a:xfrm>
              <a:off x="6372200" y="3147642"/>
              <a:ext cx="564177" cy="657066"/>
              <a:chOff x="47383" y="3140388"/>
              <a:chExt cx="583279" cy="657066"/>
            </a:xfrm>
          </p:grpSpPr>
          <p:sp>
            <p:nvSpPr>
              <p:cNvPr id="52" name="矩形 51">
                <a:extLst>
                  <a:ext uri="{FF2B5EF4-FFF2-40B4-BE49-F238E27FC236}">
                    <a16:creationId xmlns:a16="http://schemas.microsoft.com/office/drawing/2014/main" id="{6B15800F-0929-43BD-9206-8D0B58FA752E}"/>
                  </a:ext>
                </a:extLst>
              </p:cNvPr>
              <p:cNvSpPr/>
              <p:nvPr/>
            </p:nvSpPr>
            <p:spPr bwMode="auto">
              <a:xfrm>
                <a:off x="54461" y="3140557"/>
                <a:ext cx="55642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53" name="矩形 52">
                <a:extLst>
                  <a:ext uri="{FF2B5EF4-FFF2-40B4-BE49-F238E27FC236}">
                    <a16:creationId xmlns:a16="http://schemas.microsoft.com/office/drawing/2014/main" id="{7B8B74C4-9DB9-492F-9938-E1582061ED3A}"/>
                  </a:ext>
                </a:extLst>
              </p:cNvPr>
              <p:cNvSpPr/>
              <p:nvPr/>
            </p:nvSpPr>
            <p:spPr bwMode="auto">
              <a:xfrm>
                <a:off x="47896" y="3364406"/>
                <a:ext cx="576122"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54" name="矩形 53">
                <a:extLst>
                  <a:ext uri="{FF2B5EF4-FFF2-40B4-BE49-F238E27FC236}">
                    <a16:creationId xmlns:a16="http://schemas.microsoft.com/office/drawing/2014/main" id="{E9E47B84-F5AC-48C5-A04B-FB2FE1204FA5}"/>
                  </a:ext>
                </a:extLst>
              </p:cNvPr>
              <p:cNvSpPr/>
              <p:nvPr/>
            </p:nvSpPr>
            <p:spPr bwMode="auto">
              <a:xfrm>
                <a:off x="54461" y="3581906"/>
                <a:ext cx="576122"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36" name="组合 72">
              <a:extLst>
                <a:ext uri="{FF2B5EF4-FFF2-40B4-BE49-F238E27FC236}">
                  <a16:creationId xmlns:a16="http://schemas.microsoft.com/office/drawing/2014/main" id="{D78E4954-DEAD-4D75-B544-A9F79D530F1D}"/>
                </a:ext>
              </a:extLst>
            </p:cNvPr>
            <p:cNvGrpSpPr>
              <a:grpSpLocks/>
            </p:cNvGrpSpPr>
            <p:nvPr/>
          </p:nvGrpSpPr>
          <p:grpSpPr bwMode="auto">
            <a:xfrm>
              <a:off x="7600584" y="3159373"/>
              <a:ext cx="583279" cy="657066"/>
              <a:chOff x="47383" y="3140388"/>
              <a:chExt cx="583279" cy="657066"/>
            </a:xfrm>
          </p:grpSpPr>
          <p:sp>
            <p:nvSpPr>
              <p:cNvPr id="49" name="矩形 48">
                <a:extLst>
                  <a:ext uri="{FF2B5EF4-FFF2-40B4-BE49-F238E27FC236}">
                    <a16:creationId xmlns:a16="http://schemas.microsoft.com/office/drawing/2014/main" id="{8382FA45-33F6-4D51-BACD-416180E7A92E}"/>
                  </a:ext>
                </a:extLst>
              </p:cNvPr>
              <p:cNvSpPr/>
              <p:nvPr/>
            </p:nvSpPr>
            <p:spPr bwMode="auto">
              <a:xfrm>
                <a:off x="54662" y="3139939"/>
                <a:ext cx="557254"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50" name="矩形 49">
                <a:extLst>
                  <a:ext uri="{FF2B5EF4-FFF2-40B4-BE49-F238E27FC236}">
                    <a16:creationId xmlns:a16="http://schemas.microsoft.com/office/drawing/2014/main" id="{6279F5CF-CF38-47D0-98DD-2BCB1FCD7EF2}"/>
                  </a:ext>
                </a:extLst>
              </p:cNvPr>
              <p:cNvSpPr/>
              <p:nvPr/>
            </p:nvSpPr>
            <p:spPr bwMode="auto">
              <a:xfrm>
                <a:off x="46724" y="3363789"/>
                <a:ext cx="576304" cy="21749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51" name="矩形 50">
                <a:extLst>
                  <a:ext uri="{FF2B5EF4-FFF2-40B4-BE49-F238E27FC236}">
                    <a16:creationId xmlns:a16="http://schemas.microsoft.com/office/drawing/2014/main" id="{9E6CF122-0D1D-44E0-94C2-E580F245ACD5}"/>
                  </a:ext>
                </a:extLst>
              </p:cNvPr>
              <p:cNvSpPr/>
              <p:nvPr/>
            </p:nvSpPr>
            <p:spPr bwMode="auto">
              <a:xfrm>
                <a:off x="54662" y="3581288"/>
                <a:ext cx="576305"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grpSp>
          <p:nvGrpSpPr>
            <p:cNvPr id="37" name="组合 76">
              <a:extLst>
                <a:ext uri="{FF2B5EF4-FFF2-40B4-BE49-F238E27FC236}">
                  <a16:creationId xmlns:a16="http://schemas.microsoft.com/office/drawing/2014/main" id="{BB049C0B-FABE-48F7-854A-5A8B7FFAF80E}"/>
                </a:ext>
              </a:extLst>
            </p:cNvPr>
            <p:cNvGrpSpPr>
              <a:grpSpLocks/>
            </p:cNvGrpSpPr>
            <p:nvPr/>
          </p:nvGrpSpPr>
          <p:grpSpPr bwMode="auto">
            <a:xfrm>
              <a:off x="8355951" y="3147642"/>
              <a:ext cx="583279" cy="657066"/>
              <a:chOff x="47383" y="3140388"/>
              <a:chExt cx="583279" cy="657066"/>
            </a:xfrm>
          </p:grpSpPr>
          <p:sp>
            <p:nvSpPr>
              <p:cNvPr id="46" name="矩形 45">
                <a:extLst>
                  <a:ext uri="{FF2B5EF4-FFF2-40B4-BE49-F238E27FC236}">
                    <a16:creationId xmlns:a16="http://schemas.microsoft.com/office/drawing/2014/main" id="{F1099067-CF45-45BC-BC87-C2724821AE50}"/>
                  </a:ext>
                </a:extLst>
              </p:cNvPr>
              <p:cNvSpPr/>
              <p:nvPr/>
            </p:nvSpPr>
            <p:spPr bwMode="auto">
              <a:xfrm>
                <a:off x="55001" y="3140557"/>
                <a:ext cx="557254"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47" name="矩形 46">
                <a:extLst>
                  <a:ext uri="{FF2B5EF4-FFF2-40B4-BE49-F238E27FC236}">
                    <a16:creationId xmlns:a16="http://schemas.microsoft.com/office/drawing/2014/main" id="{6EAE3DD9-F9F3-45CB-96E3-78BA4ABB5E70}"/>
                  </a:ext>
                </a:extLst>
              </p:cNvPr>
              <p:cNvSpPr/>
              <p:nvPr/>
            </p:nvSpPr>
            <p:spPr bwMode="auto">
              <a:xfrm>
                <a:off x="47063" y="3364406"/>
                <a:ext cx="576304"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sp>
            <p:nvSpPr>
              <p:cNvPr id="48" name="矩形 47">
                <a:extLst>
                  <a:ext uri="{FF2B5EF4-FFF2-40B4-BE49-F238E27FC236}">
                    <a16:creationId xmlns:a16="http://schemas.microsoft.com/office/drawing/2014/main" id="{C18CADA5-19D2-4FCF-B478-44409B097451}"/>
                  </a:ext>
                </a:extLst>
              </p:cNvPr>
              <p:cNvSpPr/>
              <p:nvPr/>
            </p:nvSpPr>
            <p:spPr bwMode="auto">
              <a:xfrm>
                <a:off x="55001" y="3581906"/>
                <a:ext cx="576305"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微软雅黑 Light" panose="020B0502040204020203" pitchFamily="34" charset="-122"/>
                </a:endParaRPr>
              </a:p>
            </p:txBody>
          </p:sp>
        </p:grpSp>
        <p:sp>
          <p:nvSpPr>
            <p:cNvPr id="38" name="矩形 7">
              <a:extLst>
                <a:ext uri="{FF2B5EF4-FFF2-40B4-BE49-F238E27FC236}">
                  <a16:creationId xmlns:a16="http://schemas.microsoft.com/office/drawing/2014/main" id="{C494B1C1-9876-4AAC-A547-E3E20AEC01F1}"/>
                </a:ext>
              </a:extLst>
            </p:cNvPr>
            <p:cNvSpPr>
              <a:spLocks noChangeArrowheads="1"/>
            </p:cNvSpPr>
            <p:nvPr/>
          </p:nvSpPr>
          <p:spPr bwMode="auto">
            <a:xfrm>
              <a:off x="47383" y="3891645"/>
              <a:ext cx="5820761" cy="281395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r>
                <a:rPr lang="en-US" altLang="zh-CN" sz="2000" dirty="0">
                  <a:ea typeface="微软雅黑 Light" panose="020B0502040204020203" pitchFamily="34" charset="-122"/>
                </a:rPr>
                <a:t>create table instructor</a:t>
              </a:r>
            </a:p>
            <a:p>
              <a:r>
                <a:rPr lang="en-US" altLang="zh-CN" sz="2000" dirty="0">
                  <a:ea typeface="微软雅黑 Light" panose="020B0502040204020203" pitchFamily="34" charset="-122"/>
                </a:rPr>
                <a:t>       (</a:t>
              </a:r>
              <a:r>
                <a:rPr lang="en-US" altLang="zh-CN" sz="2000" dirty="0">
                  <a:solidFill>
                    <a:srgbClr val="FF0000"/>
                  </a:solidFill>
                  <a:ea typeface="微软雅黑 Light" panose="020B0502040204020203" pitchFamily="34" charset="-122"/>
                </a:rPr>
                <a:t>ID</a:t>
              </a:r>
              <a:r>
                <a:rPr lang="en-US" altLang="zh-CN" sz="2000" dirty="0">
                  <a:ea typeface="微软雅黑 Light" panose="020B0502040204020203" pitchFamily="34" charset="-122"/>
                </a:rPr>
                <a:t> integer, </a:t>
              </a:r>
              <a:r>
                <a:rPr lang="en-US" altLang="zh-CN" sz="2000" dirty="0">
                  <a:solidFill>
                    <a:srgbClr val="FF0000"/>
                  </a:solidFill>
                  <a:ea typeface="微软雅黑 Light" panose="020B0502040204020203" pitchFamily="34" charset="-122"/>
                </a:rPr>
                <a:t>primary key</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name       char(10);</a:t>
              </a:r>
            </a:p>
            <a:p>
              <a:r>
                <a:rPr lang="en-US" altLang="zh-CN" sz="2000" dirty="0">
                  <a:ea typeface="微软雅黑 Light" panose="020B0502040204020203" pitchFamily="34" charset="-122"/>
                </a:rPr>
                <a:t>         department  char(10);</a:t>
              </a:r>
            </a:p>
            <a:p>
              <a:r>
                <a:rPr lang="en-US" altLang="zh-CN" sz="2000" dirty="0">
                  <a:ea typeface="微软雅黑 Light" panose="020B0502040204020203" pitchFamily="34" charset="-122"/>
                </a:rPr>
                <a:t>         salary   integer;</a:t>
              </a:r>
            </a:p>
            <a:p>
              <a:r>
                <a:rPr lang="en-US" altLang="zh-CN" sz="2000" dirty="0">
                  <a:ea typeface="微软雅黑 Light" panose="020B0502040204020203" pitchFamily="34" charset="-122"/>
                </a:rPr>
                <a:t>        )</a:t>
              </a:r>
            </a:p>
            <a:p>
              <a:r>
                <a:rPr lang="en-US" altLang="zh-CN" sz="2000" dirty="0">
                  <a:ea typeface="微软雅黑 Light" panose="020B0502040204020203" pitchFamily="34" charset="-122"/>
                </a:rPr>
                <a:t>Or:  create clustered index </a:t>
              </a:r>
              <a:r>
                <a:rPr lang="en-US" altLang="zh-CN" sz="2000" dirty="0" err="1">
                  <a:ea typeface="微软雅黑 Light" panose="020B0502040204020203" pitchFamily="34" charset="-122"/>
                </a:rPr>
                <a:t>IDIndex</a:t>
              </a:r>
              <a:r>
                <a:rPr lang="en-US" altLang="zh-CN" sz="2000" dirty="0">
                  <a:ea typeface="微软雅黑 Light" panose="020B0502040204020203" pitchFamily="34" charset="-122"/>
                </a:rPr>
                <a:t> </a:t>
              </a:r>
            </a:p>
            <a:p>
              <a:r>
                <a:rPr lang="en-US" altLang="zh-CN" sz="2000" dirty="0">
                  <a:ea typeface="微软雅黑 Light" panose="020B0502040204020203" pitchFamily="34" charset="-122"/>
                </a:rPr>
                <a:t>             on </a:t>
              </a:r>
              <a:r>
                <a:rPr lang="en-US" altLang="zh-CN" sz="2000" dirty="0">
                  <a:solidFill>
                    <a:srgbClr val="FF0000"/>
                  </a:solidFill>
                  <a:ea typeface="微软雅黑 Light" panose="020B0502040204020203" pitchFamily="34" charset="-122"/>
                </a:rPr>
                <a:t>instructor</a:t>
              </a:r>
              <a:r>
                <a:rPr lang="en-US" altLang="zh-CN" sz="2000" dirty="0">
                  <a:ea typeface="微软雅黑 Light" panose="020B0502040204020203" pitchFamily="34" charset="-122"/>
                </a:rPr>
                <a:t>(</a:t>
              </a:r>
              <a:r>
                <a:rPr lang="en-US" altLang="zh-CN" sz="2000" dirty="0">
                  <a:solidFill>
                    <a:srgbClr val="FF0000"/>
                  </a:solidFill>
                  <a:ea typeface="微软雅黑 Light" panose="020B0502040204020203" pitchFamily="34" charset="-122"/>
                </a:rPr>
                <a:t>ID</a:t>
              </a:r>
              <a:r>
                <a:rPr lang="en-US" altLang="zh-CN" sz="2000" dirty="0">
                  <a:ea typeface="微软雅黑 Light" panose="020B0502040204020203" pitchFamily="34" charset="-122"/>
                </a:rPr>
                <a:t>)</a:t>
              </a:r>
              <a:endParaRPr lang="zh-CN" altLang="en-US" sz="2000" dirty="0">
                <a:ea typeface="微软雅黑 Light" panose="020B0502040204020203" pitchFamily="34" charset="-122"/>
              </a:endParaRPr>
            </a:p>
          </p:txBody>
        </p:sp>
        <p:sp>
          <p:nvSpPr>
            <p:cNvPr id="39" name="矩形 8">
              <a:extLst>
                <a:ext uri="{FF2B5EF4-FFF2-40B4-BE49-F238E27FC236}">
                  <a16:creationId xmlns:a16="http://schemas.microsoft.com/office/drawing/2014/main" id="{AC7E7BC4-3408-4A92-813E-62F1211781DF}"/>
                </a:ext>
              </a:extLst>
            </p:cNvPr>
            <p:cNvSpPr>
              <a:spLocks noChangeArrowheads="1"/>
            </p:cNvSpPr>
            <p:nvPr/>
          </p:nvSpPr>
          <p:spPr bwMode="auto">
            <a:xfrm>
              <a:off x="1918915" y="3163000"/>
              <a:ext cx="45719" cy="77005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ea typeface="微软雅黑 Light" panose="020B0502040204020203" pitchFamily="34" charset="-122"/>
              </a:endParaRPr>
            </a:p>
          </p:txBody>
        </p:sp>
        <p:sp>
          <p:nvSpPr>
            <p:cNvPr id="40" name="矩形 82">
              <a:extLst>
                <a:ext uri="{FF2B5EF4-FFF2-40B4-BE49-F238E27FC236}">
                  <a16:creationId xmlns:a16="http://schemas.microsoft.com/office/drawing/2014/main" id="{FD310BF5-E041-4B52-B805-DBD1B4DD35DA}"/>
                </a:ext>
              </a:extLst>
            </p:cNvPr>
            <p:cNvSpPr>
              <a:spLocks noChangeArrowheads="1"/>
            </p:cNvSpPr>
            <p:nvPr/>
          </p:nvSpPr>
          <p:spPr bwMode="auto">
            <a:xfrm>
              <a:off x="3798986" y="3125825"/>
              <a:ext cx="45719" cy="77005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ea typeface="微软雅黑 Light" panose="020B0502040204020203" pitchFamily="34" charset="-122"/>
              </a:endParaRPr>
            </a:p>
          </p:txBody>
        </p:sp>
        <p:sp>
          <p:nvSpPr>
            <p:cNvPr id="41" name="矩形 83">
              <a:extLst>
                <a:ext uri="{FF2B5EF4-FFF2-40B4-BE49-F238E27FC236}">
                  <a16:creationId xmlns:a16="http://schemas.microsoft.com/office/drawing/2014/main" id="{344F43C2-C8DB-4429-8A3D-F08C8AE344A4}"/>
                </a:ext>
              </a:extLst>
            </p:cNvPr>
            <p:cNvSpPr>
              <a:spLocks noChangeArrowheads="1"/>
            </p:cNvSpPr>
            <p:nvPr/>
          </p:nvSpPr>
          <p:spPr bwMode="auto">
            <a:xfrm>
              <a:off x="5483129" y="3231958"/>
              <a:ext cx="229857" cy="77005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ea typeface="微软雅黑 Light" panose="020B0502040204020203" pitchFamily="34" charset="-122"/>
              </a:endParaRPr>
            </a:p>
          </p:txBody>
        </p:sp>
        <p:sp>
          <p:nvSpPr>
            <p:cNvPr id="42" name="矩形 84">
              <a:extLst>
                <a:ext uri="{FF2B5EF4-FFF2-40B4-BE49-F238E27FC236}">
                  <a16:creationId xmlns:a16="http://schemas.microsoft.com/office/drawing/2014/main" id="{F969DA7D-8D8D-49F5-9BFB-B2855E480634}"/>
                </a:ext>
              </a:extLst>
            </p:cNvPr>
            <p:cNvSpPr>
              <a:spLocks noChangeArrowheads="1"/>
            </p:cNvSpPr>
            <p:nvPr/>
          </p:nvSpPr>
          <p:spPr bwMode="auto">
            <a:xfrm>
              <a:off x="6277163" y="3170424"/>
              <a:ext cx="45719" cy="77005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ea typeface="微软雅黑 Light" panose="020B0502040204020203" pitchFamily="34" charset="-122"/>
              </a:endParaRPr>
            </a:p>
          </p:txBody>
        </p:sp>
        <p:sp>
          <p:nvSpPr>
            <p:cNvPr id="43" name="矩形 85">
              <a:extLst>
                <a:ext uri="{FF2B5EF4-FFF2-40B4-BE49-F238E27FC236}">
                  <a16:creationId xmlns:a16="http://schemas.microsoft.com/office/drawing/2014/main" id="{97BEA4A3-6465-4DF6-A731-271C4829E46D}"/>
                </a:ext>
              </a:extLst>
            </p:cNvPr>
            <p:cNvSpPr>
              <a:spLocks noChangeArrowheads="1"/>
            </p:cNvSpPr>
            <p:nvPr/>
          </p:nvSpPr>
          <p:spPr bwMode="auto">
            <a:xfrm>
              <a:off x="6948264" y="3158465"/>
              <a:ext cx="652320" cy="65797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ea typeface="微软雅黑 Light" panose="020B0502040204020203" pitchFamily="34" charset="-122"/>
              </a:endParaRPr>
            </a:p>
          </p:txBody>
        </p:sp>
        <p:sp>
          <p:nvSpPr>
            <p:cNvPr id="44" name="矩形 86">
              <a:extLst>
                <a:ext uri="{FF2B5EF4-FFF2-40B4-BE49-F238E27FC236}">
                  <a16:creationId xmlns:a16="http://schemas.microsoft.com/office/drawing/2014/main" id="{2B75CA4C-5CE6-4DBB-8E4F-5799C1308BA3}"/>
                </a:ext>
              </a:extLst>
            </p:cNvPr>
            <p:cNvSpPr>
              <a:spLocks noChangeArrowheads="1"/>
            </p:cNvSpPr>
            <p:nvPr/>
          </p:nvSpPr>
          <p:spPr bwMode="auto">
            <a:xfrm>
              <a:off x="8199201" y="3231958"/>
              <a:ext cx="78375" cy="62561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ea typeface="微软雅黑 Light" panose="020B0502040204020203" pitchFamily="34" charset="-122"/>
              </a:endParaRPr>
            </a:p>
          </p:txBody>
        </p:sp>
        <p:sp>
          <p:nvSpPr>
            <p:cNvPr id="45" name="TextBox 87">
              <a:extLst>
                <a:ext uri="{FF2B5EF4-FFF2-40B4-BE49-F238E27FC236}">
                  <a16:creationId xmlns:a16="http://schemas.microsoft.com/office/drawing/2014/main" id="{E3E19660-1934-43B1-A6EC-E48F8265A1AC}"/>
                </a:ext>
              </a:extLst>
            </p:cNvPr>
            <p:cNvSpPr txBox="1">
              <a:spLocks noChangeArrowheads="1"/>
            </p:cNvSpPr>
            <p:nvPr/>
          </p:nvSpPr>
          <p:spPr bwMode="auto">
            <a:xfrm>
              <a:off x="7360" y="1196752"/>
              <a:ext cx="3682690" cy="33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dirty="0">
                  <a:solidFill>
                    <a:srgbClr val="FF0000"/>
                  </a:solidFill>
                  <a:latin typeface="+mn-lt"/>
                  <a:ea typeface="微软雅黑 Light" panose="020B0502040204020203" pitchFamily="34" charset="-122"/>
                </a:rPr>
                <a:t>B+</a:t>
              </a:r>
              <a:r>
                <a:rPr lang="zh-CN" altLang="en-US" sz="1600" dirty="0">
                  <a:solidFill>
                    <a:srgbClr val="FF0000"/>
                  </a:solidFill>
                  <a:latin typeface="+mn-lt"/>
                  <a:ea typeface="微软雅黑 Light" panose="020B0502040204020203" pitchFamily="34" charset="-122"/>
                </a:rPr>
                <a:t>树结果不唯一，取决于数据插入顺序</a:t>
              </a:r>
            </a:p>
          </p:txBody>
        </p:sp>
      </p:grpSp>
      <p:sp>
        <p:nvSpPr>
          <p:cNvPr id="82" name="TextBox 1">
            <a:extLst>
              <a:ext uri="{FF2B5EF4-FFF2-40B4-BE49-F238E27FC236}">
                <a16:creationId xmlns:a16="http://schemas.microsoft.com/office/drawing/2014/main" id="{72479860-0211-4E7D-AD90-4D50CBCEA484}"/>
              </a:ext>
            </a:extLst>
          </p:cNvPr>
          <p:cNvSpPr txBox="1"/>
          <p:nvPr/>
        </p:nvSpPr>
        <p:spPr>
          <a:xfrm>
            <a:off x="1429759" y="503724"/>
            <a:ext cx="1917110" cy="707886"/>
          </a:xfrm>
          <a:prstGeom prst="rect">
            <a:avLst/>
          </a:prstGeom>
          <a:solidFill>
            <a:schemeClr val="accent4">
              <a:lumMod val="20000"/>
              <a:lumOff val="80000"/>
            </a:schemeClr>
          </a:solidFill>
        </p:spPr>
        <p:txBody>
          <a:bodyPr wrap="square" rtlCol="0">
            <a:spAutoFit/>
          </a:bodyPr>
          <a:lstStyle/>
          <a:p>
            <a:r>
              <a:rPr lang="zh-CN" altLang="en-US" sz="2000" dirty="0">
                <a:ea typeface="微软雅黑 Light" panose="020B0502040204020203" pitchFamily="34" charset="-122"/>
              </a:rPr>
              <a:t>文件记录直接存储在叶节点</a:t>
            </a:r>
          </a:p>
        </p:txBody>
      </p:sp>
      <p:cxnSp>
        <p:nvCxnSpPr>
          <p:cNvPr id="83" name="直接箭头连接符 82">
            <a:extLst>
              <a:ext uri="{FF2B5EF4-FFF2-40B4-BE49-F238E27FC236}">
                <a16:creationId xmlns:a16="http://schemas.microsoft.com/office/drawing/2014/main" id="{0E607A8C-F2B4-45F7-8982-AC90CA0A2EDA}"/>
              </a:ext>
            </a:extLst>
          </p:cNvPr>
          <p:cNvCxnSpPr>
            <a:stCxn id="5" idx="1"/>
          </p:cNvCxnSpPr>
          <p:nvPr/>
        </p:nvCxnSpPr>
        <p:spPr bwMode="auto">
          <a:xfrm flipH="1">
            <a:off x="3312746" y="704514"/>
            <a:ext cx="1129873" cy="375274"/>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任意多边形 2">
            <a:extLst>
              <a:ext uri="{FF2B5EF4-FFF2-40B4-BE49-F238E27FC236}">
                <a16:creationId xmlns:a16="http://schemas.microsoft.com/office/drawing/2014/main" id="{AA85DE44-9873-4A3B-8BAB-33149063BA4E}"/>
              </a:ext>
            </a:extLst>
          </p:cNvPr>
          <p:cNvSpPr/>
          <p:nvPr/>
        </p:nvSpPr>
        <p:spPr bwMode="auto">
          <a:xfrm>
            <a:off x="5817478" y="2969324"/>
            <a:ext cx="525294" cy="305697"/>
          </a:xfrm>
          <a:custGeom>
            <a:avLst/>
            <a:gdLst>
              <a:gd name="connsiteX0" fmla="*/ 64852 w 525294"/>
              <a:gd name="connsiteY0" fmla="*/ 150055 h 305697"/>
              <a:gd name="connsiteX1" fmla="*/ 97277 w 525294"/>
              <a:gd name="connsiteY1" fmla="*/ 143570 h 305697"/>
              <a:gd name="connsiteX2" fmla="*/ 110247 w 525294"/>
              <a:gd name="connsiteY2" fmla="*/ 117629 h 305697"/>
              <a:gd name="connsiteX3" fmla="*/ 129703 w 525294"/>
              <a:gd name="connsiteY3" fmla="*/ 91689 h 305697"/>
              <a:gd name="connsiteX4" fmla="*/ 175098 w 525294"/>
              <a:gd name="connsiteY4" fmla="*/ 33323 h 305697"/>
              <a:gd name="connsiteX5" fmla="*/ 265890 w 525294"/>
              <a:gd name="connsiteY5" fmla="*/ 7382 h 305697"/>
              <a:gd name="connsiteX6" fmla="*/ 291830 w 525294"/>
              <a:gd name="connsiteY6" fmla="*/ 897 h 305697"/>
              <a:gd name="connsiteX7" fmla="*/ 440988 w 525294"/>
              <a:gd name="connsiteY7" fmla="*/ 20353 h 305697"/>
              <a:gd name="connsiteX8" fmla="*/ 486383 w 525294"/>
              <a:gd name="connsiteY8" fmla="*/ 46293 h 305697"/>
              <a:gd name="connsiteX9" fmla="*/ 518809 w 525294"/>
              <a:gd name="connsiteY9" fmla="*/ 78719 h 305697"/>
              <a:gd name="connsiteX10" fmla="*/ 525294 w 525294"/>
              <a:gd name="connsiteY10" fmla="*/ 98174 h 305697"/>
              <a:gd name="connsiteX11" fmla="*/ 518809 w 525294"/>
              <a:gd name="connsiteY11" fmla="*/ 208421 h 305697"/>
              <a:gd name="connsiteX12" fmla="*/ 505839 w 525294"/>
              <a:gd name="connsiteY12" fmla="*/ 227876 h 305697"/>
              <a:gd name="connsiteX13" fmla="*/ 460443 w 525294"/>
              <a:gd name="connsiteY13" fmla="*/ 266787 h 305697"/>
              <a:gd name="connsiteX14" fmla="*/ 415047 w 525294"/>
              <a:gd name="connsiteY14" fmla="*/ 279757 h 305697"/>
              <a:gd name="connsiteX15" fmla="*/ 395592 w 525294"/>
              <a:gd name="connsiteY15" fmla="*/ 292727 h 305697"/>
              <a:gd name="connsiteX16" fmla="*/ 298315 w 525294"/>
              <a:gd name="connsiteY16" fmla="*/ 305697 h 305697"/>
              <a:gd name="connsiteX17" fmla="*/ 181583 w 525294"/>
              <a:gd name="connsiteY17" fmla="*/ 286242 h 305697"/>
              <a:gd name="connsiteX18" fmla="*/ 116732 w 525294"/>
              <a:gd name="connsiteY18" fmla="*/ 266787 h 305697"/>
              <a:gd name="connsiteX19" fmla="*/ 64852 w 525294"/>
              <a:gd name="connsiteY19" fmla="*/ 227876 h 305697"/>
              <a:gd name="connsiteX20" fmla="*/ 51881 w 525294"/>
              <a:gd name="connsiteY20" fmla="*/ 214906 h 305697"/>
              <a:gd name="connsiteX21" fmla="*/ 32426 w 525294"/>
              <a:gd name="connsiteY21" fmla="*/ 208421 h 305697"/>
              <a:gd name="connsiteX22" fmla="*/ 19456 w 525294"/>
              <a:gd name="connsiteY22" fmla="*/ 188965 h 305697"/>
              <a:gd name="connsiteX23" fmla="*/ 0 w 525294"/>
              <a:gd name="connsiteY23" fmla="*/ 175995 h 305697"/>
              <a:gd name="connsiteX24" fmla="*/ 6486 w 525294"/>
              <a:gd name="connsiteY24" fmla="*/ 143570 h 305697"/>
              <a:gd name="connsiteX25" fmla="*/ 64852 w 525294"/>
              <a:gd name="connsiteY25" fmla="*/ 124114 h 305697"/>
              <a:gd name="connsiteX26" fmla="*/ 97277 w 525294"/>
              <a:gd name="connsiteY26" fmla="*/ 91689 h 30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5294" h="305697">
                <a:moveTo>
                  <a:pt x="64852" y="150055"/>
                </a:moveTo>
                <a:cubicBezTo>
                  <a:pt x="75660" y="147893"/>
                  <a:pt x="88308" y="149977"/>
                  <a:pt x="97277" y="143570"/>
                </a:cubicBezTo>
                <a:cubicBezTo>
                  <a:pt x="105144" y="137951"/>
                  <a:pt x="105123" y="125827"/>
                  <a:pt x="110247" y="117629"/>
                </a:cubicBezTo>
                <a:cubicBezTo>
                  <a:pt x="115976" y="108463"/>
                  <a:pt x="123505" y="100544"/>
                  <a:pt x="129703" y="91689"/>
                </a:cubicBezTo>
                <a:cubicBezTo>
                  <a:pt x="136898" y="81411"/>
                  <a:pt x="158642" y="42465"/>
                  <a:pt x="175098" y="33323"/>
                </a:cubicBezTo>
                <a:cubicBezTo>
                  <a:pt x="190319" y="24867"/>
                  <a:pt x="253683" y="10434"/>
                  <a:pt x="265890" y="7382"/>
                </a:cubicBezTo>
                <a:lnTo>
                  <a:pt x="291830" y="897"/>
                </a:lnTo>
                <a:cubicBezTo>
                  <a:pt x="485591" y="10585"/>
                  <a:pt x="375382" y="-17137"/>
                  <a:pt x="440988" y="20353"/>
                </a:cubicBezTo>
                <a:cubicBezTo>
                  <a:pt x="458236" y="30209"/>
                  <a:pt x="471512" y="33281"/>
                  <a:pt x="486383" y="46293"/>
                </a:cubicBezTo>
                <a:cubicBezTo>
                  <a:pt x="497887" y="56359"/>
                  <a:pt x="518809" y="78719"/>
                  <a:pt x="518809" y="78719"/>
                </a:cubicBezTo>
                <a:cubicBezTo>
                  <a:pt x="520971" y="85204"/>
                  <a:pt x="525294" y="91338"/>
                  <a:pt x="525294" y="98174"/>
                </a:cubicBezTo>
                <a:cubicBezTo>
                  <a:pt x="525294" y="134987"/>
                  <a:pt x="524270" y="172016"/>
                  <a:pt x="518809" y="208421"/>
                </a:cubicBezTo>
                <a:cubicBezTo>
                  <a:pt x="517653" y="216129"/>
                  <a:pt x="510911" y="221958"/>
                  <a:pt x="505839" y="227876"/>
                </a:cubicBezTo>
                <a:cubicBezTo>
                  <a:pt x="493875" y="241834"/>
                  <a:pt x="477651" y="258183"/>
                  <a:pt x="460443" y="266787"/>
                </a:cubicBezTo>
                <a:cubicBezTo>
                  <a:pt x="451140" y="271439"/>
                  <a:pt x="423358" y="277679"/>
                  <a:pt x="415047" y="279757"/>
                </a:cubicBezTo>
                <a:cubicBezTo>
                  <a:pt x="408562" y="284080"/>
                  <a:pt x="403057" y="290487"/>
                  <a:pt x="395592" y="292727"/>
                </a:cubicBezTo>
                <a:cubicBezTo>
                  <a:pt x="389199" y="294645"/>
                  <a:pt x="301221" y="305334"/>
                  <a:pt x="298315" y="305697"/>
                </a:cubicBezTo>
                <a:cubicBezTo>
                  <a:pt x="266019" y="301660"/>
                  <a:pt x="211081" y="296075"/>
                  <a:pt x="181583" y="286242"/>
                </a:cubicBezTo>
                <a:cubicBezTo>
                  <a:pt x="134217" y="270453"/>
                  <a:pt x="155936" y="276588"/>
                  <a:pt x="116732" y="266787"/>
                </a:cubicBezTo>
                <a:cubicBezTo>
                  <a:pt x="79473" y="229527"/>
                  <a:pt x="98808" y="239195"/>
                  <a:pt x="64852" y="227876"/>
                </a:cubicBezTo>
                <a:cubicBezTo>
                  <a:pt x="60528" y="223553"/>
                  <a:pt x="57124" y="218052"/>
                  <a:pt x="51881" y="214906"/>
                </a:cubicBezTo>
                <a:cubicBezTo>
                  <a:pt x="46019" y="211389"/>
                  <a:pt x="37764" y="212691"/>
                  <a:pt x="32426" y="208421"/>
                </a:cubicBezTo>
                <a:cubicBezTo>
                  <a:pt x="26340" y="203552"/>
                  <a:pt x="24967" y="194476"/>
                  <a:pt x="19456" y="188965"/>
                </a:cubicBezTo>
                <a:cubicBezTo>
                  <a:pt x="13945" y="183454"/>
                  <a:pt x="6485" y="180318"/>
                  <a:pt x="0" y="175995"/>
                </a:cubicBezTo>
                <a:cubicBezTo>
                  <a:pt x="2162" y="165187"/>
                  <a:pt x="2144" y="153701"/>
                  <a:pt x="6486" y="143570"/>
                </a:cubicBezTo>
                <a:cubicBezTo>
                  <a:pt x="15792" y="121857"/>
                  <a:pt x="49584" y="126295"/>
                  <a:pt x="64852" y="124114"/>
                </a:cubicBezTo>
                <a:lnTo>
                  <a:pt x="97277" y="91689"/>
                </a:lnTo>
              </a:path>
            </a:pathLst>
          </a:custGeom>
          <a:noFill/>
          <a:ln w="952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微软雅黑 Light" panose="020B0502040204020203" pitchFamily="34" charset="-122"/>
            </a:endParaRPr>
          </a:p>
        </p:txBody>
      </p:sp>
      <p:sp>
        <p:nvSpPr>
          <p:cNvPr id="85" name="AutoShape 19">
            <a:hlinkClick r:id="" action="ppaction://hlinkshowjump?jump=lastslideviewed" highlightClick="1"/>
            <a:extLst>
              <a:ext uri="{FF2B5EF4-FFF2-40B4-BE49-F238E27FC236}">
                <a16:creationId xmlns:a16="http://schemas.microsoft.com/office/drawing/2014/main" id="{098E4471-230A-44FD-A520-ECAFC52E2E76}"/>
              </a:ext>
            </a:extLst>
          </p:cNvPr>
          <p:cNvSpPr>
            <a:spLocks noChangeArrowheads="1"/>
          </p:cNvSpPr>
          <p:nvPr/>
        </p:nvSpPr>
        <p:spPr bwMode="auto">
          <a:xfrm>
            <a:off x="11614042" y="6210300"/>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267798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2BD00C0-F25F-429A-95C8-DA3EDE650C00}"/>
              </a:ext>
            </a:extLst>
          </p:cNvPr>
          <p:cNvSpPr>
            <a:spLocks noGrp="1"/>
          </p:cNvSpPr>
          <p:nvPr>
            <p:ph type="sldNum" sz="quarter" idx="12"/>
          </p:nvPr>
        </p:nvSpPr>
        <p:spPr/>
        <p:txBody>
          <a:bodyPr/>
          <a:lstStyle/>
          <a:p>
            <a:fld id="{47C4BD23-150C-4A56-8E66-9482A3FB2E80}" type="slidenum">
              <a:rPr lang="zh-CN" altLang="en-US" smtClean="0"/>
              <a:t>24</a:t>
            </a:fld>
            <a:endParaRPr lang="zh-CN" altLang="en-US"/>
          </a:p>
        </p:txBody>
      </p:sp>
      <p:sp>
        <p:nvSpPr>
          <p:cNvPr id="4" name="日期占位符 3">
            <a:extLst>
              <a:ext uri="{FF2B5EF4-FFF2-40B4-BE49-F238E27FC236}">
                <a16:creationId xmlns:a16="http://schemas.microsoft.com/office/drawing/2014/main" id="{B18DC89D-132A-4785-86AF-BE309177D5FE}"/>
              </a:ext>
            </a:extLst>
          </p:cNvPr>
          <p:cNvSpPr>
            <a:spLocks noGrp="1"/>
          </p:cNvSpPr>
          <p:nvPr>
            <p:ph type="dt" sz="half" idx="10"/>
          </p:nvPr>
        </p:nvSpPr>
        <p:spPr/>
        <p:txBody>
          <a:bodyPr/>
          <a:lstStyle/>
          <a:p>
            <a:fld id="{C36722A4-20EE-421C-A1DB-A4CA2F65F613}" type="datetime1">
              <a:rPr lang="zh-CN" altLang="en-US" smtClean="0"/>
              <a:t>2021/12/6</a:t>
            </a:fld>
            <a:endParaRPr lang="zh-CN" altLang="en-US" dirty="0"/>
          </a:p>
        </p:txBody>
      </p:sp>
      <p:pic>
        <p:nvPicPr>
          <p:cNvPr id="15" name="Picture 2">
            <a:extLst>
              <a:ext uri="{FF2B5EF4-FFF2-40B4-BE49-F238E27FC236}">
                <a16:creationId xmlns:a16="http://schemas.microsoft.com/office/drawing/2014/main" id="{6C9C5F03-C0E1-4301-B0AD-A41B948C22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2722" y="1514475"/>
            <a:ext cx="88265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8">
            <a:extLst>
              <a:ext uri="{FF2B5EF4-FFF2-40B4-BE49-F238E27FC236}">
                <a16:creationId xmlns:a16="http://schemas.microsoft.com/office/drawing/2014/main" id="{E97E45E5-8A37-48E6-86F3-5591460658D8}"/>
              </a:ext>
            </a:extLst>
          </p:cNvPr>
          <p:cNvSpPr txBox="1">
            <a:spLocks noChangeArrowheads="1"/>
          </p:cNvSpPr>
          <p:nvPr/>
        </p:nvSpPr>
        <p:spPr bwMode="auto">
          <a:xfrm>
            <a:off x="6767136" y="3827462"/>
            <a:ext cx="3816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b="1" i="1" dirty="0">
                <a:latin typeface="+mn-lt"/>
                <a:ea typeface="微软雅黑 Light" panose="020B0502040204020203" pitchFamily="34" charset="-122"/>
              </a:rPr>
              <a:t>instructor</a:t>
            </a:r>
            <a:r>
              <a:rPr lang="en-US" altLang="zh-CN" sz="1600" dirty="0">
                <a:latin typeface="+mn-lt"/>
                <a:ea typeface="微软雅黑 Light" panose="020B0502040204020203" pitchFamily="34" charset="-122"/>
              </a:rPr>
              <a:t>(</a:t>
            </a:r>
            <a:r>
              <a:rPr lang="en-US" altLang="zh-CN" sz="1600" b="1" i="1" dirty="0">
                <a:solidFill>
                  <a:srgbClr val="FF0000"/>
                </a:solidFill>
                <a:latin typeface="+mn-lt"/>
                <a:ea typeface="微软雅黑 Light" panose="020B0502040204020203" pitchFamily="34" charset="-122"/>
              </a:rPr>
              <a:t>ID</a:t>
            </a:r>
            <a:r>
              <a:rPr lang="en-US" altLang="zh-CN" sz="1600" i="1" dirty="0">
                <a:latin typeface="+mn-lt"/>
                <a:ea typeface="微软雅黑 Light" panose="020B0502040204020203" pitchFamily="34" charset="-122"/>
              </a:rPr>
              <a:t>,  </a:t>
            </a:r>
            <a:r>
              <a:rPr lang="en-US" altLang="zh-CN" sz="1800" b="1" i="1" dirty="0">
                <a:solidFill>
                  <a:srgbClr val="FF0000"/>
                </a:solidFill>
                <a:latin typeface="+mn-lt"/>
                <a:ea typeface="微软雅黑 Light" panose="020B0502040204020203" pitchFamily="34" charset="-122"/>
              </a:rPr>
              <a:t>name</a:t>
            </a:r>
            <a:r>
              <a:rPr lang="en-US" altLang="zh-CN" sz="1600" i="1" dirty="0">
                <a:latin typeface="+mn-lt"/>
                <a:ea typeface="微软雅黑 Light" panose="020B0502040204020203" pitchFamily="34" charset="-122"/>
              </a:rPr>
              <a:t>,    </a:t>
            </a:r>
            <a:r>
              <a:rPr lang="en-US" altLang="zh-CN" sz="1600" i="1" dirty="0" err="1">
                <a:latin typeface="+mn-lt"/>
                <a:ea typeface="微软雅黑 Light" panose="020B0502040204020203" pitchFamily="34" charset="-122"/>
              </a:rPr>
              <a:t>dept_name</a:t>
            </a:r>
            <a:r>
              <a:rPr lang="en-US" altLang="zh-CN" sz="1600" i="1" dirty="0">
                <a:latin typeface="+mn-lt"/>
                <a:ea typeface="微软雅黑 Light" panose="020B0502040204020203" pitchFamily="34" charset="-122"/>
              </a:rPr>
              <a:t>, salary</a:t>
            </a:r>
            <a:r>
              <a:rPr lang="en-US" altLang="zh-CN" sz="1600" dirty="0">
                <a:latin typeface="+mn-lt"/>
                <a:ea typeface="微软雅黑 Light" panose="020B0502040204020203" pitchFamily="34" charset="-122"/>
              </a:rPr>
              <a:t>)</a:t>
            </a:r>
            <a:endParaRPr lang="zh-CN" altLang="en-US" sz="1600" dirty="0">
              <a:latin typeface="+mn-lt"/>
              <a:ea typeface="微软雅黑 Light" panose="020B0502040204020203" pitchFamily="34" charset="-122"/>
            </a:endParaRPr>
          </a:p>
        </p:txBody>
      </p:sp>
      <p:sp>
        <p:nvSpPr>
          <p:cNvPr id="17" name="TextBox 1">
            <a:extLst>
              <a:ext uri="{FF2B5EF4-FFF2-40B4-BE49-F238E27FC236}">
                <a16:creationId xmlns:a16="http://schemas.microsoft.com/office/drawing/2014/main" id="{79089E68-506E-4D22-A185-0972374498FF}"/>
              </a:ext>
            </a:extLst>
          </p:cNvPr>
          <p:cNvSpPr txBox="1">
            <a:spLocks noChangeArrowheads="1"/>
          </p:cNvSpPr>
          <p:nvPr/>
        </p:nvSpPr>
        <p:spPr bwMode="auto">
          <a:xfrm>
            <a:off x="9745286" y="3622675"/>
            <a:ext cx="951030" cy="30777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400">
                <a:latin typeface="+mn-lt"/>
                <a:ea typeface="微软雅黑 Light" panose="020B0502040204020203" pitchFamily="34" charset="-122"/>
              </a:rPr>
              <a:t>12 records</a:t>
            </a:r>
            <a:endParaRPr lang="zh-CN" altLang="en-US" sz="1400">
              <a:latin typeface="+mn-lt"/>
              <a:ea typeface="微软雅黑 Light" panose="020B0502040204020203" pitchFamily="34" charset="-122"/>
            </a:endParaRPr>
          </a:p>
        </p:txBody>
      </p:sp>
      <p:cxnSp>
        <p:nvCxnSpPr>
          <p:cNvPr id="18" name="直接箭头连接符 4">
            <a:extLst>
              <a:ext uri="{FF2B5EF4-FFF2-40B4-BE49-F238E27FC236}">
                <a16:creationId xmlns:a16="http://schemas.microsoft.com/office/drawing/2014/main" id="{0276F9C1-3CE1-4789-AE1E-FE6B1D29ADED}"/>
              </a:ext>
            </a:extLst>
          </p:cNvPr>
          <p:cNvCxnSpPr>
            <a:cxnSpLocks noChangeShapeType="1"/>
          </p:cNvCxnSpPr>
          <p:nvPr/>
        </p:nvCxnSpPr>
        <p:spPr bwMode="auto">
          <a:xfrm>
            <a:off x="7421186" y="4056062"/>
            <a:ext cx="0" cy="2663825"/>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6">
            <a:extLst>
              <a:ext uri="{FF2B5EF4-FFF2-40B4-BE49-F238E27FC236}">
                <a16:creationId xmlns:a16="http://schemas.microsoft.com/office/drawing/2014/main" id="{815DC4C7-8441-4249-8B9E-D588D75BDDBB}"/>
              </a:ext>
            </a:extLst>
          </p:cNvPr>
          <p:cNvSpPr txBox="1">
            <a:spLocks noRot="1" noChangeAspect="1" noMove="1" noResize="1" noEditPoints="1" noAdjustHandles="1" noChangeArrowheads="1" noChangeShapeType="1" noTextEdit="1"/>
          </p:cNvSpPr>
          <p:nvPr/>
        </p:nvSpPr>
        <p:spPr>
          <a:xfrm>
            <a:off x="0" y="548680"/>
            <a:ext cx="2411760" cy="830997"/>
          </a:xfrm>
          <a:prstGeom prst="rect">
            <a:avLst/>
          </a:prstGeom>
          <a:blipFill rotWithShape="1">
            <a:blip r:embed="rId3"/>
            <a:stretch>
              <a:fillRect l="-1263" t="-2206" b="-8824"/>
            </a:stretch>
          </a:blipFill>
        </p:spPr>
        <p:txBody>
          <a:bodyPr/>
          <a:lstStyle/>
          <a:p>
            <a:pPr>
              <a:defRPr/>
            </a:pPr>
            <a:r>
              <a:rPr lang="zh-CN" altLang="en-US">
                <a:noFill/>
              </a:rPr>
              <a:t> </a:t>
            </a:r>
          </a:p>
        </p:txBody>
      </p:sp>
      <p:sp>
        <p:nvSpPr>
          <p:cNvPr id="20" name="TextBox 7">
            <a:extLst>
              <a:ext uri="{FF2B5EF4-FFF2-40B4-BE49-F238E27FC236}">
                <a16:creationId xmlns:a16="http://schemas.microsoft.com/office/drawing/2014/main" id="{623BFB29-9395-4805-8A13-48B6A35F74DC}"/>
              </a:ext>
            </a:extLst>
          </p:cNvPr>
          <p:cNvSpPr txBox="1">
            <a:spLocks noChangeArrowheads="1"/>
          </p:cNvSpPr>
          <p:nvPr/>
        </p:nvSpPr>
        <p:spPr bwMode="auto">
          <a:xfrm>
            <a:off x="2573342" y="1247767"/>
            <a:ext cx="1938338" cy="70788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dirty="0">
                <a:latin typeface="+mn-lt"/>
                <a:ea typeface="微软雅黑 Light" panose="020B0502040204020203" pitchFamily="34" charset="-122"/>
                <a:cs typeface="Times New Roman" pitchFamily="18" charset="0"/>
              </a:rPr>
              <a:t>n:  degree or branching factor </a:t>
            </a:r>
            <a:endParaRPr lang="zh-CN" altLang="en-US" sz="2000" dirty="0">
              <a:latin typeface="+mn-lt"/>
              <a:ea typeface="微软雅黑 Light" panose="020B0502040204020203" pitchFamily="34" charset="-122"/>
              <a:cs typeface="Times New Roman" pitchFamily="18" charset="0"/>
            </a:endParaRPr>
          </a:p>
        </p:txBody>
      </p:sp>
      <p:sp>
        <p:nvSpPr>
          <p:cNvPr id="21" name="矩形 1">
            <a:extLst>
              <a:ext uri="{FF2B5EF4-FFF2-40B4-BE49-F238E27FC236}">
                <a16:creationId xmlns:a16="http://schemas.microsoft.com/office/drawing/2014/main" id="{C839AC5C-64FC-40BE-AE5C-3736AA8E6C56}"/>
              </a:ext>
            </a:extLst>
          </p:cNvPr>
          <p:cNvSpPr>
            <a:spLocks noChangeArrowheads="1"/>
          </p:cNvSpPr>
          <p:nvPr/>
        </p:nvSpPr>
        <p:spPr bwMode="auto">
          <a:xfrm>
            <a:off x="4893150" y="222338"/>
            <a:ext cx="29817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dirty="0">
                <a:solidFill>
                  <a:srgbClr val="FF0000"/>
                </a:solidFill>
                <a:ea typeface="微软雅黑 Light" panose="020B0502040204020203" pitchFamily="34" charset="-122"/>
                <a:cs typeface="Times New Roman" pitchFamily="18" charset="0"/>
              </a:rPr>
              <a:t>Secondary Index</a:t>
            </a:r>
            <a:endParaRPr lang="zh-CN" altLang="en-US" sz="3200" dirty="0">
              <a:solidFill>
                <a:srgbClr val="FF0000"/>
              </a:solidFill>
              <a:ea typeface="微软雅黑 Light" panose="020B0502040204020203" pitchFamily="34" charset="-122"/>
              <a:cs typeface="Times New Roman" pitchFamily="18" charset="0"/>
            </a:endParaRPr>
          </a:p>
        </p:txBody>
      </p:sp>
      <p:sp>
        <p:nvSpPr>
          <p:cNvPr id="22" name="Rectangle 2">
            <a:extLst>
              <a:ext uri="{FF2B5EF4-FFF2-40B4-BE49-F238E27FC236}">
                <a16:creationId xmlns:a16="http://schemas.microsoft.com/office/drawing/2014/main" id="{D76717AE-7EDB-4C47-860C-11C2D86551E6}"/>
              </a:ext>
            </a:extLst>
          </p:cNvPr>
          <p:cNvSpPr txBox="1">
            <a:spLocks noChangeArrowheads="1"/>
          </p:cNvSpPr>
          <p:nvPr/>
        </p:nvSpPr>
        <p:spPr>
          <a:xfrm>
            <a:off x="2573342" y="426607"/>
            <a:ext cx="7793038" cy="7516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dirty="0">
                <a:latin typeface="+mn-lt"/>
                <a:ea typeface="微软雅黑 Light" panose="020B0502040204020203" pitchFamily="34" charset="-122"/>
                <a:cs typeface="Times New Roman" pitchFamily="18" charset="0"/>
              </a:rPr>
              <a:t>Example of </a:t>
            </a:r>
            <a:br>
              <a:rPr lang="en-US" altLang="en-US" sz="2400" dirty="0">
                <a:latin typeface="+mn-lt"/>
                <a:ea typeface="微软雅黑 Light" panose="020B0502040204020203" pitchFamily="34" charset="-122"/>
                <a:cs typeface="Times New Roman" pitchFamily="18" charset="0"/>
              </a:rPr>
            </a:br>
            <a:r>
              <a:rPr lang="en-US" altLang="en-US" sz="2400" dirty="0">
                <a:latin typeface="+mn-lt"/>
                <a:ea typeface="微软雅黑 Light" panose="020B0502040204020203" pitchFamily="34" charset="-122"/>
                <a:cs typeface="Times New Roman" pitchFamily="18" charset="0"/>
              </a:rPr>
              <a:t>B</a:t>
            </a:r>
            <a:r>
              <a:rPr lang="en-US" altLang="en-US" sz="2400" baseline="30000" dirty="0">
                <a:latin typeface="+mn-lt"/>
                <a:ea typeface="微软雅黑 Light" panose="020B0502040204020203" pitchFamily="34" charset="-122"/>
                <a:cs typeface="Times New Roman" pitchFamily="18" charset="0"/>
              </a:rPr>
              <a:t>+</a:t>
            </a:r>
            <a:r>
              <a:rPr lang="en-US" altLang="en-US" sz="2400" dirty="0">
                <a:latin typeface="+mn-lt"/>
                <a:ea typeface="微软雅黑 Light" panose="020B0502040204020203" pitchFamily="34" charset="-122"/>
                <a:cs typeface="Times New Roman" pitchFamily="18" charset="0"/>
              </a:rPr>
              <a:t>-Tree (</a:t>
            </a:r>
            <a:r>
              <a:rPr lang="en-US" altLang="en-US" sz="2400" i="1" dirty="0">
                <a:latin typeface="+mn-lt"/>
                <a:ea typeface="微软雅黑 Light" panose="020B0502040204020203" pitchFamily="34" charset="-122"/>
                <a:cs typeface="Times New Roman" pitchFamily="18" charset="0"/>
              </a:rPr>
              <a:t>n</a:t>
            </a:r>
            <a:r>
              <a:rPr lang="en-US" altLang="en-US" sz="2400" dirty="0">
                <a:latin typeface="+mn-lt"/>
                <a:ea typeface="微软雅黑 Light" panose="020B0502040204020203" pitchFamily="34" charset="-122"/>
                <a:cs typeface="Times New Roman" pitchFamily="18" charset="0"/>
              </a:rPr>
              <a:t>=4)</a:t>
            </a:r>
          </a:p>
        </p:txBody>
      </p:sp>
      <p:sp>
        <p:nvSpPr>
          <p:cNvPr id="23" name="AutoShape 19">
            <a:hlinkClick r:id="" action="ppaction://hlinkshowjump?jump=lastslideviewed" highlightClick="1"/>
            <a:extLst>
              <a:ext uri="{FF2B5EF4-FFF2-40B4-BE49-F238E27FC236}">
                <a16:creationId xmlns:a16="http://schemas.microsoft.com/office/drawing/2014/main" id="{C1813F63-A21B-48C1-8A66-E5B9C90C3651}"/>
              </a:ext>
            </a:extLst>
          </p:cNvPr>
          <p:cNvSpPr>
            <a:spLocks noChangeArrowheads="1"/>
          </p:cNvSpPr>
          <p:nvPr/>
        </p:nvSpPr>
        <p:spPr bwMode="auto">
          <a:xfrm>
            <a:off x="11690888" y="6296053"/>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cxnSp>
        <p:nvCxnSpPr>
          <p:cNvPr id="24" name="直接连接符 2">
            <a:extLst>
              <a:ext uri="{FF2B5EF4-FFF2-40B4-BE49-F238E27FC236}">
                <a16:creationId xmlns:a16="http://schemas.microsoft.com/office/drawing/2014/main" id="{A8789BB2-814D-449E-86D7-F1214D6C0E4C}"/>
              </a:ext>
            </a:extLst>
          </p:cNvPr>
          <p:cNvCxnSpPr>
            <a:cxnSpLocks noChangeShapeType="1"/>
          </p:cNvCxnSpPr>
          <p:nvPr/>
        </p:nvCxnSpPr>
        <p:spPr bwMode="auto">
          <a:xfrm>
            <a:off x="7421186" y="5292887"/>
            <a:ext cx="571500"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2">
            <a:extLst>
              <a:ext uri="{FF2B5EF4-FFF2-40B4-BE49-F238E27FC236}">
                <a16:creationId xmlns:a16="http://schemas.microsoft.com/office/drawing/2014/main" id="{7B00B7F8-A662-4201-AFB9-CF1C6E70698A}"/>
              </a:ext>
            </a:extLst>
          </p:cNvPr>
          <p:cNvCxnSpPr>
            <a:cxnSpLocks noChangeShapeType="1"/>
          </p:cNvCxnSpPr>
          <p:nvPr/>
        </p:nvCxnSpPr>
        <p:spPr bwMode="auto">
          <a:xfrm>
            <a:off x="5403202" y="3368351"/>
            <a:ext cx="571500"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
            <a:extLst>
              <a:ext uri="{FF2B5EF4-FFF2-40B4-BE49-F238E27FC236}">
                <a16:creationId xmlns:a16="http://schemas.microsoft.com/office/drawing/2014/main" id="{9F598E9A-983D-4511-ADD1-82C275C31297}"/>
              </a:ext>
            </a:extLst>
          </p:cNvPr>
          <p:cNvCxnSpPr>
            <a:cxnSpLocks noChangeShapeType="1"/>
          </p:cNvCxnSpPr>
          <p:nvPr/>
        </p:nvCxnSpPr>
        <p:spPr bwMode="auto">
          <a:xfrm>
            <a:off x="5488226" y="5226018"/>
            <a:ext cx="1735494"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右大括号 1">
            <a:extLst>
              <a:ext uri="{FF2B5EF4-FFF2-40B4-BE49-F238E27FC236}">
                <a16:creationId xmlns:a16="http://schemas.microsoft.com/office/drawing/2014/main" id="{DD5161EA-C818-47E4-9B06-F633DB67FDA4}"/>
              </a:ext>
            </a:extLst>
          </p:cNvPr>
          <p:cNvSpPr/>
          <p:nvPr/>
        </p:nvSpPr>
        <p:spPr>
          <a:xfrm>
            <a:off x="10548259" y="4135239"/>
            <a:ext cx="93304" cy="368723"/>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6" name="右大括号 25">
            <a:extLst>
              <a:ext uri="{FF2B5EF4-FFF2-40B4-BE49-F238E27FC236}">
                <a16:creationId xmlns:a16="http://schemas.microsoft.com/office/drawing/2014/main" id="{46208CA0-3F8E-461D-B0A9-5ABAA90C0594}"/>
              </a:ext>
            </a:extLst>
          </p:cNvPr>
          <p:cNvSpPr/>
          <p:nvPr/>
        </p:nvSpPr>
        <p:spPr>
          <a:xfrm>
            <a:off x="10535958" y="4545965"/>
            <a:ext cx="148049" cy="356198"/>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7" name="右大括号 26">
            <a:extLst>
              <a:ext uri="{FF2B5EF4-FFF2-40B4-BE49-F238E27FC236}">
                <a16:creationId xmlns:a16="http://schemas.microsoft.com/office/drawing/2014/main" id="{8CD1A856-1FBF-4CC6-AF26-3DECC5F2E4E5}"/>
              </a:ext>
            </a:extLst>
          </p:cNvPr>
          <p:cNvSpPr/>
          <p:nvPr/>
        </p:nvSpPr>
        <p:spPr>
          <a:xfrm>
            <a:off x="10535958" y="4951535"/>
            <a:ext cx="148055" cy="341350"/>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8" name="右大括号 27">
            <a:extLst>
              <a:ext uri="{FF2B5EF4-FFF2-40B4-BE49-F238E27FC236}">
                <a16:creationId xmlns:a16="http://schemas.microsoft.com/office/drawing/2014/main" id="{FFA7CD79-7F5A-4142-A87B-D33037B2A888}"/>
              </a:ext>
            </a:extLst>
          </p:cNvPr>
          <p:cNvSpPr/>
          <p:nvPr/>
        </p:nvSpPr>
        <p:spPr>
          <a:xfrm>
            <a:off x="10528323" y="5342257"/>
            <a:ext cx="148055" cy="341350"/>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9" name="右大括号 28">
            <a:extLst>
              <a:ext uri="{FF2B5EF4-FFF2-40B4-BE49-F238E27FC236}">
                <a16:creationId xmlns:a16="http://schemas.microsoft.com/office/drawing/2014/main" id="{87662221-301F-4094-B40D-9C803E19442E}"/>
              </a:ext>
            </a:extLst>
          </p:cNvPr>
          <p:cNvSpPr/>
          <p:nvPr/>
        </p:nvSpPr>
        <p:spPr>
          <a:xfrm>
            <a:off x="10532988" y="5732979"/>
            <a:ext cx="148055" cy="341350"/>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30" name="右大括号 29">
            <a:extLst>
              <a:ext uri="{FF2B5EF4-FFF2-40B4-BE49-F238E27FC236}">
                <a16:creationId xmlns:a16="http://schemas.microsoft.com/office/drawing/2014/main" id="{989BC7B7-F9EF-45D2-A255-B10A63218774}"/>
              </a:ext>
            </a:extLst>
          </p:cNvPr>
          <p:cNvSpPr/>
          <p:nvPr/>
        </p:nvSpPr>
        <p:spPr>
          <a:xfrm>
            <a:off x="10535957" y="6131180"/>
            <a:ext cx="148055" cy="341350"/>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8F57DE3-F04C-4320-90EC-C8881EABABBF}"/>
              </a:ext>
            </a:extLst>
          </p:cNvPr>
          <p:cNvSpPr txBox="1"/>
          <p:nvPr/>
        </p:nvSpPr>
        <p:spPr>
          <a:xfrm>
            <a:off x="10689395" y="4151196"/>
            <a:ext cx="800219" cy="369332"/>
          </a:xfrm>
          <a:prstGeom prst="rect">
            <a:avLst/>
          </a:prstGeom>
          <a:noFill/>
        </p:spPr>
        <p:txBody>
          <a:bodyPr wrap="none" rtlCol="0">
            <a:spAutoFit/>
          </a:bodyPr>
          <a:lstStyle/>
          <a:p>
            <a:r>
              <a:rPr lang="en-US" altLang="zh-CN" dirty="0"/>
              <a:t>block0</a:t>
            </a:r>
            <a:endParaRPr lang="zh-CN" altLang="en-US" dirty="0"/>
          </a:p>
        </p:txBody>
      </p:sp>
      <p:sp>
        <p:nvSpPr>
          <p:cNvPr id="31" name="文本框 30">
            <a:extLst>
              <a:ext uri="{FF2B5EF4-FFF2-40B4-BE49-F238E27FC236}">
                <a16:creationId xmlns:a16="http://schemas.microsoft.com/office/drawing/2014/main" id="{D4AA76F9-C3F5-4827-96E5-D71DCC03D778}"/>
              </a:ext>
            </a:extLst>
          </p:cNvPr>
          <p:cNvSpPr txBox="1"/>
          <p:nvPr/>
        </p:nvSpPr>
        <p:spPr>
          <a:xfrm>
            <a:off x="10696316" y="4539398"/>
            <a:ext cx="800219" cy="369332"/>
          </a:xfrm>
          <a:prstGeom prst="rect">
            <a:avLst/>
          </a:prstGeom>
          <a:noFill/>
        </p:spPr>
        <p:txBody>
          <a:bodyPr wrap="none" rtlCol="0">
            <a:spAutoFit/>
          </a:bodyPr>
          <a:lstStyle/>
          <a:p>
            <a:r>
              <a:rPr lang="en-US" altLang="zh-CN" dirty="0"/>
              <a:t>block1</a:t>
            </a:r>
            <a:endParaRPr lang="zh-CN" altLang="en-US" dirty="0"/>
          </a:p>
        </p:txBody>
      </p:sp>
      <p:sp>
        <p:nvSpPr>
          <p:cNvPr id="32" name="文本框 31">
            <a:extLst>
              <a:ext uri="{FF2B5EF4-FFF2-40B4-BE49-F238E27FC236}">
                <a16:creationId xmlns:a16="http://schemas.microsoft.com/office/drawing/2014/main" id="{8381F058-3A2C-412C-877A-411DF837D7B3}"/>
              </a:ext>
            </a:extLst>
          </p:cNvPr>
          <p:cNvSpPr txBox="1"/>
          <p:nvPr/>
        </p:nvSpPr>
        <p:spPr>
          <a:xfrm>
            <a:off x="10707347" y="4972925"/>
            <a:ext cx="800219" cy="369332"/>
          </a:xfrm>
          <a:prstGeom prst="rect">
            <a:avLst/>
          </a:prstGeom>
          <a:noFill/>
        </p:spPr>
        <p:txBody>
          <a:bodyPr wrap="none" rtlCol="0">
            <a:spAutoFit/>
          </a:bodyPr>
          <a:lstStyle/>
          <a:p>
            <a:r>
              <a:rPr lang="en-US" altLang="zh-CN" dirty="0"/>
              <a:t>block2</a:t>
            </a:r>
            <a:endParaRPr lang="zh-CN" altLang="en-US" dirty="0"/>
          </a:p>
        </p:txBody>
      </p:sp>
      <p:sp>
        <p:nvSpPr>
          <p:cNvPr id="33" name="文本框 32">
            <a:extLst>
              <a:ext uri="{FF2B5EF4-FFF2-40B4-BE49-F238E27FC236}">
                <a16:creationId xmlns:a16="http://schemas.microsoft.com/office/drawing/2014/main" id="{C71FF927-FA8C-41B2-8336-5F7765DFF93F}"/>
              </a:ext>
            </a:extLst>
          </p:cNvPr>
          <p:cNvSpPr txBox="1"/>
          <p:nvPr/>
        </p:nvSpPr>
        <p:spPr>
          <a:xfrm>
            <a:off x="10720308" y="5365110"/>
            <a:ext cx="800219" cy="369332"/>
          </a:xfrm>
          <a:prstGeom prst="rect">
            <a:avLst/>
          </a:prstGeom>
          <a:noFill/>
        </p:spPr>
        <p:txBody>
          <a:bodyPr wrap="none" rtlCol="0">
            <a:spAutoFit/>
          </a:bodyPr>
          <a:lstStyle/>
          <a:p>
            <a:r>
              <a:rPr lang="en-US" altLang="zh-CN" dirty="0"/>
              <a:t>block3</a:t>
            </a:r>
            <a:endParaRPr lang="zh-CN" altLang="en-US" dirty="0"/>
          </a:p>
        </p:txBody>
      </p:sp>
      <p:sp>
        <p:nvSpPr>
          <p:cNvPr id="34" name="文本框 33">
            <a:extLst>
              <a:ext uri="{FF2B5EF4-FFF2-40B4-BE49-F238E27FC236}">
                <a16:creationId xmlns:a16="http://schemas.microsoft.com/office/drawing/2014/main" id="{2F06E4E2-A6DF-43B8-A13D-B2AD0E311FB1}"/>
              </a:ext>
            </a:extLst>
          </p:cNvPr>
          <p:cNvSpPr txBox="1"/>
          <p:nvPr/>
        </p:nvSpPr>
        <p:spPr>
          <a:xfrm>
            <a:off x="10720308" y="5724158"/>
            <a:ext cx="800219" cy="369332"/>
          </a:xfrm>
          <a:prstGeom prst="rect">
            <a:avLst/>
          </a:prstGeom>
          <a:noFill/>
        </p:spPr>
        <p:txBody>
          <a:bodyPr wrap="none" rtlCol="0">
            <a:spAutoFit/>
          </a:bodyPr>
          <a:lstStyle/>
          <a:p>
            <a:r>
              <a:rPr lang="en-US" altLang="zh-CN" dirty="0"/>
              <a:t>block4</a:t>
            </a:r>
            <a:endParaRPr lang="zh-CN" altLang="en-US" dirty="0"/>
          </a:p>
        </p:txBody>
      </p:sp>
      <p:sp>
        <p:nvSpPr>
          <p:cNvPr id="35" name="文本框 34">
            <a:extLst>
              <a:ext uri="{FF2B5EF4-FFF2-40B4-BE49-F238E27FC236}">
                <a16:creationId xmlns:a16="http://schemas.microsoft.com/office/drawing/2014/main" id="{95BC8612-339E-4710-839D-757E3451137C}"/>
              </a:ext>
            </a:extLst>
          </p:cNvPr>
          <p:cNvSpPr txBox="1"/>
          <p:nvPr/>
        </p:nvSpPr>
        <p:spPr>
          <a:xfrm>
            <a:off x="10722899" y="6118401"/>
            <a:ext cx="800219" cy="369332"/>
          </a:xfrm>
          <a:prstGeom prst="rect">
            <a:avLst/>
          </a:prstGeom>
          <a:noFill/>
        </p:spPr>
        <p:txBody>
          <a:bodyPr wrap="none" rtlCol="0">
            <a:spAutoFit/>
          </a:bodyPr>
          <a:lstStyle/>
          <a:p>
            <a:r>
              <a:rPr lang="en-US" altLang="zh-CN" dirty="0"/>
              <a:t>block5</a:t>
            </a:r>
            <a:endParaRPr lang="zh-CN" altLang="en-US" dirty="0"/>
          </a:p>
        </p:txBody>
      </p:sp>
      <p:sp>
        <p:nvSpPr>
          <p:cNvPr id="6" name="文本框 5">
            <a:extLst>
              <a:ext uri="{FF2B5EF4-FFF2-40B4-BE49-F238E27FC236}">
                <a16:creationId xmlns:a16="http://schemas.microsoft.com/office/drawing/2014/main" id="{8BB03247-0BF4-4AB2-8801-0B8EE9A55F82}"/>
              </a:ext>
            </a:extLst>
          </p:cNvPr>
          <p:cNvSpPr txBox="1"/>
          <p:nvPr/>
        </p:nvSpPr>
        <p:spPr>
          <a:xfrm>
            <a:off x="9553345" y="340778"/>
            <a:ext cx="2308004" cy="923330"/>
          </a:xfrm>
          <a:prstGeom prst="rect">
            <a:avLst/>
          </a:prstGeom>
          <a:solidFill>
            <a:schemeClr val="accent4">
              <a:lumMod val="20000"/>
              <a:lumOff val="80000"/>
            </a:schemeClr>
          </a:solidFill>
          <a:ln>
            <a:solidFill>
              <a:srgbClr val="FF0000"/>
            </a:solidFill>
          </a:ln>
        </p:spPr>
        <p:txBody>
          <a:bodyPr wrap="none" rtlCol="0">
            <a:spAutoFit/>
          </a:bodyPr>
          <a:lstStyle/>
          <a:p>
            <a:pPr marL="0" indent="0">
              <a:buNone/>
            </a:pPr>
            <a:r>
              <a:rPr lang="en-US" altLang="en-US" dirty="0">
                <a:ea typeface="MS PGothic" panose="020B0600070205080204" pitchFamily="34" charset="-128"/>
                <a:sym typeface="Symbol" panose="05050102010706020507" pitchFamily="18" charset="2"/>
              </a:rPr>
              <a:t>select  *</a:t>
            </a:r>
          </a:p>
          <a:p>
            <a:pPr marL="0" indent="0">
              <a:buNone/>
            </a:pPr>
            <a:r>
              <a:rPr lang="en-US" altLang="en-US" dirty="0">
                <a:ea typeface="MS PGothic" panose="020B0600070205080204" pitchFamily="34" charset="-128"/>
                <a:sym typeface="Symbol" panose="05050102010706020507" pitchFamily="18" charset="2"/>
              </a:rPr>
              <a:t>from    instructor</a:t>
            </a:r>
          </a:p>
          <a:p>
            <a:pPr marL="0" indent="0">
              <a:buNone/>
            </a:pPr>
            <a:r>
              <a:rPr lang="en-US" altLang="en-US" dirty="0">
                <a:ea typeface="MS PGothic" panose="020B0600070205080204" pitchFamily="34" charset="-128"/>
                <a:sym typeface="Symbol" panose="05050102010706020507" pitchFamily="18" charset="2"/>
              </a:rPr>
              <a:t>where  name &lt;= ‘</a:t>
            </a:r>
            <a:r>
              <a:rPr lang="en-US" altLang="en-US" dirty="0">
                <a:solidFill>
                  <a:srgbClr val="FF0000"/>
                </a:solidFill>
                <a:ea typeface="MS PGothic" panose="020B0600070205080204" pitchFamily="34" charset="-128"/>
                <a:sym typeface="Symbol" panose="05050102010706020507" pitchFamily="18" charset="2"/>
              </a:rPr>
              <a:t>Gold</a:t>
            </a:r>
            <a:r>
              <a:rPr lang="en-US" altLang="en-US" dirty="0">
                <a:ea typeface="MS PGothic" panose="020B0600070205080204" pitchFamily="34" charset="-128"/>
                <a:sym typeface="Symbol" panose="05050102010706020507" pitchFamily="18" charset="2"/>
              </a:rPr>
              <a:t>’</a:t>
            </a:r>
          </a:p>
        </p:txBody>
      </p:sp>
      <p:sp>
        <p:nvSpPr>
          <p:cNvPr id="7" name="文本框 6">
            <a:extLst>
              <a:ext uri="{FF2B5EF4-FFF2-40B4-BE49-F238E27FC236}">
                <a16:creationId xmlns:a16="http://schemas.microsoft.com/office/drawing/2014/main" id="{67805B8D-5CC4-41A5-B6EF-830C4A8623DA}"/>
              </a:ext>
            </a:extLst>
          </p:cNvPr>
          <p:cNvSpPr txBox="1"/>
          <p:nvPr/>
        </p:nvSpPr>
        <p:spPr>
          <a:xfrm>
            <a:off x="213693" y="1598817"/>
            <a:ext cx="1995928" cy="923330"/>
          </a:xfrm>
          <a:prstGeom prst="rect">
            <a:avLst/>
          </a:prstGeom>
          <a:solidFill>
            <a:schemeClr val="accent4">
              <a:lumMod val="20000"/>
              <a:lumOff val="80000"/>
            </a:schemeClr>
          </a:solidFill>
        </p:spPr>
        <p:txBody>
          <a:bodyPr wrap="square" rtlCol="0">
            <a:spAutoFit/>
          </a:bodyPr>
          <a:lstStyle/>
          <a:p>
            <a:r>
              <a:rPr lang="en-US" altLang="zh-CN" dirty="0"/>
              <a:t>{Brandt, </a:t>
            </a:r>
            <a:r>
              <a:rPr lang="en-US" altLang="zh-CN" dirty="0" err="1"/>
              <a:t>Califieri</a:t>
            </a:r>
            <a:r>
              <a:rPr lang="en-US" altLang="zh-CN" dirty="0"/>
              <a:t>, Crick, Einstein, EI Said, </a:t>
            </a:r>
            <a:r>
              <a:rPr lang="en-US" altLang="zh-CN" dirty="0" err="1"/>
              <a:t>Glod</a:t>
            </a:r>
            <a:r>
              <a:rPr lang="en-US" altLang="zh-CN" dirty="0"/>
              <a:t>}</a:t>
            </a:r>
            <a:endParaRPr lang="zh-CN" altLang="en-US" dirty="0"/>
          </a:p>
        </p:txBody>
      </p:sp>
      <p:sp>
        <p:nvSpPr>
          <p:cNvPr id="8" name="文本框 7">
            <a:extLst>
              <a:ext uri="{FF2B5EF4-FFF2-40B4-BE49-F238E27FC236}">
                <a16:creationId xmlns:a16="http://schemas.microsoft.com/office/drawing/2014/main" id="{75E1AF7C-906E-43C0-9B8E-3B34D5200ECD}"/>
              </a:ext>
            </a:extLst>
          </p:cNvPr>
          <p:cNvSpPr txBox="1"/>
          <p:nvPr/>
        </p:nvSpPr>
        <p:spPr>
          <a:xfrm>
            <a:off x="199134" y="2587848"/>
            <a:ext cx="2010487" cy="369332"/>
          </a:xfrm>
          <a:prstGeom prst="rect">
            <a:avLst/>
          </a:prstGeom>
          <a:solidFill>
            <a:schemeClr val="accent4">
              <a:lumMod val="20000"/>
              <a:lumOff val="80000"/>
            </a:schemeClr>
          </a:solidFill>
        </p:spPr>
        <p:txBody>
          <a:bodyPr wrap="none" rtlCol="0">
            <a:spAutoFit/>
          </a:bodyPr>
          <a:lstStyle/>
          <a:p>
            <a:r>
              <a:rPr lang="en-US" altLang="zh-CN" dirty="0"/>
              <a:t>block#: 5,3, 4,1,2, 2</a:t>
            </a:r>
            <a:endParaRPr lang="zh-CN" altLang="en-US" dirty="0"/>
          </a:p>
        </p:txBody>
      </p:sp>
    </p:spTree>
    <p:extLst>
      <p:ext uri="{BB962C8B-B14F-4D97-AF65-F5344CB8AC3E}">
        <p14:creationId xmlns:p14="http://schemas.microsoft.com/office/powerpoint/2010/main" val="1984833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4EA86B-2F4E-4A21-B34E-879D44F78CFA}"/>
              </a:ext>
            </a:extLst>
          </p:cNvPr>
          <p:cNvSpPr>
            <a:spLocks noGrp="1"/>
          </p:cNvSpPr>
          <p:nvPr>
            <p:ph type="title"/>
          </p:nvPr>
        </p:nvSpPr>
        <p:spPr/>
        <p:txBody>
          <a:bodyPr/>
          <a:lstStyle/>
          <a:p>
            <a:r>
              <a:rPr lang="en-US" altLang="zh-CN" sz="2800" dirty="0">
                <a:effectLst>
                  <a:outerShdw blurRad="38100" dist="38100" dir="2700000" algn="tl">
                    <a:srgbClr val="C0C0C0"/>
                  </a:outerShdw>
                </a:effectLst>
                <a:ea typeface="ＭＳ Ｐゴシック" pitchFamily="34" charset="-128"/>
                <a:cs typeface="Times New Roman" pitchFamily="18" charset="0"/>
              </a:rPr>
              <a:t>Selections Using Indices</a:t>
            </a:r>
            <a:endParaRPr lang="zh-CN" altLang="en-US" dirty="0"/>
          </a:p>
        </p:txBody>
      </p:sp>
      <p:sp>
        <p:nvSpPr>
          <p:cNvPr id="3" name="内容占位符 2">
            <a:extLst>
              <a:ext uri="{FF2B5EF4-FFF2-40B4-BE49-F238E27FC236}">
                <a16:creationId xmlns:a16="http://schemas.microsoft.com/office/drawing/2014/main" id="{F8DBB829-9A42-4FE7-A7E3-364D03BD486C}"/>
              </a:ext>
            </a:extLst>
          </p:cNvPr>
          <p:cNvSpPr>
            <a:spLocks noGrp="1"/>
          </p:cNvSpPr>
          <p:nvPr>
            <p:ph idx="1"/>
          </p:nvPr>
        </p:nvSpPr>
        <p:spPr/>
        <p:txBody>
          <a:bodyPr/>
          <a:lstStyle/>
          <a:p>
            <a:r>
              <a:rPr lang="en-US" altLang="zh-CN" b="1" dirty="0">
                <a:ea typeface="ＭＳ Ｐゴシック" pitchFamily="34" charset="-128"/>
                <a:cs typeface="Times New Roman" pitchFamily="18" charset="0"/>
              </a:rPr>
              <a:t>A3 </a:t>
            </a:r>
            <a:r>
              <a:rPr lang="en-US" altLang="zh-CN" dirty="0">
                <a:ea typeface="ＭＳ Ｐゴシック" pitchFamily="34" charset="-128"/>
                <a:cs typeface="Times New Roman" pitchFamily="18" charset="0"/>
              </a:rPr>
              <a:t>(</a:t>
            </a:r>
            <a:r>
              <a:rPr lang="en-US" altLang="zh-CN" b="1" dirty="0">
                <a:solidFill>
                  <a:srgbClr val="3366CC"/>
                </a:solidFill>
                <a:ea typeface="ＭＳ Ｐゴシック" pitchFamily="34" charset="-128"/>
                <a:cs typeface="Times New Roman" pitchFamily="18" charset="0"/>
              </a:rPr>
              <a:t>primary/clustering index, </a:t>
            </a:r>
            <a:r>
              <a:rPr lang="en-US" altLang="zh-CN" b="1" dirty="0">
                <a:ea typeface="ＭＳ Ｐゴシック" pitchFamily="34" charset="-128"/>
                <a:cs typeface="Times New Roman" pitchFamily="18" charset="0"/>
              </a:rPr>
              <a:t>B+-tree Index</a:t>
            </a:r>
            <a:r>
              <a:rPr lang="en-US" altLang="zh-CN" b="1" dirty="0">
                <a:solidFill>
                  <a:srgbClr val="3366CC"/>
                </a:solidFill>
                <a:ea typeface="ＭＳ Ｐゴシック" pitchFamily="34" charset="-128"/>
                <a:cs typeface="Times New Roman" pitchFamily="18" charset="0"/>
              </a:rPr>
              <a:t>, equality on non-key</a:t>
            </a:r>
            <a:r>
              <a:rPr lang="en-US" altLang="zh-CN" dirty="0">
                <a:ea typeface="ＭＳ Ｐゴシック" pitchFamily="34" charset="-128"/>
                <a:cs typeface="Times New Roman" pitchFamily="18" charset="0"/>
              </a:rPr>
              <a:t>)</a:t>
            </a:r>
            <a:r>
              <a:rPr lang="en-US" altLang="zh-CN" i="1" dirty="0">
                <a:ea typeface="ＭＳ Ｐゴシック" pitchFamily="34" charset="-128"/>
                <a:cs typeface="Times New Roman" pitchFamily="18" charset="0"/>
              </a:rPr>
              <a:t> </a:t>
            </a:r>
          </a:p>
          <a:p>
            <a:pPr marL="0" indent="0">
              <a:buFont typeface="Wingdings" pitchFamily="2" charset="2"/>
              <a:buNone/>
              <a:defRPr/>
            </a:pP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Retrieve multiple records that satisfy select conditions</a:t>
            </a:r>
          </a:p>
          <a:p>
            <a:pPr lvl="1">
              <a:defRPr/>
            </a:pPr>
            <a:r>
              <a:rPr lang="en-US" altLang="zh-CN" dirty="0">
                <a:ea typeface="ＭＳ Ｐゴシック" pitchFamily="34" charset="-128"/>
                <a:cs typeface="Times New Roman" pitchFamily="18" charset="0"/>
              </a:rPr>
              <a:t>e.g. seek on non-key attribute </a:t>
            </a:r>
            <a:r>
              <a:rPr lang="en-US" altLang="zh-CN" i="1" dirty="0" err="1">
                <a:solidFill>
                  <a:srgbClr val="FF0000"/>
                </a:solidFill>
                <a:ea typeface="ＭＳ Ｐゴシック" pitchFamily="34" charset="-128"/>
                <a:cs typeface="Times New Roman" pitchFamily="18" charset="0"/>
              </a:rPr>
              <a:t>branch_name</a:t>
            </a:r>
            <a:r>
              <a:rPr lang="en-US" altLang="zh-CN" i="1" dirty="0">
                <a:solidFill>
                  <a:srgbClr val="FF0000"/>
                </a:solidFill>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in </a:t>
            </a:r>
            <a:r>
              <a:rPr lang="en-US" altLang="zh-CN" b="1" i="1" dirty="0">
                <a:ea typeface="ＭＳ Ｐゴシック" pitchFamily="34" charset="-128"/>
                <a:cs typeface="Times New Roman" pitchFamily="18" charset="0"/>
              </a:rPr>
              <a:t>account</a:t>
            </a:r>
            <a:endParaRPr lang="en-US" altLang="zh-CN" b="1" i="1" dirty="0">
              <a:solidFill>
                <a:srgbClr val="FF0000"/>
              </a:solidFill>
              <a:ea typeface="ＭＳ Ｐゴシック" pitchFamily="34" charset="-128"/>
              <a:cs typeface="Times New Roman" pitchFamily="18" charset="0"/>
            </a:endParaRPr>
          </a:p>
          <a:p>
            <a:pPr marL="357188" lvl="1" indent="0">
              <a:buNone/>
              <a:defRPr/>
            </a:pPr>
            <a:r>
              <a:rPr lang="en-US" altLang="zh-CN" dirty="0">
                <a:ea typeface="ＭＳ Ｐゴシック" pitchFamily="34" charset="-128"/>
                <a:cs typeface="Times New Roman" pitchFamily="18" charset="0"/>
              </a:rPr>
              <a:t>   , and </a:t>
            </a:r>
            <a:r>
              <a:rPr lang="en-US" altLang="zh-CN" i="1" dirty="0" err="1">
                <a:ea typeface="ＭＳ Ｐゴシック" pitchFamily="34" charset="-128"/>
                <a:cs typeface="Times New Roman" pitchFamily="18" charset="0"/>
              </a:rPr>
              <a:t>branch_name</a:t>
            </a:r>
            <a:r>
              <a:rPr lang="en-US" altLang="zh-CN" dirty="0">
                <a:ea typeface="ＭＳ Ｐゴシック" pitchFamily="34" charset="-128"/>
                <a:cs typeface="Times New Roman" pitchFamily="18" charset="0"/>
              </a:rPr>
              <a:t>=‘</a:t>
            </a:r>
            <a:r>
              <a:rPr lang="en-US" altLang="zh-CN" dirty="0" err="1">
                <a:ea typeface="ＭＳ Ｐゴシック" pitchFamily="34" charset="-128"/>
                <a:cs typeface="Times New Roman" pitchFamily="18" charset="0"/>
              </a:rPr>
              <a:t>Perryridge</a:t>
            </a:r>
            <a:r>
              <a:rPr lang="en-US" altLang="zh-CN" dirty="0">
                <a:ea typeface="ＭＳ Ｐゴシック" pitchFamily="34" charset="-128"/>
                <a:cs typeface="Times New Roman" pitchFamily="18" charset="0"/>
              </a:rPr>
              <a:t>’</a:t>
            </a:r>
          </a:p>
          <a:p>
            <a:pPr lvl="1">
              <a:defRPr/>
            </a:pPr>
            <a:r>
              <a:rPr lang="en-US" altLang="zh-CN" dirty="0">
                <a:ea typeface="ＭＳ Ｐゴシック" pitchFamily="34" charset="-128"/>
                <a:cs typeface="Times New Roman" pitchFamily="18" charset="0"/>
              </a:rPr>
              <a:t>records will be on consecutive blocks</a:t>
            </a:r>
          </a:p>
          <a:p>
            <a:pPr lvl="1">
              <a:defRPr/>
            </a:pPr>
            <a:endParaRPr lang="en-US" altLang="zh-CN" i="1" dirty="0">
              <a:ea typeface="ＭＳ Ｐゴシック" pitchFamily="34" charset="-128"/>
              <a:cs typeface="Times New Roman" pitchFamily="18" charset="0"/>
            </a:endParaRPr>
          </a:p>
          <a:p>
            <a:pPr lvl="1">
              <a:defRPr/>
            </a:pPr>
            <a:r>
              <a:rPr lang="en-US" altLang="zh-CN" i="1" dirty="0">
                <a:ea typeface="ＭＳ Ｐゴシック" pitchFamily="34" charset="-128"/>
                <a:cs typeface="Times New Roman" pitchFamily="18" charset="0"/>
              </a:rPr>
              <a:t>cost</a:t>
            </a:r>
            <a:r>
              <a:rPr lang="en-US" altLang="zh-CN" dirty="0">
                <a:ea typeface="ＭＳ Ｐゴシック" pitchFamily="34" charset="-128"/>
                <a:cs typeface="Times New Roman" pitchFamily="18" charset="0"/>
              </a:rPr>
              <a:t> = </a:t>
            </a:r>
            <a:r>
              <a:rPr lang="en-US" altLang="zh-CN" i="1" dirty="0">
                <a:ea typeface="ＭＳ Ｐゴシック" pitchFamily="34" charset="-128"/>
                <a:cs typeface="Times New Roman" pitchFamily="18" charset="0"/>
              </a:rPr>
              <a:t>h</a:t>
            </a:r>
            <a:r>
              <a:rPr lang="en-US" altLang="zh-CN" i="1" baseline="-25000" dirty="0">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 </a:t>
            </a:r>
            <a:r>
              <a:rPr lang="en-US" altLang="zh-CN" dirty="0">
                <a:ea typeface="ＭＳ Ｐゴシック" pitchFamily="34" charset="-128"/>
                <a:cs typeface="Times New Roman" pitchFamily="18" charset="0"/>
                <a:sym typeface="Symbol" pitchFamily="18" charset="2"/>
              </a:rPr>
              <a:t>(</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T</a:t>
            </a:r>
            <a:r>
              <a:rPr lang="en-US" altLang="zh-CN" dirty="0">
                <a:ea typeface="ＭＳ Ｐゴシック" pitchFamily="34" charset="-128"/>
                <a:cs typeface="Times New Roman" pitchFamily="18" charset="0"/>
                <a:sym typeface="Symbol" pitchFamily="18" charset="2"/>
              </a:rPr>
              <a:t> + </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S</a:t>
            </a:r>
            <a:r>
              <a:rPr lang="en-US" altLang="zh-CN" dirty="0">
                <a:ea typeface="ＭＳ Ｐゴシック" pitchFamily="34" charset="-128"/>
                <a:cs typeface="Times New Roman" pitchFamily="18" charset="0"/>
                <a:sym typeface="Symbol" pitchFamily="18" charset="2"/>
              </a:rPr>
              <a:t>)</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S</a:t>
            </a:r>
            <a:r>
              <a:rPr lang="en-US" altLang="zh-CN" dirty="0">
                <a:ea typeface="ＭＳ Ｐゴシック" pitchFamily="34" charset="-128"/>
                <a:cs typeface="Times New Roman" pitchFamily="18" charset="0"/>
              </a:rPr>
              <a:t> +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T</a:t>
            </a:r>
            <a:r>
              <a:rPr lang="en-US" altLang="zh-CN" dirty="0">
                <a:ea typeface="ＭＳ Ｐゴシック" pitchFamily="34" charset="-128"/>
                <a:cs typeface="Times New Roman" pitchFamily="18" charset="0"/>
              </a:rPr>
              <a:t> * </a:t>
            </a:r>
            <a:r>
              <a:rPr lang="en-US" altLang="zh-CN" i="1" dirty="0">
                <a:ea typeface="ＭＳ Ｐゴシック" pitchFamily="34" charset="-128"/>
                <a:cs typeface="Times New Roman" pitchFamily="18" charset="0"/>
              </a:rPr>
              <a:t>b</a:t>
            </a:r>
          </a:p>
          <a:p>
            <a:pPr lvl="2">
              <a:defRPr/>
            </a:pPr>
            <a:r>
              <a:rPr lang="en-US" altLang="zh-CN" i="1" dirty="0">
                <a:ea typeface="ＭＳ Ｐゴシック" pitchFamily="34" charset="-128"/>
                <a:cs typeface="Times New Roman" pitchFamily="18" charset="0"/>
              </a:rPr>
              <a:t>b</a:t>
            </a:r>
            <a:r>
              <a:rPr lang="en-US" altLang="zh-CN" dirty="0">
                <a:ea typeface="ＭＳ Ｐゴシック" pitchFamily="34" charset="-128"/>
                <a:cs typeface="Times New Roman" pitchFamily="18" charset="0"/>
              </a:rPr>
              <a:t> = number of blocks containing matching records</a:t>
            </a:r>
          </a:p>
          <a:p>
            <a:pPr marL="534987" lvl="2" indent="0">
              <a:buNone/>
              <a:defRPr/>
            </a:pPr>
            <a:r>
              <a:rPr lang="en-US" altLang="zh-CN" dirty="0">
                <a:ea typeface="ＭＳ Ｐゴシック" pitchFamily="34" charset="-128"/>
                <a:cs typeface="Times New Roman" pitchFamily="18" charset="0"/>
              </a:rPr>
              <a:t>      e.g. for </a:t>
            </a:r>
            <a:r>
              <a:rPr lang="en-US" altLang="zh-CN" i="1" dirty="0" err="1">
                <a:ea typeface="ＭＳ Ｐゴシック" pitchFamily="34" charset="-128"/>
                <a:cs typeface="Times New Roman" pitchFamily="18" charset="0"/>
              </a:rPr>
              <a:t>branch_name</a:t>
            </a:r>
            <a:r>
              <a:rPr lang="en-US" altLang="zh-CN" dirty="0">
                <a:ea typeface="ＭＳ Ｐゴシック" pitchFamily="34" charset="-128"/>
                <a:cs typeface="Times New Roman" pitchFamily="18" charset="0"/>
              </a:rPr>
              <a:t>=‘</a:t>
            </a:r>
            <a:r>
              <a:rPr lang="en-US" altLang="zh-CN" dirty="0" err="1">
                <a:ea typeface="ＭＳ Ｐゴシック" pitchFamily="34" charset="-128"/>
                <a:cs typeface="Times New Roman" pitchFamily="18" charset="0"/>
              </a:rPr>
              <a:t>Perryridge</a:t>
            </a:r>
            <a:r>
              <a:rPr lang="en-US" altLang="zh-CN" dirty="0">
                <a:ea typeface="ＭＳ Ｐゴシック" pitchFamily="34" charset="-128"/>
                <a:cs typeface="Times New Roman" pitchFamily="18" charset="0"/>
              </a:rPr>
              <a:t>’, b=3</a:t>
            </a:r>
            <a:endParaRPr lang="en-US" altLang="zh-CN" i="1" dirty="0">
              <a:ea typeface="ＭＳ Ｐゴシック" pitchFamily="34" charset="-128"/>
              <a:cs typeface="Times New Roman" pitchFamily="18" charset="0"/>
            </a:endParaRPr>
          </a:p>
          <a:p>
            <a:pPr lvl="1">
              <a:defRPr/>
            </a:pPr>
            <a:endParaRPr lang="en-US" altLang="zh-CN" i="1" dirty="0">
              <a:ea typeface="ＭＳ Ｐゴシック" pitchFamily="34" charset="-128"/>
              <a:cs typeface="Times New Roman" pitchFamily="18" charset="0"/>
            </a:endParaRPr>
          </a:p>
          <a:p>
            <a:pPr lvl="1">
              <a:defRPr/>
            </a:pPr>
            <a:endParaRPr lang="en-US" altLang="zh-CN" i="1" dirty="0">
              <a:ea typeface="ＭＳ Ｐゴシック" pitchFamily="34" charset="-128"/>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3DE78161-E425-4359-A46B-59B26E80DAB1}"/>
              </a:ext>
            </a:extLst>
          </p:cNvPr>
          <p:cNvSpPr>
            <a:spLocks noGrp="1"/>
          </p:cNvSpPr>
          <p:nvPr>
            <p:ph type="dt" sz="half" idx="10"/>
          </p:nvPr>
        </p:nvSpPr>
        <p:spPr/>
        <p:txBody>
          <a:bodyPr/>
          <a:lstStyle/>
          <a:p>
            <a:fld id="{DBC29E56-9694-4D61-8E44-F5C93AD29363}"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78C0A242-A30C-4889-95AC-D6F9CE526F79}"/>
              </a:ext>
            </a:extLst>
          </p:cNvPr>
          <p:cNvSpPr>
            <a:spLocks noGrp="1"/>
          </p:cNvSpPr>
          <p:nvPr>
            <p:ph type="sldNum" sz="quarter" idx="12"/>
          </p:nvPr>
        </p:nvSpPr>
        <p:spPr/>
        <p:txBody>
          <a:bodyPr/>
          <a:lstStyle/>
          <a:p>
            <a:fld id="{47C4BD23-150C-4A56-8E66-9482A3FB2E80}" type="slidenum">
              <a:rPr lang="zh-CN" altLang="en-US" smtClean="0"/>
              <a:pPr/>
              <a:t>25</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EA7FF43B-0C06-47B5-B0DF-37C2192A7930}"/>
              </a:ext>
            </a:extLst>
          </p:cNvPr>
          <p:cNvSpPr>
            <a:spLocks noChangeArrowheads="1"/>
          </p:cNvSpPr>
          <p:nvPr/>
        </p:nvSpPr>
        <p:spPr bwMode="auto">
          <a:xfrm>
            <a:off x="7893710" y="1758030"/>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 name="图片 7">
            <a:extLst>
              <a:ext uri="{FF2B5EF4-FFF2-40B4-BE49-F238E27FC236}">
                <a16:creationId xmlns:a16="http://schemas.microsoft.com/office/drawing/2014/main" id="{21681ED2-ED62-42D6-BFD6-7F96FF1094AD}"/>
              </a:ext>
            </a:extLst>
          </p:cNvPr>
          <p:cNvPicPr>
            <a:picLocks noChangeAspect="1"/>
          </p:cNvPicPr>
          <p:nvPr/>
        </p:nvPicPr>
        <p:blipFill>
          <a:blip r:embed="rId3"/>
          <a:stretch>
            <a:fillRect/>
          </a:stretch>
        </p:blipFill>
        <p:spPr>
          <a:xfrm>
            <a:off x="7515807" y="3484982"/>
            <a:ext cx="4445083" cy="2127381"/>
          </a:xfrm>
          <a:prstGeom prst="rect">
            <a:avLst/>
          </a:prstGeom>
          <a:ln>
            <a:solidFill>
              <a:srgbClr val="FF0000"/>
            </a:solidFill>
          </a:ln>
        </p:spPr>
      </p:pic>
    </p:spTree>
    <p:extLst>
      <p:ext uri="{BB962C8B-B14F-4D97-AF65-F5344CB8AC3E}">
        <p14:creationId xmlns:p14="http://schemas.microsoft.com/office/powerpoint/2010/main" val="692524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B0473-3221-464A-BE8F-3E2E148E6030}"/>
              </a:ext>
            </a:extLst>
          </p:cNvPr>
          <p:cNvSpPr>
            <a:spLocks noGrp="1"/>
          </p:cNvSpPr>
          <p:nvPr>
            <p:ph type="title"/>
          </p:nvPr>
        </p:nvSpPr>
        <p:spPr/>
        <p:txBody>
          <a:bodyPr/>
          <a:lstStyle/>
          <a:p>
            <a:r>
              <a:rPr lang="en-US" altLang="zh-CN" sz="2800" dirty="0">
                <a:ea typeface="ＭＳ Ｐゴシック" pitchFamily="34" charset="-128"/>
                <a:cs typeface="Times New Roman" pitchFamily="18" charset="0"/>
              </a:rPr>
              <a:t>Selections Using Indices</a:t>
            </a:r>
            <a:endParaRPr lang="zh-CN" altLang="en-US" dirty="0"/>
          </a:p>
        </p:txBody>
      </p:sp>
      <p:sp>
        <p:nvSpPr>
          <p:cNvPr id="3" name="内容占位符 2">
            <a:extLst>
              <a:ext uri="{FF2B5EF4-FFF2-40B4-BE49-F238E27FC236}">
                <a16:creationId xmlns:a16="http://schemas.microsoft.com/office/drawing/2014/main" id="{A7661F53-1561-412E-9317-ADB56E0CE508}"/>
              </a:ext>
            </a:extLst>
          </p:cNvPr>
          <p:cNvSpPr>
            <a:spLocks noGrp="1"/>
          </p:cNvSpPr>
          <p:nvPr>
            <p:ph idx="1"/>
          </p:nvPr>
        </p:nvSpPr>
        <p:spPr/>
        <p:txBody>
          <a:bodyPr>
            <a:normAutofit/>
          </a:bodyPr>
          <a:lstStyle/>
          <a:p>
            <a:r>
              <a:rPr lang="en-US" altLang="zh-CN" b="1" dirty="0">
                <a:ea typeface="ＭＳ Ｐゴシック" pitchFamily="34" charset="-128"/>
                <a:cs typeface="Times New Roman" pitchFamily="18" charset="0"/>
              </a:rPr>
              <a:t>A4</a:t>
            </a:r>
            <a:r>
              <a:rPr lang="en-US" altLang="zh-CN" dirty="0">
                <a:ea typeface="ＭＳ Ｐゴシック" pitchFamily="34" charset="-128"/>
                <a:cs typeface="Times New Roman" pitchFamily="18" charset="0"/>
              </a:rPr>
              <a:t> (</a:t>
            </a:r>
            <a:r>
              <a:rPr lang="en-US" altLang="zh-CN" b="1" dirty="0">
                <a:solidFill>
                  <a:srgbClr val="3366CC"/>
                </a:solidFill>
                <a:ea typeface="ＭＳ Ｐゴシック" pitchFamily="34" charset="-128"/>
                <a:cs typeface="Times New Roman" pitchFamily="18" charset="0"/>
              </a:rPr>
              <a:t>secondary index, </a:t>
            </a:r>
            <a:r>
              <a:rPr lang="en-US" altLang="zh-CN" b="1" dirty="0">
                <a:ea typeface="ＭＳ Ｐゴシック" pitchFamily="34" charset="-128"/>
                <a:cs typeface="Times New Roman" pitchFamily="18" charset="0"/>
              </a:rPr>
              <a:t>B+-tree Index</a:t>
            </a:r>
            <a:r>
              <a:rPr lang="en-US" altLang="zh-CN" b="1" dirty="0">
                <a:solidFill>
                  <a:srgbClr val="3366CC"/>
                </a:solidFill>
                <a:ea typeface="ＭＳ Ｐゴシック" pitchFamily="34" charset="-128"/>
                <a:cs typeface="Times New Roman" pitchFamily="18" charset="0"/>
              </a:rPr>
              <a:t>, equality on key</a:t>
            </a:r>
            <a:r>
              <a:rPr lang="en-US" altLang="zh-CN" dirty="0">
                <a:ea typeface="ＭＳ Ｐゴシック" pitchFamily="34" charset="-128"/>
                <a:cs typeface="Times New Roman" pitchFamily="18" charset="0"/>
              </a:rPr>
              <a:t>)</a:t>
            </a:r>
            <a:r>
              <a:rPr lang="en-US" altLang="zh-CN" i="1" dirty="0">
                <a:ea typeface="ＭＳ Ｐゴシック" pitchFamily="34" charset="-128"/>
                <a:cs typeface="Times New Roman" pitchFamily="18" charset="0"/>
              </a:rPr>
              <a:t>.</a:t>
            </a:r>
            <a:endParaRPr lang="en-US" altLang="zh-CN" dirty="0">
              <a:ea typeface="ＭＳ Ｐゴシック" pitchFamily="34" charset="-128"/>
              <a:cs typeface="Times New Roman" pitchFamily="18" charset="0"/>
            </a:endParaRPr>
          </a:p>
          <a:p>
            <a:pPr lvl="1"/>
            <a:r>
              <a:rPr lang="en-US" altLang="zh-CN" dirty="0">
                <a:ea typeface="ＭＳ Ｐゴシック" pitchFamily="34" charset="-128"/>
                <a:cs typeface="Times New Roman" pitchFamily="18" charset="0"/>
              </a:rPr>
              <a:t>if the equality condition is on a key, only a single record is retrieved </a:t>
            </a:r>
          </a:p>
          <a:p>
            <a:pPr lvl="2"/>
            <a:r>
              <a:rPr lang="en-US" altLang="zh-CN" dirty="0">
                <a:ea typeface="ＭＳ Ｐゴシック" pitchFamily="34" charset="-128"/>
                <a:cs typeface="Times New Roman" pitchFamily="18" charset="0"/>
              </a:rPr>
              <a:t>e.g. seek on </a:t>
            </a:r>
            <a:r>
              <a:rPr lang="en-US" altLang="zh-CN" i="1" dirty="0">
                <a:solidFill>
                  <a:srgbClr val="FF0000"/>
                </a:solidFill>
                <a:ea typeface="ＭＳ Ｐゴシック" pitchFamily="34" charset="-128"/>
                <a:cs typeface="Times New Roman" pitchFamily="18" charset="0"/>
              </a:rPr>
              <a:t>name</a:t>
            </a:r>
            <a:r>
              <a:rPr lang="en-US" altLang="zh-CN" dirty="0">
                <a:ea typeface="ＭＳ Ｐゴシック" pitchFamily="34" charset="-128"/>
                <a:cs typeface="Times New Roman" pitchFamily="18" charset="0"/>
              </a:rPr>
              <a:t> in </a:t>
            </a:r>
            <a:r>
              <a:rPr lang="en-US" altLang="zh-CN" b="1" i="1" dirty="0">
                <a:ea typeface="ＭＳ Ｐゴシック" pitchFamily="34" charset="-128"/>
                <a:cs typeface="Times New Roman" pitchFamily="18" charset="0"/>
              </a:rPr>
              <a:t>instructor</a:t>
            </a:r>
          </a:p>
          <a:p>
            <a:pPr lvl="2"/>
            <a:r>
              <a:rPr lang="en-US" altLang="zh-CN" i="1" dirty="0">
                <a:ea typeface="ＭＳ Ｐゴシック" pitchFamily="34" charset="-128"/>
                <a:cs typeface="Times New Roman" pitchFamily="18" charset="0"/>
              </a:rPr>
              <a:t>cost = (h</a:t>
            </a:r>
            <a:r>
              <a:rPr lang="en-US" altLang="zh-CN" i="1" baseline="-25000" dirty="0">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+ 1) * </a:t>
            </a:r>
            <a:r>
              <a:rPr lang="en-US" altLang="zh-CN" dirty="0">
                <a:ea typeface="ＭＳ Ｐゴシック" pitchFamily="34" charset="-128"/>
                <a:cs typeface="Times New Roman" pitchFamily="18" charset="0"/>
                <a:sym typeface="Symbol" pitchFamily="18" charset="2"/>
              </a:rPr>
              <a:t>(</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T</a:t>
            </a:r>
            <a:r>
              <a:rPr lang="en-US" altLang="zh-CN" dirty="0">
                <a:ea typeface="ＭＳ Ｐゴシック" pitchFamily="34" charset="-128"/>
                <a:cs typeface="Times New Roman" pitchFamily="18" charset="0"/>
                <a:sym typeface="Symbol" pitchFamily="18" charset="2"/>
              </a:rPr>
              <a:t> + </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S</a:t>
            </a:r>
            <a:r>
              <a:rPr lang="en-US" altLang="zh-CN" dirty="0">
                <a:ea typeface="ＭＳ Ｐゴシック" pitchFamily="34" charset="-128"/>
                <a:cs typeface="Times New Roman" pitchFamily="18" charset="0"/>
                <a:sym typeface="Symbol" pitchFamily="18" charset="2"/>
              </a:rPr>
              <a:t>)</a:t>
            </a:r>
          </a:p>
          <a:p>
            <a:pPr marL="534987" lvl="2" indent="0">
              <a:buNone/>
            </a:pPr>
            <a:r>
              <a:rPr lang="en-US" altLang="zh-CN" dirty="0">
                <a:ea typeface="ＭＳ Ｐゴシック" pitchFamily="34" charset="-128"/>
                <a:cs typeface="Times New Roman" pitchFamily="18" charset="0"/>
                <a:sym typeface="Symbol" pitchFamily="18" charset="2"/>
              </a:rPr>
              <a:t>       , the same as that for a clustering index and A2 algorithm</a:t>
            </a:r>
            <a:endParaRPr lang="en-US" altLang="zh-CN" dirty="0">
              <a:ea typeface="ＭＳ Ｐゴシック" pitchFamily="34" charset="-128"/>
              <a:cs typeface="Times New Roman" pitchFamily="18" charset="0"/>
            </a:endParaRPr>
          </a:p>
          <a:p>
            <a:pPr lvl="1"/>
            <a:r>
              <a:rPr lang="en-US" altLang="zh-CN" dirty="0">
                <a:ea typeface="ＭＳ Ｐゴシック" pitchFamily="34" charset="-128"/>
                <a:cs typeface="Times New Roman" pitchFamily="18" charset="0"/>
              </a:rPr>
              <a:t>if the equality condition is not on a key, multiple records (e.g. </a:t>
            </a:r>
            <a:r>
              <a:rPr lang="en-US" altLang="zh-CN" dirty="0">
                <a:solidFill>
                  <a:srgbClr val="FF0000"/>
                </a:solidFill>
                <a:ea typeface="ＭＳ Ｐゴシック" pitchFamily="34" charset="-128"/>
                <a:cs typeface="Times New Roman" pitchFamily="18" charset="0"/>
              </a:rPr>
              <a:t>n</a:t>
            </a:r>
            <a:r>
              <a:rPr lang="en-US" altLang="zh-CN" dirty="0">
                <a:ea typeface="ＭＳ Ｐゴシック" pitchFamily="34" charset="-128"/>
                <a:cs typeface="Times New Roman" pitchFamily="18" charset="0"/>
              </a:rPr>
              <a:t> records) may be retrieved</a:t>
            </a:r>
          </a:p>
          <a:p>
            <a:pPr lvl="2"/>
            <a:r>
              <a:rPr lang="en-US" altLang="zh-CN" dirty="0">
                <a:ea typeface="ＭＳ Ｐゴシック" pitchFamily="34" charset="-128"/>
                <a:cs typeface="Times New Roman" pitchFamily="18" charset="0"/>
              </a:rPr>
              <a:t>e.g. seek on </a:t>
            </a:r>
            <a:r>
              <a:rPr lang="en-US" altLang="zh-CN" i="1" dirty="0">
                <a:solidFill>
                  <a:srgbClr val="FF0000"/>
                </a:solidFill>
                <a:ea typeface="ＭＳ Ｐゴシック" pitchFamily="34" charset="-128"/>
                <a:cs typeface="Times New Roman" pitchFamily="18" charset="0"/>
              </a:rPr>
              <a:t>salary</a:t>
            </a:r>
            <a:r>
              <a:rPr lang="en-US" altLang="zh-CN" dirty="0">
                <a:solidFill>
                  <a:srgbClr val="FF0000"/>
                </a:solidFill>
                <a:ea typeface="ＭＳ Ｐゴシック" pitchFamily="34" charset="-128"/>
                <a:cs typeface="Times New Roman" pitchFamily="18" charset="0"/>
              </a:rPr>
              <a:t>=8000</a:t>
            </a:r>
            <a:r>
              <a:rPr lang="en-US" altLang="zh-CN" dirty="0">
                <a:ea typeface="ＭＳ Ｐゴシック" pitchFamily="34" charset="-128"/>
                <a:cs typeface="Times New Roman" pitchFamily="18" charset="0"/>
              </a:rPr>
              <a:t> in </a:t>
            </a:r>
            <a:r>
              <a:rPr lang="en-US" altLang="zh-CN" b="1" i="1" dirty="0">
                <a:ea typeface="ＭＳ Ｐゴシック" pitchFamily="34" charset="-128"/>
                <a:cs typeface="Times New Roman" pitchFamily="18" charset="0"/>
              </a:rPr>
              <a:t>instructor </a:t>
            </a:r>
            <a:r>
              <a:rPr lang="en-US" altLang="zh-CN" dirty="0">
                <a:ea typeface="ＭＳ Ｐゴシック" pitchFamily="34" charset="-128"/>
                <a:cs typeface="Times New Roman" pitchFamily="18" charset="0"/>
              </a:rPr>
              <a:t>, n=3</a:t>
            </a:r>
          </a:p>
          <a:p>
            <a:pPr lvl="2"/>
            <a:r>
              <a:rPr lang="en-US" altLang="zh-CN" dirty="0">
                <a:ea typeface="ＭＳ Ｐゴシック" pitchFamily="34" charset="-128"/>
                <a:cs typeface="Times New Roman" pitchFamily="18" charset="0"/>
              </a:rPr>
              <a:t>each of </a:t>
            </a:r>
            <a:r>
              <a:rPr lang="en-US" altLang="zh-CN" i="1" dirty="0">
                <a:solidFill>
                  <a:srgbClr val="FF0000"/>
                </a:solidFill>
                <a:ea typeface="ＭＳ Ｐゴシック" pitchFamily="34" charset="-128"/>
                <a:cs typeface="Times New Roman" pitchFamily="18" charset="0"/>
              </a:rPr>
              <a:t>n</a:t>
            </a:r>
            <a:r>
              <a:rPr lang="en-US" altLang="zh-CN" dirty="0">
                <a:ea typeface="ＭＳ Ｐゴシック" pitchFamily="34" charset="-128"/>
                <a:cs typeface="Times New Roman" pitchFamily="18" charset="0"/>
              </a:rPr>
              <a:t> matching records may be resident on a different block, which may result in on I/O operation per retrieved record, thus very expensive cost</a:t>
            </a:r>
          </a:p>
          <a:p>
            <a:pPr lvl="2"/>
            <a:r>
              <a:rPr lang="en-US" altLang="zh-CN" dirty="0">
                <a:ea typeface="ＭＳ Ｐゴシック" pitchFamily="34" charset="-128"/>
                <a:cs typeface="Times New Roman" pitchFamily="18" charset="0"/>
              </a:rPr>
              <a:t>cost =  (</a:t>
            </a:r>
            <a:r>
              <a:rPr lang="en-US" altLang="zh-CN" i="1" dirty="0">
                <a:ea typeface="ＭＳ Ｐゴシック" pitchFamily="34" charset="-128"/>
                <a:cs typeface="Times New Roman" pitchFamily="18" charset="0"/>
              </a:rPr>
              <a:t>h</a:t>
            </a:r>
            <a:r>
              <a:rPr lang="en-US" altLang="zh-CN" i="1" baseline="-25000" dirty="0">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n) * </a:t>
            </a:r>
            <a:r>
              <a:rPr lang="en-US" altLang="zh-CN" dirty="0">
                <a:ea typeface="ＭＳ Ｐゴシック" pitchFamily="34" charset="-128"/>
                <a:cs typeface="Times New Roman" pitchFamily="18" charset="0"/>
                <a:sym typeface="Symbol" pitchFamily="18" charset="2"/>
              </a:rPr>
              <a:t>(</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T</a:t>
            </a:r>
            <a:r>
              <a:rPr lang="en-US" altLang="zh-CN" dirty="0">
                <a:ea typeface="ＭＳ Ｐゴシック" pitchFamily="34" charset="-128"/>
                <a:cs typeface="Times New Roman" pitchFamily="18" charset="0"/>
                <a:sym typeface="Symbol" pitchFamily="18" charset="2"/>
              </a:rPr>
              <a:t> + </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S</a:t>
            </a:r>
            <a:r>
              <a:rPr lang="en-US" altLang="zh-CN" dirty="0">
                <a:ea typeface="ＭＳ Ｐゴシック" pitchFamily="34" charset="-128"/>
                <a:cs typeface="Times New Roman" pitchFamily="18" charset="0"/>
                <a:sym typeface="Symbol" pitchFamily="18" charset="2"/>
              </a:rPr>
              <a:t>)</a:t>
            </a:r>
            <a:r>
              <a:rPr lang="en-US" altLang="zh-CN" i="1" dirty="0">
                <a:ea typeface="ＭＳ Ｐゴシック" pitchFamily="34" charset="-128"/>
                <a:cs typeface="Times New Roman" pitchFamily="18" charset="0"/>
              </a:rPr>
              <a:t> </a:t>
            </a:r>
          </a:p>
        </p:txBody>
      </p:sp>
      <p:sp>
        <p:nvSpPr>
          <p:cNvPr id="4" name="日期占位符 3">
            <a:extLst>
              <a:ext uri="{FF2B5EF4-FFF2-40B4-BE49-F238E27FC236}">
                <a16:creationId xmlns:a16="http://schemas.microsoft.com/office/drawing/2014/main" id="{81D1A670-5E94-42E5-98E8-41451D11BAA3}"/>
              </a:ext>
            </a:extLst>
          </p:cNvPr>
          <p:cNvSpPr>
            <a:spLocks noGrp="1"/>
          </p:cNvSpPr>
          <p:nvPr>
            <p:ph type="dt" sz="half" idx="10"/>
          </p:nvPr>
        </p:nvSpPr>
        <p:spPr/>
        <p:txBody>
          <a:bodyPr/>
          <a:lstStyle/>
          <a:p>
            <a:fld id="{6AD769C9-80AA-4C5A-9518-06189ADCBA90}"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08524E30-3316-474F-837E-6FF05E3A0079}"/>
              </a:ext>
            </a:extLst>
          </p:cNvPr>
          <p:cNvSpPr>
            <a:spLocks noGrp="1"/>
          </p:cNvSpPr>
          <p:nvPr>
            <p:ph type="sldNum" sz="quarter" idx="12"/>
          </p:nvPr>
        </p:nvSpPr>
        <p:spPr/>
        <p:txBody>
          <a:bodyPr/>
          <a:lstStyle/>
          <a:p>
            <a:fld id="{47C4BD23-150C-4A56-8E66-9482A3FB2E80}" type="slidenum">
              <a:rPr lang="zh-CN" altLang="en-US" smtClean="0"/>
              <a:pPr/>
              <a:t>26</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AC577A9B-4B64-4819-BAFA-A70611F5854D}"/>
              </a:ext>
            </a:extLst>
          </p:cNvPr>
          <p:cNvSpPr>
            <a:spLocks noChangeArrowheads="1"/>
          </p:cNvSpPr>
          <p:nvPr/>
        </p:nvSpPr>
        <p:spPr bwMode="auto">
          <a:xfrm>
            <a:off x="5224222" y="1763214"/>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4">
            <a:hlinkClick r:id="rId3" action="ppaction://hlinksldjump" highlightClick="1"/>
            <a:extLst>
              <a:ext uri="{FF2B5EF4-FFF2-40B4-BE49-F238E27FC236}">
                <a16:creationId xmlns:a16="http://schemas.microsoft.com/office/drawing/2014/main" id="{FECA58C4-610B-415A-B28C-657C8F2D3F8F}"/>
              </a:ext>
            </a:extLst>
          </p:cNvPr>
          <p:cNvSpPr>
            <a:spLocks noChangeArrowheads="1"/>
          </p:cNvSpPr>
          <p:nvPr/>
        </p:nvSpPr>
        <p:spPr bwMode="auto">
          <a:xfrm>
            <a:off x="6687429" y="3484098"/>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 name="图片 8">
            <a:extLst>
              <a:ext uri="{FF2B5EF4-FFF2-40B4-BE49-F238E27FC236}">
                <a16:creationId xmlns:a16="http://schemas.microsoft.com/office/drawing/2014/main" id="{35FEB88F-216D-42B9-BCB6-01E5A0CA71B3}"/>
              </a:ext>
            </a:extLst>
          </p:cNvPr>
          <p:cNvPicPr>
            <a:picLocks noChangeAspect="1"/>
          </p:cNvPicPr>
          <p:nvPr/>
        </p:nvPicPr>
        <p:blipFill>
          <a:blip r:embed="rId4"/>
          <a:stretch>
            <a:fillRect/>
          </a:stretch>
        </p:blipFill>
        <p:spPr>
          <a:xfrm>
            <a:off x="6687429" y="4681263"/>
            <a:ext cx="4589123" cy="1846148"/>
          </a:xfrm>
          <a:prstGeom prst="rect">
            <a:avLst/>
          </a:prstGeom>
          <a:ln>
            <a:solidFill>
              <a:srgbClr val="FF0000"/>
            </a:solidFill>
          </a:ln>
        </p:spPr>
      </p:pic>
    </p:spTree>
    <p:extLst>
      <p:ext uri="{BB962C8B-B14F-4D97-AF65-F5344CB8AC3E}">
        <p14:creationId xmlns:p14="http://schemas.microsoft.com/office/powerpoint/2010/main" val="369533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DFC1C95-A065-402B-AFBD-4D46680E2826}"/>
              </a:ext>
            </a:extLst>
          </p:cNvPr>
          <p:cNvSpPr>
            <a:spLocks noGrp="1"/>
          </p:cNvSpPr>
          <p:nvPr>
            <p:ph type="sldNum" sz="quarter" idx="12"/>
          </p:nvPr>
        </p:nvSpPr>
        <p:spPr/>
        <p:txBody>
          <a:bodyPr/>
          <a:lstStyle/>
          <a:p>
            <a:fld id="{47C4BD23-150C-4A56-8E66-9482A3FB2E80}" type="slidenum">
              <a:rPr lang="zh-CN" altLang="en-US" smtClean="0"/>
              <a:t>27</a:t>
            </a:fld>
            <a:endParaRPr lang="zh-CN" altLang="en-US"/>
          </a:p>
        </p:txBody>
      </p:sp>
      <p:sp>
        <p:nvSpPr>
          <p:cNvPr id="4" name="日期占位符 3">
            <a:extLst>
              <a:ext uri="{FF2B5EF4-FFF2-40B4-BE49-F238E27FC236}">
                <a16:creationId xmlns:a16="http://schemas.microsoft.com/office/drawing/2014/main" id="{28B15497-6A15-4B3C-A294-13D2A8049E79}"/>
              </a:ext>
            </a:extLst>
          </p:cNvPr>
          <p:cNvSpPr>
            <a:spLocks noGrp="1"/>
          </p:cNvSpPr>
          <p:nvPr>
            <p:ph type="dt" sz="half" idx="10"/>
          </p:nvPr>
        </p:nvSpPr>
        <p:spPr/>
        <p:txBody>
          <a:bodyPr/>
          <a:lstStyle/>
          <a:p>
            <a:fld id="{3B656DB0-A8E3-4945-BD20-8B758398919F}" type="datetime1">
              <a:rPr lang="zh-CN" altLang="en-US" smtClean="0"/>
              <a:t>2021/12/6</a:t>
            </a:fld>
            <a:endParaRPr lang="zh-CN" altLang="en-US" dirty="0"/>
          </a:p>
        </p:txBody>
      </p:sp>
      <p:sp>
        <p:nvSpPr>
          <p:cNvPr id="5" name="Text Box 4">
            <a:extLst>
              <a:ext uri="{FF2B5EF4-FFF2-40B4-BE49-F238E27FC236}">
                <a16:creationId xmlns:a16="http://schemas.microsoft.com/office/drawing/2014/main" id="{159F15F8-6420-4483-A4E6-CEAE28505335}"/>
              </a:ext>
            </a:extLst>
          </p:cNvPr>
          <p:cNvSpPr txBox="1">
            <a:spLocks noChangeArrowheads="1"/>
          </p:cNvSpPr>
          <p:nvPr/>
        </p:nvSpPr>
        <p:spPr bwMode="auto">
          <a:xfrm>
            <a:off x="1855885" y="5813684"/>
            <a:ext cx="6782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ＭＳ Ｐゴシック" pitchFamily="34" charset="-128"/>
                <a:cs typeface="Times New Roman" pitchFamily="18" charset="0"/>
              </a:rPr>
              <a:t>Fig. 14.6 </a:t>
            </a:r>
            <a:r>
              <a:rPr kumimoji="0" lang="en-US" altLang="en-US" dirty="0">
                <a:latin typeface="+mn-lt"/>
                <a:ea typeface="ＭＳ Ｐゴシック" pitchFamily="34" charset="-128"/>
                <a:cs typeface="Times New Roman" pitchFamily="18" charset="0"/>
              </a:rPr>
              <a:t>Secondary index on </a:t>
            </a:r>
            <a:r>
              <a:rPr kumimoji="0" lang="en-US" altLang="en-US" i="1" dirty="0">
                <a:solidFill>
                  <a:srgbClr val="FF0000"/>
                </a:solidFill>
                <a:latin typeface="+mn-lt"/>
                <a:ea typeface="ＭＳ Ｐゴシック" pitchFamily="34" charset="-128"/>
                <a:cs typeface="Times New Roman" pitchFamily="18" charset="0"/>
              </a:rPr>
              <a:t>salary</a:t>
            </a:r>
            <a:r>
              <a:rPr kumimoji="0" lang="en-US" altLang="en-US" i="1" dirty="0">
                <a:latin typeface="+mn-lt"/>
                <a:ea typeface="ＭＳ Ｐゴシック" pitchFamily="34" charset="-128"/>
                <a:cs typeface="Times New Roman" pitchFamily="18" charset="0"/>
              </a:rPr>
              <a:t> </a:t>
            </a:r>
            <a:r>
              <a:rPr kumimoji="0" lang="en-US" altLang="en-US" dirty="0">
                <a:latin typeface="+mn-lt"/>
                <a:ea typeface="ＭＳ Ｐゴシック" pitchFamily="34" charset="-128"/>
                <a:cs typeface="Times New Roman" pitchFamily="18" charset="0"/>
              </a:rPr>
              <a:t>field of </a:t>
            </a:r>
            <a:r>
              <a:rPr kumimoji="0" lang="en-US" altLang="en-US" i="1" dirty="0">
                <a:solidFill>
                  <a:srgbClr val="FF0000"/>
                </a:solidFill>
                <a:latin typeface="+mn-lt"/>
                <a:ea typeface="ＭＳ Ｐゴシック" pitchFamily="34" charset="-128"/>
                <a:cs typeface="Times New Roman" pitchFamily="18" charset="0"/>
              </a:rPr>
              <a:t>instructor</a:t>
            </a:r>
            <a:endParaRPr kumimoji="0" lang="en-US" altLang="en-US" dirty="0">
              <a:solidFill>
                <a:srgbClr val="FF0000"/>
              </a:solidFill>
              <a:latin typeface="+mn-lt"/>
              <a:ea typeface="ＭＳ Ｐゴシック" pitchFamily="34" charset="-128"/>
              <a:cs typeface="Times New Roman" pitchFamily="18" charset="0"/>
            </a:endParaRPr>
          </a:p>
        </p:txBody>
      </p:sp>
      <p:sp>
        <p:nvSpPr>
          <p:cNvPr id="6" name="AutoShape 5">
            <a:hlinkClick r:id="" action="ppaction://hlinkshowjump?jump=lastslideviewed" highlightClick="1"/>
            <a:extLst>
              <a:ext uri="{FF2B5EF4-FFF2-40B4-BE49-F238E27FC236}">
                <a16:creationId xmlns:a16="http://schemas.microsoft.com/office/drawing/2014/main" id="{531105DF-3B2E-409A-B030-3F73079921A5}"/>
              </a:ext>
            </a:extLst>
          </p:cNvPr>
          <p:cNvSpPr>
            <a:spLocks noChangeArrowheads="1"/>
          </p:cNvSpPr>
          <p:nvPr/>
        </p:nvSpPr>
        <p:spPr bwMode="auto">
          <a:xfrm>
            <a:off x="9291735" y="7074159"/>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 name="组合 8">
            <a:extLst>
              <a:ext uri="{FF2B5EF4-FFF2-40B4-BE49-F238E27FC236}">
                <a16:creationId xmlns:a16="http://schemas.microsoft.com/office/drawing/2014/main" id="{8F475D54-015B-4745-B694-F6BB5A67225C}"/>
              </a:ext>
            </a:extLst>
          </p:cNvPr>
          <p:cNvGrpSpPr>
            <a:grpSpLocks/>
          </p:cNvGrpSpPr>
          <p:nvPr/>
        </p:nvGrpSpPr>
        <p:grpSpPr bwMode="auto">
          <a:xfrm>
            <a:off x="1136748" y="430472"/>
            <a:ext cx="8174037" cy="4451476"/>
            <a:chOff x="684213" y="61913"/>
            <a:chExt cx="8174037" cy="4451985"/>
          </a:xfrm>
        </p:grpSpPr>
        <p:pic>
          <p:nvPicPr>
            <p:cNvPr id="8" name="Picture 7">
              <a:extLst>
                <a:ext uri="{FF2B5EF4-FFF2-40B4-BE49-F238E27FC236}">
                  <a16:creationId xmlns:a16="http://schemas.microsoft.com/office/drawing/2014/main" id="{354D15C4-50FB-4CAE-87F5-204974B53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549275"/>
              <a:ext cx="79248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
              <a:extLst>
                <a:ext uri="{FF2B5EF4-FFF2-40B4-BE49-F238E27FC236}">
                  <a16:creationId xmlns:a16="http://schemas.microsoft.com/office/drawing/2014/main" id="{EDD52B62-2441-4D8E-BA53-FE60B0900366}"/>
                </a:ext>
              </a:extLst>
            </p:cNvPr>
            <p:cNvSpPr txBox="1">
              <a:spLocks noChangeArrowheads="1"/>
            </p:cNvSpPr>
            <p:nvPr/>
          </p:nvSpPr>
          <p:spPr bwMode="auto">
            <a:xfrm>
              <a:off x="2124075" y="61913"/>
              <a:ext cx="1142877" cy="46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buckets</a:t>
              </a:r>
              <a:endParaRPr lang="zh-CN" altLang="en-US">
                <a:latin typeface="+mn-lt"/>
              </a:endParaRPr>
            </a:p>
          </p:txBody>
        </p:sp>
        <p:sp>
          <p:nvSpPr>
            <p:cNvPr id="10" name="Text Box 18">
              <a:extLst>
                <a:ext uri="{FF2B5EF4-FFF2-40B4-BE49-F238E27FC236}">
                  <a16:creationId xmlns:a16="http://schemas.microsoft.com/office/drawing/2014/main" id="{4C1F8C62-EC0B-4C0B-8838-202FD9A615AD}"/>
                </a:ext>
              </a:extLst>
            </p:cNvPr>
            <p:cNvSpPr txBox="1">
              <a:spLocks noChangeArrowheads="1"/>
            </p:cNvSpPr>
            <p:nvPr/>
          </p:nvSpPr>
          <p:spPr bwMode="auto">
            <a:xfrm>
              <a:off x="2992438" y="620713"/>
              <a:ext cx="58658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i="1">
                  <a:latin typeface="+mn-lt"/>
                </a:rPr>
                <a:t>instructor</a:t>
              </a:r>
              <a:r>
                <a:rPr lang="en-US" altLang="zh-CN">
                  <a:latin typeface="+mn-lt"/>
                </a:rPr>
                <a:t>(</a:t>
              </a:r>
              <a:r>
                <a:rPr lang="en-US" altLang="zh-CN" i="1">
                  <a:latin typeface="+mn-lt"/>
                </a:rPr>
                <a:t>ID, name, dept_name, </a:t>
              </a:r>
              <a:r>
                <a:rPr lang="en-US" altLang="zh-CN" b="1" i="1">
                  <a:solidFill>
                    <a:srgbClr val="FF0000"/>
                  </a:solidFill>
                  <a:latin typeface="+mn-lt"/>
                </a:rPr>
                <a:t>salary</a:t>
              </a:r>
              <a:r>
                <a:rPr lang="en-US" altLang="zh-CN">
                  <a:latin typeface="+mn-lt"/>
                </a:rPr>
                <a:t>)</a:t>
              </a:r>
              <a:endParaRPr lang="zh-CN" altLang="en-US">
                <a:latin typeface="+mn-lt"/>
              </a:endParaRPr>
            </a:p>
          </p:txBody>
        </p:sp>
        <p:sp>
          <p:nvSpPr>
            <p:cNvPr id="11" name="TextBox 1">
              <a:extLst>
                <a:ext uri="{FF2B5EF4-FFF2-40B4-BE49-F238E27FC236}">
                  <a16:creationId xmlns:a16="http://schemas.microsoft.com/office/drawing/2014/main" id="{0C207085-FED8-4146-A610-D2CE111B8348}"/>
                </a:ext>
              </a:extLst>
            </p:cNvPr>
            <p:cNvSpPr txBox="1">
              <a:spLocks noChangeArrowheads="1"/>
            </p:cNvSpPr>
            <p:nvPr/>
          </p:nvSpPr>
          <p:spPr bwMode="auto">
            <a:xfrm>
              <a:off x="3909654" y="4144566"/>
              <a:ext cx="4067918" cy="369332"/>
            </a:xfrm>
            <a:prstGeom prst="rect">
              <a:avLst/>
            </a:prstGeom>
            <a:noFill/>
            <a:ln w="2857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dirty="0">
                  <a:latin typeface="+mn-lt"/>
                  <a:cs typeface="Times New Roman" pitchFamily="18" charset="0"/>
                </a:rPr>
                <a:t>99540    Wan           </a:t>
              </a:r>
              <a:r>
                <a:rPr lang="en-US" altLang="zh-CN" sz="1800" dirty="0" err="1">
                  <a:latin typeface="+mn-lt"/>
                  <a:cs typeface="Times New Roman" pitchFamily="18" charset="0"/>
                </a:rPr>
                <a:t>Comp.Sci</a:t>
              </a:r>
              <a:r>
                <a:rPr lang="en-US" altLang="zh-CN" sz="1800" dirty="0">
                  <a:latin typeface="+mn-lt"/>
                  <a:cs typeface="Times New Roman" pitchFamily="18" charset="0"/>
                </a:rPr>
                <a:t>     </a:t>
              </a:r>
              <a:r>
                <a:rPr lang="en-US" altLang="zh-CN" sz="1800" b="1" dirty="0">
                  <a:solidFill>
                    <a:srgbClr val="7030A0"/>
                  </a:solidFill>
                  <a:latin typeface="+mn-lt"/>
                  <a:cs typeface="Times New Roman" pitchFamily="18" charset="0"/>
                </a:rPr>
                <a:t>87000</a:t>
              </a:r>
              <a:endParaRPr lang="zh-CN" altLang="en-US" sz="1800" b="1" dirty="0">
                <a:solidFill>
                  <a:srgbClr val="7030A0"/>
                </a:solidFill>
                <a:latin typeface="+mn-lt"/>
                <a:cs typeface="Times New Roman" pitchFamily="18" charset="0"/>
              </a:endParaRPr>
            </a:p>
          </p:txBody>
        </p:sp>
        <p:cxnSp>
          <p:nvCxnSpPr>
            <p:cNvPr id="12" name="直接连接符 3">
              <a:extLst>
                <a:ext uri="{FF2B5EF4-FFF2-40B4-BE49-F238E27FC236}">
                  <a16:creationId xmlns:a16="http://schemas.microsoft.com/office/drawing/2014/main" id="{5FA0671D-9F55-4B27-BE8F-6CA245EE4C88}"/>
                </a:ext>
              </a:extLst>
            </p:cNvPr>
            <p:cNvCxnSpPr>
              <a:cxnSpLocks noChangeShapeType="1"/>
            </p:cNvCxnSpPr>
            <p:nvPr/>
          </p:nvCxnSpPr>
          <p:spPr bwMode="auto">
            <a:xfrm>
              <a:off x="6876256" y="2636912"/>
              <a:ext cx="576064" cy="0"/>
            </a:xfrm>
            <a:prstGeom prst="line">
              <a:avLst/>
            </a:prstGeom>
            <a:noFill/>
            <a:ln w="19050" algn="ctr">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5">
              <a:extLst>
                <a:ext uri="{FF2B5EF4-FFF2-40B4-BE49-F238E27FC236}">
                  <a16:creationId xmlns:a16="http://schemas.microsoft.com/office/drawing/2014/main" id="{53F6045A-C4B1-4F12-A9C6-AD6CF25AA4E3}"/>
                </a:ext>
              </a:extLst>
            </p:cNvPr>
            <p:cNvCxnSpPr>
              <a:cxnSpLocks noChangeShapeType="1"/>
              <a:endCxn id="11" idx="1"/>
            </p:cNvCxnSpPr>
            <p:nvPr/>
          </p:nvCxnSpPr>
          <p:spPr bwMode="auto">
            <a:xfrm>
              <a:off x="2771800" y="3224779"/>
              <a:ext cx="1137854" cy="1104453"/>
            </a:xfrm>
            <a:prstGeom prst="straightConnector1">
              <a:avLst/>
            </a:prstGeom>
            <a:noFill/>
            <a:ln w="9525" algn="ctr">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AutoShape 19">
            <a:hlinkClick r:id="" action="ppaction://hlinkshowjump?jump=lastslideviewed" highlightClick="1"/>
            <a:extLst>
              <a:ext uri="{FF2B5EF4-FFF2-40B4-BE49-F238E27FC236}">
                <a16:creationId xmlns:a16="http://schemas.microsoft.com/office/drawing/2014/main" id="{CE11353E-D916-4655-A736-9A4A30287D0C}"/>
              </a:ext>
            </a:extLst>
          </p:cNvPr>
          <p:cNvSpPr>
            <a:spLocks noChangeArrowheads="1"/>
          </p:cNvSpPr>
          <p:nvPr/>
        </p:nvSpPr>
        <p:spPr bwMode="auto">
          <a:xfrm>
            <a:off x="11614042" y="5952180"/>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7" name="TextBox 1">
            <a:extLst>
              <a:ext uri="{FF2B5EF4-FFF2-40B4-BE49-F238E27FC236}">
                <a16:creationId xmlns:a16="http://schemas.microsoft.com/office/drawing/2014/main" id="{D23183D6-49D6-4F87-B7B1-6A2588916877}"/>
              </a:ext>
            </a:extLst>
          </p:cNvPr>
          <p:cNvSpPr txBox="1">
            <a:spLocks noChangeArrowheads="1"/>
          </p:cNvSpPr>
          <p:nvPr/>
        </p:nvSpPr>
        <p:spPr bwMode="auto">
          <a:xfrm>
            <a:off x="4362189" y="4943766"/>
            <a:ext cx="4067918" cy="36929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dirty="0">
                <a:latin typeface="+mn-lt"/>
                <a:cs typeface="Times New Roman" pitchFamily="18" charset="0"/>
              </a:rPr>
              <a:t>99800    Cui              Finance       </a:t>
            </a:r>
            <a:r>
              <a:rPr lang="en-US" altLang="zh-CN" sz="1800" b="1" u="sng" dirty="0">
                <a:solidFill>
                  <a:srgbClr val="FF0000"/>
                </a:solidFill>
                <a:latin typeface="+mn-lt"/>
                <a:cs typeface="Times New Roman" pitchFamily="18" charset="0"/>
              </a:rPr>
              <a:t>80000</a:t>
            </a:r>
            <a:endParaRPr lang="zh-CN" altLang="en-US" sz="1800" b="1" u="sng" dirty="0">
              <a:solidFill>
                <a:srgbClr val="FF0000"/>
              </a:solidFill>
              <a:latin typeface="+mn-lt"/>
              <a:cs typeface="Times New Roman" pitchFamily="18" charset="0"/>
            </a:endParaRPr>
          </a:p>
        </p:txBody>
      </p:sp>
      <p:cxnSp>
        <p:nvCxnSpPr>
          <p:cNvPr id="19" name="直接箭头连接符 5">
            <a:extLst>
              <a:ext uri="{FF2B5EF4-FFF2-40B4-BE49-F238E27FC236}">
                <a16:creationId xmlns:a16="http://schemas.microsoft.com/office/drawing/2014/main" id="{D5782907-1621-446A-8E5A-1978DA40753E}"/>
              </a:ext>
            </a:extLst>
          </p:cNvPr>
          <p:cNvCxnSpPr>
            <a:cxnSpLocks noChangeShapeType="1"/>
            <a:endCxn id="17" idx="1"/>
          </p:cNvCxnSpPr>
          <p:nvPr/>
        </p:nvCxnSpPr>
        <p:spPr bwMode="auto">
          <a:xfrm>
            <a:off x="3224335" y="3158896"/>
            <a:ext cx="1137854" cy="1969515"/>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a:extLst>
              <a:ext uri="{FF2B5EF4-FFF2-40B4-BE49-F238E27FC236}">
                <a16:creationId xmlns:a16="http://schemas.microsoft.com/office/drawing/2014/main" id="{618A7532-B3AD-4031-B625-6028D3D84BBA}"/>
              </a:ext>
            </a:extLst>
          </p:cNvPr>
          <p:cNvCxnSpPr>
            <a:cxnSpLocks noChangeShapeType="1"/>
          </p:cNvCxnSpPr>
          <p:nvPr/>
        </p:nvCxnSpPr>
        <p:spPr bwMode="auto">
          <a:xfrm>
            <a:off x="7294579" y="3731410"/>
            <a:ext cx="576064"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a:extLst>
              <a:ext uri="{FF2B5EF4-FFF2-40B4-BE49-F238E27FC236}">
                <a16:creationId xmlns:a16="http://schemas.microsoft.com/office/drawing/2014/main" id="{6E4D8630-44A4-477B-A489-428654CCBB85}"/>
              </a:ext>
            </a:extLst>
          </p:cNvPr>
          <p:cNvCxnSpPr>
            <a:cxnSpLocks noChangeShapeType="1"/>
          </p:cNvCxnSpPr>
          <p:nvPr/>
        </p:nvCxnSpPr>
        <p:spPr bwMode="auto">
          <a:xfrm>
            <a:off x="7294579" y="4457643"/>
            <a:ext cx="576064"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a:extLst>
              <a:ext uri="{FF2B5EF4-FFF2-40B4-BE49-F238E27FC236}">
                <a16:creationId xmlns:a16="http://schemas.microsoft.com/office/drawing/2014/main" id="{9B34AD8D-869C-4C45-9C97-0C7250254255}"/>
              </a:ext>
            </a:extLst>
          </p:cNvPr>
          <p:cNvCxnSpPr>
            <a:cxnSpLocks/>
          </p:cNvCxnSpPr>
          <p:nvPr/>
        </p:nvCxnSpPr>
        <p:spPr>
          <a:xfrm>
            <a:off x="3224335" y="2967135"/>
            <a:ext cx="0" cy="461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箭头连接符 5">
            <a:extLst>
              <a:ext uri="{FF2B5EF4-FFF2-40B4-BE49-F238E27FC236}">
                <a16:creationId xmlns:a16="http://schemas.microsoft.com/office/drawing/2014/main" id="{53D623DD-8DD5-4CB0-8C9B-97FDB1367411}"/>
              </a:ext>
            </a:extLst>
          </p:cNvPr>
          <p:cNvCxnSpPr>
            <a:cxnSpLocks noChangeShapeType="1"/>
          </p:cNvCxnSpPr>
          <p:nvPr/>
        </p:nvCxnSpPr>
        <p:spPr bwMode="auto">
          <a:xfrm>
            <a:off x="3237722" y="3023118"/>
            <a:ext cx="1087017" cy="639903"/>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5">
            <a:extLst>
              <a:ext uri="{FF2B5EF4-FFF2-40B4-BE49-F238E27FC236}">
                <a16:creationId xmlns:a16="http://schemas.microsoft.com/office/drawing/2014/main" id="{7711A13E-B4D8-4482-B4F7-1325F07E60C0}"/>
              </a:ext>
            </a:extLst>
          </p:cNvPr>
          <p:cNvCxnSpPr>
            <a:cxnSpLocks noChangeShapeType="1"/>
          </p:cNvCxnSpPr>
          <p:nvPr/>
        </p:nvCxnSpPr>
        <p:spPr bwMode="auto">
          <a:xfrm>
            <a:off x="3200272" y="3264983"/>
            <a:ext cx="1137853" cy="1142468"/>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a:extLst>
              <a:ext uri="{FF2B5EF4-FFF2-40B4-BE49-F238E27FC236}">
                <a16:creationId xmlns:a16="http://schemas.microsoft.com/office/drawing/2014/main" id="{9104892E-81F8-4132-A6AF-F2FBD0322E1D}"/>
              </a:ext>
            </a:extLst>
          </p:cNvPr>
          <p:cNvCxnSpPr>
            <a:cxnSpLocks noChangeShapeType="1"/>
          </p:cNvCxnSpPr>
          <p:nvPr/>
        </p:nvCxnSpPr>
        <p:spPr bwMode="auto">
          <a:xfrm>
            <a:off x="1223461" y="3118700"/>
            <a:ext cx="576064"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5">
            <a:extLst>
              <a:ext uri="{FF2B5EF4-FFF2-40B4-BE49-F238E27FC236}">
                <a16:creationId xmlns:a16="http://schemas.microsoft.com/office/drawing/2014/main" id="{00F5608C-433A-42FB-B8B4-A00612174723}"/>
              </a:ext>
            </a:extLst>
          </p:cNvPr>
          <p:cNvCxnSpPr>
            <a:cxnSpLocks noChangeShapeType="1"/>
          </p:cNvCxnSpPr>
          <p:nvPr/>
        </p:nvCxnSpPr>
        <p:spPr bwMode="auto">
          <a:xfrm>
            <a:off x="1943003" y="2967135"/>
            <a:ext cx="1008032" cy="230932"/>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40480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6F3C6D0-A31F-4EF0-8938-C38958514FCE}"/>
              </a:ext>
            </a:extLst>
          </p:cNvPr>
          <p:cNvSpPr>
            <a:spLocks noGrp="1"/>
          </p:cNvSpPr>
          <p:nvPr>
            <p:ph type="sldNum" sz="quarter" idx="12"/>
          </p:nvPr>
        </p:nvSpPr>
        <p:spPr/>
        <p:txBody>
          <a:bodyPr/>
          <a:lstStyle/>
          <a:p>
            <a:fld id="{47C4BD23-150C-4A56-8E66-9482A3FB2E80}" type="slidenum">
              <a:rPr lang="zh-CN" altLang="en-US" smtClean="0"/>
              <a:t>28</a:t>
            </a:fld>
            <a:endParaRPr lang="zh-CN" altLang="en-US"/>
          </a:p>
        </p:txBody>
      </p:sp>
      <p:sp>
        <p:nvSpPr>
          <p:cNvPr id="4" name="日期占位符 3">
            <a:extLst>
              <a:ext uri="{FF2B5EF4-FFF2-40B4-BE49-F238E27FC236}">
                <a16:creationId xmlns:a16="http://schemas.microsoft.com/office/drawing/2014/main" id="{2FF24221-7FFC-471A-9ACB-0416E1D5487F}"/>
              </a:ext>
            </a:extLst>
          </p:cNvPr>
          <p:cNvSpPr>
            <a:spLocks noGrp="1"/>
          </p:cNvSpPr>
          <p:nvPr>
            <p:ph type="dt" sz="half" idx="10"/>
          </p:nvPr>
        </p:nvSpPr>
        <p:spPr/>
        <p:txBody>
          <a:bodyPr/>
          <a:lstStyle/>
          <a:p>
            <a:fld id="{FD66F850-27DF-44A3-AE45-723C991504E5}" type="datetime1">
              <a:rPr lang="zh-CN" altLang="en-US" smtClean="0"/>
              <a:t>2021/12/6</a:t>
            </a:fld>
            <a:endParaRPr lang="zh-CN" altLang="en-US" dirty="0"/>
          </a:p>
        </p:txBody>
      </p:sp>
      <p:sp>
        <p:nvSpPr>
          <p:cNvPr id="5" name="Text Box 3">
            <a:extLst>
              <a:ext uri="{FF2B5EF4-FFF2-40B4-BE49-F238E27FC236}">
                <a16:creationId xmlns:a16="http://schemas.microsoft.com/office/drawing/2014/main" id="{75AAD6B4-5722-4607-8C35-3784D3A00B3C}"/>
              </a:ext>
            </a:extLst>
          </p:cNvPr>
          <p:cNvSpPr txBox="1">
            <a:spLocks noChangeArrowheads="1"/>
          </p:cNvSpPr>
          <p:nvPr/>
        </p:nvSpPr>
        <p:spPr bwMode="auto">
          <a:xfrm>
            <a:off x="4353243" y="1401763"/>
            <a:ext cx="2540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a:r>
              <a:rPr kumimoji="0" lang="en-US" altLang="zh-CN" sz="2000">
                <a:latin typeface="+mn-lt"/>
                <a:ea typeface="微软雅黑 Light" panose="020B0502040204020203" pitchFamily="34" charset="-122"/>
              </a:rPr>
              <a:t>.</a:t>
            </a:r>
          </a:p>
        </p:txBody>
      </p:sp>
      <p:sp>
        <p:nvSpPr>
          <p:cNvPr id="6" name="AutoShape 7">
            <a:hlinkClick r:id="" action="ppaction://hlinkshowjump?jump=lastslideviewed" highlightClick="1"/>
            <a:extLst>
              <a:ext uri="{FF2B5EF4-FFF2-40B4-BE49-F238E27FC236}">
                <a16:creationId xmlns:a16="http://schemas.microsoft.com/office/drawing/2014/main" id="{DE835791-033A-44EB-BF00-DCDAFB7AF2A9}"/>
              </a:ext>
            </a:extLst>
          </p:cNvPr>
          <p:cNvSpPr>
            <a:spLocks noChangeArrowheads="1"/>
          </p:cNvSpPr>
          <p:nvPr/>
        </p:nvSpPr>
        <p:spPr bwMode="auto">
          <a:xfrm>
            <a:off x="10949757" y="6136779"/>
            <a:ext cx="587440" cy="289877"/>
          </a:xfrm>
          <a:prstGeom prst="actionButtonForwardNex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 name="Text Box 11">
            <a:extLst>
              <a:ext uri="{FF2B5EF4-FFF2-40B4-BE49-F238E27FC236}">
                <a16:creationId xmlns:a16="http://schemas.microsoft.com/office/drawing/2014/main" id="{762A4AF2-5B9C-4804-AB63-1F0E29D3C7C4}"/>
              </a:ext>
            </a:extLst>
          </p:cNvPr>
          <p:cNvSpPr txBox="1">
            <a:spLocks noChangeArrowheads="1"/>
          </p:cNvSpPr>
          <p:nvPr/>
        </p:nvSpPr>
        <p:spPr bwMode="auto">
          <a:xfrm>
            <a:off x="662942" y="342900"/>
            <a:ext cx="1115567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ea typeface="微软雅黑 Light" panose="020B0502040204020203" pitchFamily="34" charset="-122"/>
              </a:rPr>
              <a:t>聚集索引树：索引</a:t>
            </a:r>
            <a:r>
              <a:rPr lang="en-US" altLang="zh-CN" dirty="0">
                <a:latin typeface="+mn-lt"/>
                <a:ea typeface="微软雅黑 Light" panose="020B0502040204020203" pitchFamily="34" charset="-122"/>
              </a:rPr>
              <a:t>+ </a:t>
            </a:r>
            <a:r>
              <a:rPr lang="zh-CN" altLang="en-US" b="1" dirty="0">
                <a:solidFill>
                  <a:srgbClr val="2D0EE4"/>
                </a:solidFill>
                <a:latin typeface="+mn-lt"/>
                <a:ea typeface="微软雅黑 Light" panose="020B0502040204020203" pitchFamily="34" charset="-122"/>
              </a:rPr>
              <a:t>数据</a:t>
            </a:r>
          </a:p>
          <a:p>
            <a:pPr eaLnBrk="1" hangingPunct="1"/>
            <a:r>
              <a:rPr lang="zh-CN" altLang="en-US" dirty="0">
                <a:latin typeface="+mn-lt"/>
                <a:ea typeface="微软雅黑 Light" panose="020B0502040204020203" pitchFamily="34" charset="-122"/>
              </a:rPr>
              <a:t>访问方式：</a:t>
            </a:r>
          </a:p>
          <a:p>
            <a:pPr eaLnBrk="1" hangingPunct="1"/>
            <a:r>
              <a:rPr lang="en-US" altLang="zh-CN" dirty="0">
                <a:latin typeface="+mn-lt"/>
                <a:ea typeface="微软雅黑 Light" panose="020B0502040204020203" pitchFamily="34" charset="-122"/>
              </a:rPr>
              <a:t>1. </a:t>
            </a:r>
            <a:r>
              <a:rPr lang="zh-CN" altLang="en-US" dirty="0">
                <a:latin typeface="+mn-lt"/>
                <a:ea typeface="微软雅黑 Light" panose="020B0502040204020203" pitchFamily="34" charset="-122"/>
              </a:rPr>
              <a:t>聚集索引查找</a:t>
            </a:r>
            <a:r>
              <a:rPr lang="en-US" altLang="zh-CN" dirty="0">
                <a:solidFill>
                  <a:srgbClr val="FF0000"/>
                </a:solidFill>
                <a:latin typeface="+mn-lt"/>
                <a:ea typeface="微软雅黑 Light" panose="020B0502040204020203" pitchFamily="34" charset="-122"/>
              </a:rPr>
              <a:t>seek</a:t>
            </a:r>
            <a:r>
              <a:rPr lang="en-US" altLang="zh-CN" dirty="0">
                <a:latin typeface="+mn-lt"/>
                <a:ea typeface="微软雅黑 Light" panose="020B0502040204020203" pitchFamily="34" charset="-122"/>
              </a:rPr>
              <a:t> on index-attribute</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e.g. </a:t>
            </a:r>
            <a:r>
              <a:rPr lang="en-US" altLang="zh-CN" i="1" dirty="0">
                <a:latin typeface="+mn-lt"/>
                <a:ea typeface="微软雅黑 Light" panose="020B0502040204020203" pitchFamily="34" charset="-122"/>
              </a:rPr>
              <a:t>branch-name</a:t>
            </a:r>
            <a:r>
              <a:rPr lang="en-US" altLang="zh-CN" dirty="0">
                <a:latin typeface="+mn-lt"/>
                <a:ea typeface="微软雅黑 Light" panose="020B0502040204020203" pitchFamily="34" charset="-122"/>
              </a:rPr>
              <a:t>, n</a:t>
            </a:r>
            <a:r>
              <a:rPr lang="zh-CN" altLang="en-US" dirty="0">
                <a:latin typeface="+mn-lt"/>
                <a:ea typeface="微软雅黑 Light" panose="020B0502040204020203" pitchFamily="34" charset="-122"/>
              </a:rPr>
              <a:t>分查找</a:t>
            </a:r>
            <a:r>
              <a:rPr lang="en-US" altLang="zh-CN" dirty="0">
                <a:latin typeface="+mn-lt"/>
                <a:ea typeface="微软雅黑 Light" panose="020B0502040204020203" pitchFamily="34" charset="-122"/>
              </a:rPr>
              <a:t>seek</a:t>
            </a:r>
            <a:endParaRPr lang="zh-CN" altLang="en-US"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2. </a:t>
            </a:r>
            <a:r>
              <a:rPr lang="zh-CN" altLang="en-US" dirty="0">
                <a:latin typeface="+mn-lt"/>
                <a:ea typeface="微软雅黑 Light" panose="020B0502040204020203" pitchFamily="34" charset="-122"/>
              </a:rPr>
              <a:t>聚集索引扫描</a:t>
            </a:r>
            <a:r>
              <a:rPr lang="en-US" altLang="zh-CN" dirty="0">
                <a:solidFill>
                  <a:srgbClr val="00B050"/>
                </a:solidFill>
                <a:latin typeface="+mn-lt"/>
                <a:ea typeface="微软雅黑 Light" panose="020B0502040204020203" pitchFamily="34" charset="-122"/>
              </a:rPr>
              <a:t>scan</a:t>
            </a:r>
            <a:r>
              <a:rPr lang="en-US" altLang="zh-CN" dirty="0">
                <a:latin typeface="+mn-lt"/>
                <a:ea typeface="微软雅黑 Light" panose="020B0502040204020203" pitchFamily="34" charset="-122"/>
              </a:rPr>
              <a:t> on non-index-attribute, e.g. balance</a:t>
            </a:r>
            <a:r>
              <a:rPr lang="zh-CN" altLang="en-US" dirty="0">
                <a:latin typeface="+mn-lt"/>
                <a:ea typeface="微软雅黑 Light" panose="020B0502040204020203" pitchFamily="34" charset="-122"/>
              </a:rPr>
              <a:t>，线性扫描</a:t>
            </a:r>
            <a:r>
              <a:rPr lang="en-US" altLang="zh-CN" dirty="0" err="1">
                <a:latin typeface="+mn-lt"/>
                <a:ea typeface="微软雅黑 Light" panose="020B0502040204020203" pitchFamily="34" charset="-122"/>
              </a:rPr>
              <a:t>sacn</a:t>
            </a:r>
            <a:endParaRPr lang="zh-CN" altLang="en-US" dirty="0">
              <a:latin typeface="+mn-lt"/>
              <a:ea typeface="微软雅黑 Light" panose="020B0502040204020203" pitchFamily="34" charset="-122"/>
            </a:endParaRPr>
          </a:p>
        </p:txBody>
      </p:sp>
      <p:pic>
        <p:nvPicPr>
          <p:cNvPr id="9" name="Picture 5">
            <a:extLst>
              <a:ext uri="{FF2B5EF4-FFF2-40B4-BE49-F238E27FC236}">
                <a16:creationId xmlns:a16="http://schemas.microsoft.com/office/drawing/2014/main" id="{96C184B8-FE81-4A11-AA14-5A6E8C757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3" t="30812" r="401" b="31081"/>
          <a:stretch>
            <a:fillRect/>
          </a:stretch>
        </p:blipFill>
        <p:spPr bwMode="auto">
          <a:xfrm>
            <a:off x="1238668" y="2549365"/>
            <a:ext cx="8469312"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12">
            <a:extLst>
              <a:ext uri="{FF2B5EF4-FFF2-40B4-BE49-F238E27FC236}">
                <a16:creationId xmlns:a16="http://schemas.microsoft.com/office/drawing/2014/main" id="{13E4863D-C561-4FDB-BA92-323CD813F46F}"/>
              </a:ext>
            </a:extLst>
          </p:cNvPr>
          <p:cNvSpPr>
            <a:spLocks noChangeArrowheads="1"/>
          </p:cNvSpPr>
          <p:nvPr/>
        </p:nvSpPr>
        <p:spPr bwMode="auto">
          <a:xfrm>
            <a:off x="1802230" y="5430678"/>
            <a:ext cx="504825" cy="287338"/>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zh-CN" altLang="en-US">
              <a:ea typeface="微软雅黑 Light" panose="020B0502040204020203" pitchFamily="34" charset="-122"/>
            </a:endParaRPr>
          </a:p>
        </p:txBody>
      </p:sp>
      <p:sp>
        <p:nvSpPr>
          <p:cNvPr id="11" name="Line 13">
            <a:extLst>
              <a:ext uri="{FF2B5EF4-FFF2-40B4-BE49-F238E27FC236}">
                <a16:creationId xmlns:a16="http://schemas.microsoft.com/office/drawing/2014/main" id="{7CA36679-E448-47CD-872F-39A6B0ED6408}"/>
              </a:ext>
            </a:extLst>
          </p:cNvPr>
          <p:cNvSpPr>
            <a:spLocks noChangeShapeType="1"/>
          </p:cNvSpPr>
          <p:nvPr/>
        </p:nvSpPr>
        <p:spPr bwMode="auto">
          <a:xfrm>
            <a:off x="2234030" y="4854415"/>
            <a:ext cx="0" cy="5762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2" name="Rectangle 14">
            <a:extLst>
              <a:ext uri="{FF2B5EF4-FFF2-40B4-BE49-F238E27FC236}">
                <a16:creationId xmlns:a16="http://schemas.microsoft.com/office/drawing/2014/main" id="{6D662027-31AD-466F-931E-C650C0E8E795}"/>
              </a:ext>
            </a:extLst>
          </p:cNvPr>
          <p:cNvSpPr>
            <a:spLocks noChangeArrowheads="1"/>
          </p:cNvSpPr>
          <p:nvPr/>
        </p:nvSpPr>
        <p:spPr bwMode="auto">
          <a:xfrm>
            <a:off x="2881730" y="5430678"/>
            <a:ext cx="504825" cy="287338"/>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zh-CN" altLang="en-US">
              <a:ea typeface="微软雅黑 Light" panose="020B0502040204020203" pitchFamily="34" charset="-122"/>
            </a:endParaRPr>
          </a:p>
        </p:txBody>
      </p:sp>
      <p:sp>
        <p:nvSpPr>
          <p:cNvPr id="13" name="Line 15">
            <a:extLst>
              <a:ext uri="{FF2B5EF4-FFF2-40B4-BE49-F238E27FC236}">
                <a16:creationId xmlns:a16="http://schemas.microsoft.com/office/drawing/2014/main" id="{9A7BA1A7-B799-41C6-B84F-00F939562AE8}"/>
              </a:ext>
            </a:extLst>
          </p:cNvPr>
          <p:cNvSpPr>
            <a:spLocks noChangeShapeType="1"/>
          </p:cNvSpPr>
          <p:nvPr/>
        </p:nvSpPr>
        <p:spPr bwMode="auto">
          <a:xfrm>
            <a:off x="3313530" y="4854415"/>
            <a:ext cx="0" cy="5762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4" name="Rectangle 16">
            <a:extLst>
              <a:ext uri="{FF2B5EF4-FFF2-40B4-BE49-F238E27FC236}">
                <a16:creationId xmlns:a16="http://schemas.microsoft.com/office/drawing/2014/main" id="{47B81FE5-6C23-4BA1-A260-F32DB0BB4E8E}"/>
              </a:ext>
            </a:extLst>
          </p:cNvPr>
          <p:cNvSpPr>
            <a:spLocks noChangeArrowheads="1"/>
          </p:cNvSpPr>
          <p:nvPr/>
        </p:nvSpPr>
        <p:spPr bwMode="auto">
          <a:xfrm>
            <a:off x="4753393" y="5430678"/>
            <a:ext cx="504825" cy="287338"/>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zh-CN" altLang="en-US">
              <a:ea typeface="微软雅黑 Light" panose="020B0502040204020203" pitchFamily="34" charset="-122"/>
            </a:endParaRPr>
          </a:p>
        </p:txBody>
      </p:sp>
      <p:sp>
        <p:nvSpPr>
          <p:cNvPr id="15" name="Line 17">
            <a:extLst>
              <a:ext uri="{FF2B5EF4-FFF2-40B4-BE49-F238E27FC236}">
                <a16:creationId xmlns:a16="http://schemas.microsoft.com/office/drawing/2014/main" id="{1B14BFE2-4850-4EA3-9F6F-B14426F9F197}"/>
              </a:ext>
            </a:extLst>
          </p:cNvPr>
          <p:cNvSpPr>
            <a:spLocks noChangeShapeType="1"/>
          </p:cNvSpPr>
          <p:nvPr/>
        </p:nvSpPr>
        <p:spPr bwMode="auto">
          <a:xfrm>
            <a:off x="5185193" y="4854415"/>
            <a:ext cx="0" cy="5762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6" name="Rectangle 18">
            <a:extLst>
              <a:ext uri="{FF2B5EF4-FFF2-40B4-BE49-F238E27FC236}">
                <a16:creationId xmlns:a16="http://schemas.microsoft.com/office/drawing/2014/main" id="{61E5232C-913F-42CE-A424-A5389327F38F}"/>
              </a:ext>
            </a:extLst>
          </p:cNvPr>
          <p:cNvSpPr>
            <a:spLocks noChangeArrowheads="1"/>
          </p:cNvSpPr>
          <p:nvPr/>
        </p:nvSpPr>
        <p:spPr bwMode="auto">
          <a:xfrm>
            <a:off x="6266280" y="5502115"/>
            <a:ext cx="504825" cy="288925"/>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zh-CN" altLang="en-US">
              <a:ea typeface="微软雅黑 Light" panose="020B0502040204020203" pitchFamily="34" charset="-122"/>
            </a:endParaRPr>
          </a:p>
        </p:txBody>
      </p:sp>
      <p:sp>
        <p:nvSpPr>
          <p:cNvPr id="17" name="Line 19">
            <a:extLst>
              <a:ext uri="{FF2B5EF4-FFF2-40B4-BE49-F238E27FC236}">
                <a16:creationId xmlns:a16="http://schemas.microsoft.com/office/drawing/2014/main" id="{6491E2ED-CB3F-4FB4-AFA1-513F6A5BA128}"/>
              </a:ext>
            </a:extLst>
          </p:cNvPr>
          <p:cNvSpPr>
            <a:spLocks noChangeShapeType="1"/>
          </p:cNvSpPr>
          <p:nvPr/>
        </p:nvSpPr>
        <p:spPr bwMode="auto">
          <a:xfrm flipH="1">
            <a:off x="6690143" y="4854415"/>
            <a:ext cx="7937" cy="6477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8" name="Rectangle 20">
            <a:extLst>
              <a:ext uri="{FF2B5EF4-FFF2-40B4-BE49-F238E27FC236}">
                <a16:creationId xmlns:a16="http://schemas.microsoft.com/office/drawing/2014/main" id="{B5279693-B505-4329-A9CF-40F6A40C7759}"/>
              </a:ext>
            </a:extLst>
          </p:cNvPr>
          <p:cNvSpPr>
            <a:spLocks noChangeArrowheads="1"/>
          </p:cNvSpPr>
          <p:nvPr/>
        </p:nvSpPr>
        <p:spPr bwMode="auto">
          <a:xfrm>
            <a:off x="8066505" y="5502115"/>
            <a:ext cx="504825" cy="288925"/>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zh-CN" altLang="en-US">
              <a:ea typeface="微软雅黑 Light" panose="020B0502040204020203" pitchFamily="34" charset="-122"/>
            </a:endParaRPr>
          </a:p>
        </p:txBody>
      </p:sp>
      <p:sp>
        <p:nvSpPr>
          <p:cNvPr id="19" name="Line 21">
            <a:extLst>
              <a:ext uri="{FF2B5EF4-FFF2-40B4-BE49-F238E27FC236}">
                <a16:creationId xmlns:a16="http://schemas.microsoft.com/office/drawing/2014/main" id="{338C894E-4435-42D1-A694-330DF54C7F56}"/>
              </a:ext>
            </a:extLst>
          </p:cNvPr>
          <p:cNvSpPr>
            <a:spLocks noChangeShapeType="1"/>
          </p:cNvSpPr>
          <p:nvPr/>
        </p:nvSpPr>
        <p:spPr bwMode="auto">
          <a:xfrm>
            <a:off x="8498305" y="4925853"/>
            <a:ext cx="0" cy="5762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0" name="Rectangle 22">
            <a:extLst>
              <a:ext uri="{FF2B5EF4-FFF2-40B4-BE49-F238E27FC236}">
                <a16:creationId xmlns:a16="http://schemas.microsoft.com/office/drawing/2014/main" id="{19F109FE-A651-4B37-9300-3AD072400A21}"/>
              </a:ext>
            </a:extLst>
          </p:cNvPr>
          <p:cNvSpPr>
            <a:spLocks noChangeArrowheads="1"/>
          </p:cNvSpPr>
          <p:nvPr/>
        </p:nvSpPr>
        <p:spPr bwMode="auto">
          <a:xfrm>
            <a:off x="9219030" y="5502115"/>
            <a:ext cx="504825" cy="288925"/>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zh-CN" altLang="en-US">
              <a:ea typeface="微软雅黑 Light" panose="020B0502040204020203" pitchFamily="34" charset="-122"/>
            </a:endParaRPr>
          </a:p>
        </p:txBody>
      </p:sp>
      <p:sp>
        <p:nvSpPr>
          <p:cNvPr id="21" name="Line 23">
            <a:extLst>
              <a:ext uri="{FF2B5EF4-FFF2-40B4-BE49-F238E27FC236}">
                <a16:creationId xmlns:a16="http://schemas.microsoft.com/office/drawing/2014/main" id="{ECA37CA9-5022-424F-A438-5E90A5D38514}"/>
              </a:ext>
            </a:extLst>
          </p:cNvPr>
          <p:cNvSpPr>
            <a:spLocks noChangeShapeType="1"/>
          </p:cNvSpPr>
          <p:nvPr/>
        </p:nvSpPr>
        <p:spPr bwMode="auto">
          <a:xfrm>
            <a:off x="9650830" y="4925853"/>
            <a:ext cx="0" cy="57626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2" name="Line 25">
            <a:extLst>
              <a:ext uri="{FF2B5EF4-FFF2-40B4-BE49-F238E27FC236}">
                <a16:creationId xmlns:a16="http://schemas.microsoft.com/office/drawing/2014/main" id="{11E87CEB-6ECB-4250-B5D2-3BA4741B7467}"/>
              </a:ext>
            </a:extLst>
          </p:cNvPr>
          <p:cNvSpPr>
            <a:spLocks noChangeShapeType="1"/>
          </p:cNvSpPr>
          <p:nvPr/>
        </p:nvSpPr>
        <p:spPr bwMode="auto">
          <a:xfrm flipH="1">
            <a:off x="1305343" y="2620803"/>
            <a:ext cx="2808287" cy="1657350"/>
          </a:xfrm>
          <a:prstGeom prst="line">
            <a:avLst/>
          </a:prstGeom>
          <a:noFill/>
          <a:ln w="952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3" name="Text Box 26">
            <a:extLst>
              <a:ext uri="{FF2B5EF4-FFF2-40B4-BE49-F238E27FC236}">
                <a16:creationId xmlns:a16="http://schemas.microsoft.com/office/drawing/2014/main" id="{2C6AC768-8349-424E-8C8A-7D3550044D7F}"/>
              </a:ext>
            </a:extLst>
          </p:cNvPr>
          <p:cNvSpPr txBox="1">
            <a:spLocks noChangeArrowheads="1"/>
          </p:cNvSpPr>
          <p:nvPr/>
        </p:nvSpPr>
        <p:spPr bwMode="auto">
          <a:xfrm>
            <a:off x="2026068" y="2981165"/>
            <a:ext cx="7521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solidFill>
                  <a:srgbClr val="FF0000"/>
                </a:solidFill>
                <a:latin typeface="+mn-lt"/>
                <a:ea typeface="微软雅黑 Light" panose="020B0502040204020203" pitchFamily="34" charset="-122"/>
              </a:rPr>
              <a:t>seek</a:t>
            </a:r>
          </a:p>
        </p:txBody>
      </p:sp>
      <p:sp>
        <p:nvSpPr>
          <p:cNvPr id="24" name="Line 27">
            <a:extLst>
              <a:ext uri="{FF2B5EF4-FFF2-40B4-BE49-F238E27FC236}">
                <a16:creationId xmlns:a16="http://schemas.microsoft.com/office/drawing/2014/main" id="{B75F57FC-707B-47F1-8A42-29E6FAA617FA}"/>
              </a:ext>
            </a:extLst>
          </p:cNvPr>
          <p:cNvSpPr>
            <a:spLocks noChangeShapeType="1"/>
          </p:cNvSpPr>
          <p:nvPr/>
        </p:nvSpPr>
        <p:spPr bwMode="auto">
          <a:xfrm>
            <a:off x="1305343" y="6449853"/>
            <a:ext cx="8424862" cy="60325"/>
          </a:xfrm>
          <a:prstGeom prst="line">
            <a:avLst/>
          </a:prstGeom>
          <a:noFill/>
          <a:ln w="28575">
            <a:solidFill>
              <a:srgbClr val="00B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5" name="Text Box 28">
            <a:extLst>
              <a:ext uri="{FF2B5EF4-FFF2-40B4-BE49-F238E27FC236}">
                <a16:creationId xmlns:a16="http://schemas.microsoft.com/office/drawing/2014/main" id="{F04B1BE1-0653-42C0-9DAE-7C0E34869BAC}"/>
              </a:ext>
            </a:extLst>
          </p:cNvPr>
          <p:cNvSpPr txBox="1">
            <a:spLocks noChangeArrowheads="1"/>
          </p:cNvSpPr>
          <p:nvPr/>
        </p:nvSpPr>
        <p:spPr bwMode="auto">
          <a:xfrm>
            <a:off x="1297188" y="6050884"/>
            <a:ext cx="741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solidFill>
                  <a:srgbClr val="00B050"/>
                </a:solidFill>
                <a:latin typeface="+mn-lt"/>
                <a:ea typeface="微软雅黑 Light" panose="020B0502040204020203" pitchFamily="34" charset="-122"/>
              </a:rPr>
              <a:t>scan</a:t>
            </a:r>
          </a:p>
        </p:txBody>
      </p:sp>
      <p:sp>
        <p:nvSpPr>
          <p:cNvPr id="26" name="文本框 25">
            <a:extLst>
              <a:ext uri="{FF2B5EF4-FFF2-40B4-BE49-F238E27FC236}">
                <a16:creationId xmlns:a16="http://schemas.microsoft.com/office/drawing/2014/main" id="{46628C5B-22FB-4E31-B092-035C7BCE79E8}"/>
              </a:ext>
            </a:extLst>
          </p:cNvPr>
          <p:cNvSpPr txBox="1"/>
          <p:nvPr/>
        </p:nvSpPr>
        <p:spPr>
          <a:xfrm>
            <a:off x="2234030" y="2102632"/>
            <a:ext cx="6343018" cy="461665"/>
          </a:xfrm>
          <a:prstGeom prst="rect">
            <a:avLst/>
          </a:prstGeom>
          <a:noFill/>
        </p:spPr>
        <p:txBody>
          <a:bodyPr wrap="none" rtlCol="0">
            <a:spAutoFit/>
          </a:bodyPr>
          <a:lstStyle/>
          <a:p>
            <a:r>
              <a:rPr lang="en-US" altLang="zh-CN" sz="2400" i="1" dirty="0"/>
              <a:t>account</a:t>
            </a:r>
            <a:r>
              <a:rPr lang="en-US" altLang="zh-CN" sz="2400" dirty="0"/>
              <a:t>(account-number, </a:t>
            </a:r>
            <a:r>
              <a:rPr lang="en-US" altLang="zh-CN" sz="2400" i="1" dirty="0">
                <a:solidFill>
                  <a:srgbClr val="FF0000"/>
                </a:solidFill>
              </a:rPr>
              <a:t>branch-name</a:t>
            </a:r>
            <a:r>
              <a:rPr lang="en-US" altLang="zh-CN" sz="2400" dirty="0"/>
              <a:t>, </a:t>
            </a:r>
            <a:r>
              <a:rPr lang="en-US" altLang="zh-CN" sz="2400" dirty="0">
                <a:solidFill>
                  <a:srgbClr val="00B050"/>
                </a:solidFill>
              </a:rPr>
              <a:t>balance</a:t>
            </a:r>
            <a:r>
              <a:rPr lang="en-US" altLang="zh-CN" sz="2400" dirty="0"/>
              <a:t>)</a:t>
            </a:r>
            <a:endParaRPr lang="zh-CN" altLang="en-US" sz="2400" dirty="0"/>
          </a:p>
        </p:txBody>
      </p:sp>
      <p:sp>
        <p:nvSpPr>
          <p:cNvPr id="27" name="Rectangle 14">
            <a:extLst>
              <a:ext uri="{FF2B5EF4-FFF2-40B4-BE49-F238E27FC236}">
                <a16:creationId xmlns:a16="http://schemas.microsoft.com/office/drawing/2014/main" id="{C6D39F72-1494-48E0-BE8A-03E57585E6DE}"/>
              </a:ext>
            </a:extLst>
          </p:cNvPr>
          <p:cNvSpPr>
            <a:spLocks noChangeArrowheads="1"/>
          </p:cNvSpPr>
          <p:nvPr/>
        </p:nvSpPr>
        <p:spPr bwMode="auto">
          <a:xfrm>
            <a:off x="2881729" y="5716769"/>
            <a:ext cx="504825" cy="287338"/>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zh-CN" altLang="en-US">
              <a:ea typeface="微软雅黑 Light" panose="020B0502040204020203" pitchFamily="34" charset="-122"/>
            </a:endParaRPr>
          </a:p>
        </p:txBody>
      </p:sp>
      <p:sp>
        <p:nvSpPr>
          <p:cNvPr id="28" name="Rectangle 18">
            <a:extLst>
              <a:ext uri="{FF2B5EF4-FFF2-40B4-BE49-F238E27FC236}">
                <a16:creationId xmlns:a16="http://schemas.microsoft.com/office/drawing/2014/main" id="{63B7A2EF-BD0A-4724-9B19-11891A3B3E83}"/>
              </a:ext>
            </a:extLst>
          </p:cNvPr>
          <p:cNvSpPr>
            <a:spLocks noChangeArrowheads="1"/>
          </p:cNvSpPr>
          <p:nvPr/>
        </p:nvSpPr>
        <p:spPr bwMode="auto">
          <a:xfrm>
            <a:off x="6266280" y="5793593"/>
            <a:ext cx="504825" cy="288925"/>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zh-CN" altLang="en-US">
              <a:ea typeface="微软雅黑 Light" panose="020B0502040204020203" pitchFamily="34" charset="-122"/>
            </a:endParaRPr>
          </a:p>
        </p:txBody>
      </p:sp>
      <p:sp>
        <p:nvSpPr>
          <p:cNvPr id="29" name="Rectangle 18">
            <a:extLst>
              <a:ext uri="{FF2B5EF4-FFF2-40B4-BE49-F238E27FC236}">
                <a16:creationId xmlns:a16="http://schemas.microsoft.com/office/drawing/2014/main" id="{5FC5A80C-EA1C-4B4B-ACFD-9F17207F557F}"/>
              </a:ext>
            </a:extLst>
          </p:cNvPr>
          <p:cNvSpPr>
            <a:spLocks noChangeArrowheads="1"/>
          </p:cNvSpPr>
          <p:nvPr/>
        </p:nvSpPr>
        <p:spPr bwMode="auto">
          <a:xfrm>
            <a:off x="6266279" y="6089489"/>
            <a:ext cx="504825" cy="288925"/>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221256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647E1AA-19E3-4DD5-ACCC-12A8FF82C16F}"/>
              </a:ext>
            </a:extLst>
          </p:cNvPr>
          <p:cNvSpPr>
            <a:spLocks noGrp="1"/>
          </p:cNvSpPr>
          <p:nvPr>
            <p:ph type="sldNum" sz="quarter" idx="12"/>
          </p:nvPr>
        </p:nvSpPr>
        <p:spPr/>
        <p:txBody>
          <a:bodyPr/>
          <a:lstStyle/>
          <a:p>
            <a:fld id="{47C4BD23-150C-4A56-8E66-9482A3FB2E80}" type="slidenum">
              <a:rPr lang="zh-CN" altLang="en-US" smtClean="0"/>
              <a:t>29</a:t>
            </a:fld>
            <a:endParaRPr lang="zh-CN" altLang="en-US"/>
          </a:p>
        </p:txBody>
      </p:sp>
      <p:sp>
        <p:nvSpPr>
          <p:cNvPr id="4" name="日期占位符 3">
            <a:extLst>
              <a:ext uri="{FF2B5EF4-FFF2-40B4-BE49-F238E27FC236}">
                <a16:creationId xmlns:a16="http://schemas.microsoft.com/office/drawing/2014/main" id="{0D82AD1C-4C7B-4DB0-9225-06046C3DA345}"/>
              </a:ext>
            </a:extLst>
          </p:cNvPr>
          <p:cNvSpPr>
            <a:spLocks noGrp="1"/>
          </p:cNvSpPr>
          <p:nvPr>
            <p:ph type="dt" sz="half" idx="10"/>
          </p:nvPr>
        </p:nvSpPr>
        <p:spPr/>
        <p:txBody>
          <a:bodyPr/>
          <a:lstStyle/>
          <a:p>
            <a:fld id="{0828DA54-067A-48CB-B3FB-7DF3FCD27F59}" type="datetime1">
              <a:rPr lang="zh-CN" altLang="en-US" smtClean="0"/>
              <a:t>2021/12/6</a:t>
            </a:fld>
            <a:endParaRPr lang="zh-CN" altLang="en-US" dirty="0"/>
          </a:p>
        </p:txBody>
      </p:sp>
      <p:sp>
        <p:nvSpPr>
          <p:cNvPr id="5" name="Rectangle 8">
            <a:extLst>
              <a:ext uri="{FF2B5EF4-FFF2-40B4-BE49-F238E27FC236}">
                <a16:creationId xmlns:a16="http://schemas.microsoft.com/office/drawing/2014/main" id="{F75D754B-56A7-4F17-B63C-8EDB1A02C8CA}"/>
              </a:ext>
            </a:extLst>
          </p:cNvPr>
          <p:cNvSpPr txBox="1">
            <a:spLocks noChangeArrowheads="1"/>
          </p:cNvSpPr>
          <p:nvPr/>
        </p:nvSpPr>
        <p:spPr>
          <a:xfrm>
            <a:off x="1344930" y="244158"/>
            <a:ext cx="6629400" cy="1143000"/>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mn-lt"/>
                <a:ea typeface="微软雅黑 Light" panose="020B0502040204020203" pitchFamily="34" charset="-122"/>
              </a:rPr>
              <a:t>未建立索引，堆文件</a:t>
            </a:r>
            <a:br>
              <a:rPr lang="zh-CN" altLang="en-US" sz="2800" dirty="0">
                <a:latin typeface="+mn-lt"/>
                <a:ea typeface="微软雅黑 Light" panose="020B0502040204020203" pitchFamily="34" charset="-122"/>
              </a:rPr>
            </a:br>
            <a:r>
              <a:rPr lang="zh-CN" altLang="en-US" sz="2800" dirty="0">
                <a:latin typeface="+mn-lt"/>
                <a:ea typeface="微软雅黑 Light" panose="020B0502040204020203" pitchFamily="34" charset="-122"/>
              </a:rPr>
              <a:t>访问方式：线性扫描、表扫描</a:t>
            </a:r>
          </a:p>
        </p:txBody>
      </p:sp>
      <p:pic>
        <p:nvPicPr>
          <p:cNvPr id="6" name="Picture 2">
            <a:extLst>
              <a:ext uri="{FF2B5EF4-FFF2-40B4-BE49-F238E27FC236}">
                <a16:creationId xmlns:a16="http://schemas.microsoft.com/office/drawing/2014/main" id="{05FF6EF2-10A7-4D9E-9588-BCA12E1C0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66" t="2777" r="1666" b="2777"/>
          <a:stretch>
            <a:fillRect/>
          </a:stretch>
        </p:blipFill>
        <p:spPr bwMode="auto">
          <a:xfrm>
            <a:off x="1803718" y="1772920"/>
            <a:ext cx="6381750"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11">
            <a:extLst>
              <a:ext uri="{FF2B5EF4-FFF2-40B4-BE49-F238E27FC236}">
                <a16:creationId xmlns:a16="http://schemas.microsoft.com/office/drawing/2014/main" id="{CCA72707-8531-4530-997D-72E1D554B7F6}"/>
              </a:ext>
            </a:extLst>
          </p:cNvPr>
          <p:cNvSpPr>
            <a:spLocks noChangeShapeType="1"/>
          </p:cNvSpPr>
          <p:nvPr/>
        </p:nvSpPr>
        <p:spPr bwMode="auto">
          <a:xfrm>
            <a:off x="1273493" y="1874520"/>
            <a:ext cx="73501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8" name="Line 12">
            <a:extLst>
              <a:ext uri="{FF2B5EF4-FFF2-40B4-BE49-F238E27FC236}">
                <a16:creationId xmlns:a16="http://schemas.microsoft.com/office/drawing/2014/main" id="{1010618E-6A1F-41E1-864C-58A0D865C94E}"/>
              </a:ext>
            </a:extLst>
          </p:cNvPr>
          <p:cNvSpPr>
            <a:spLocks noChangeShapeType="1"/>
          </p:cNvSpPr>
          <p:nvPr/>
        </p:nvSpPr>
        <p:spPr bwMode="auto">
          <a:xfrm>
            <a:off x="1517968" y="1874520"/>
            <a:ext cx="0" cy="457200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9" name="AutoShape 18">
            <a:hlinkClick r:id="" action="ppaction://hlinkshowjump?jump=lastslideviewed" highlightClick="1"/>
            <a:extLst>
              <a:ext uri="{FF2B5EF4-FFF2-40B4-BE49-F238E27FC236}">
                <a16:creationId xmlns:a16="http://schemas.microsoft.com/office/drawing/2014/main" id="{62DAC155-3DF7-4AC9-8566-4762289F0A00}"/>
              </a:ext>
            </a:extLst>
          </p:cNvPr>
          <p:cNvSpPr>
            <a:spLocks noChangeArrowheads="1"/>
          </p:cNvSpPr>
          <p:nvPr/>
        </p:nvSpPr>
        <p:spPr bwMode="auto">
          <a:xfrm>
            <a:off x="10674032" y="5867400"/>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0" name="TextBox 1">
            <a:extLst>
              <a:ext uri="{FF2B5EF4-FFF2-40B4-BE49-F238E27FC236}">
                <a16:creationId xmlns:a16="http://schemas.microsoft.com/office/drawing/2014/main" id="{28C211B9-2848-41EF-A59C-DA18159CD7B7}"/>
              </a:ext>
            </a:extLst>
          </p:cNvPr>
          <p:cNvSpPr txBox="1">
            <a:spLocks noChangeArrowheads="1"/>
          </p:cNvSpPr>
          <p:nvPr/>
        </p:nvSpPr>
        <p:spPr bwMode="auto">
          <a:xfrm>
            <a:off x="1057593" y="1369695"/>
            <a:ext cx="54702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b="1" i="1" dirty="0">
                <a:latin typeface="+mn-lt"/>
                <a:ea typeface="微软雅黑 Light" panose="020B0502040204020203" pitchFamily="34" charset="-122"/>
                <a:cs typeface="Times New Roman" pitchFamily="18" charset="0"/>
              </a:rPr>
              <a:t>Account</a:t>
            </a:r>
            <a:r>
              <a:rPr lang="en-US" altLang="zh-CN" sz="2000" dirty="0">
                <a:latin typeface="+mn-lt"/>
                <a:ea typeface="微软雅黑 Light" panose="020B0502040204020203" pitchFamily="34" charset="-122"/>
                <a:cs typeface="Times New Roman" pitchFamily="18" charset="0"/>
              </a:rPr>
              <a:t>(</a:t>
            </a:r>
            <a:r>
              <a:rPr lang="en-US" altLang="zh-CN" sz="2000" b="1" i="1" dirty="0" err="1">
                <a:latin typeface="+mn-lt"/>
                <a:ea typeface="微软雅黑 Light" panose="020B0502040204020203" pitchFamily="34" charset="-122"/>
                <a:cs typeface="Times New Roman" pitchFamily="18" charset="0"/>
              </a:rPr>
              <a:t>account_number</a:t>
            </a:r>
            <a:r>
              <a:rPr lang="en-US" altLang="zh-CN" sz="2000" dirty="0">
                <a:latin typeface="+mn-lt"/>
                <a:ea typeface="微软雅黑 Light" panose="020B0502040204020203" pitchFamily="34" charset="-122"/>
                <a:cs typeface="Times New Roman" pitchFamily="18" charset="0"/>
              </a:rPr>
              <a:t>, </a:t>
            </a:r>
            <a:r>
              <a:rPr lang="en-US" altLang="zh-CN" sz="2000" b="1" i="1" dirty="0">
                <a:latin typeface="+mn-lt"/>
                <a:ea typeface="微软雅黑 Light" panose="020B0502040204020203" pitchFamily="34" charset="-122"/>
                <a:cs typeface="Times New Roman" pitchFamily="18" charset="0"/>
              </a:rPr>
              <a:t>branch-name</a:t>
            </a:r>
            <a:r>
              <a:rPr lang="en-US" altLang="zh-CN" sz="2000" dirty="0">
                <a:latin typeface="+mn-lt"/>
                <a:ea typeface="微软雅黑 Light" panose="020B0502040204020203" pitchFamily="34" charset="-122"/>
                <a:cs typeface="Times New Roman" pitchFamily="18" charset="0"/>
              </a:rPr>
              <a:t>, </a:t>
            </a:r>
            <a:r>
              <a:rPr lang="en-US" altLang="zh-CN" sz="2000" b="1" i="1" dirty="0">
                <a:latin typeface="+mn-lt"/>
                <a:ea typeface="微软雅黑 Light" panose="020B0502040204020203" pitchFamily="34" charset="-122"/>
                <a:cs typeface="Times New Roman" pitchFamily="18" charset="0"/>
              </a:rPr>
              <a:t>balance</a:t>
            </a:r>
            <a:r>
              <a:rPr lang="en-US" altLang="zh-CN" sz="2000" dirty="0">
                <a:latin typeface="+mn-lt"/>
                <a:ea typeface="微软雅黑 Light" panose="020B0502040204020203" pitchFamily="34" charset="-122"/>
              </a:rPr>
              <a:t>)</a:t>
            </a:r>
            <a:endParaRPr lang="zh-CN" altLang="en-US" sz="2000" dirty="0">
              <a:latin typeface="+mn-lt"/>
              <a:ea typeface="微软雅黑 Light" panose="020B0502040204020203" pitchFamily="34" charset="-122"/>
            </a:endParaRPr>
          </a:p>
        </p:txBody>
      </p:sp>
      <p:sp>
        <p:nvSpPr>
          <p:cNvPr id="11" name="任意多边形 2">
            <a:extLst>
              <a:ext uri="{FF2B5EF4-FFF2-40B4-BE49-F238E27FC236}">
                <a16:creationId xmlns:a16="http://schemas.microsoft.com/office/drawing/2014/main" id="{F2ABBE4E-1E5D-497F-92F5-5C1A94A3C707}"/>
              </a:ext>
            </a:extLst>
          </p:cNvPr>
          <p:cNvSpPr>
            <a:spLocks/>
          </p:cNvSpPr>
          <p:nvPr/>
        </p:nvSpPr>
        <p:spPr bwMode="auto">
          <a:xfrm>
            <a:off x="3413443" y="2369820"/>
            <a:ext cx="2162175" cy="1123950"/>
          </a:xfrm>
          <a:custGeom>
            <a:avLst/>
            <a:gdLst>
              <a:gd name="T0" fmla="*/ 88217 w 2163029"/>
              <a:gd name="T1" fmla="*/ 101084 h 1122922"/>
              <a:gd name="T2" fmla="*/ 163831 w 2163029"/>
              <a:gd name="T3" fmla="*/ 69497 h 1122922"/>
              <a:gd name="T4" fmla="*/ 233145 w 2163029"/>
              <a:gd name="T5" fmla="*/ 37908 h 1122922"/>
              <a:gd name="T6" fmla="*/ 283555 w 2163029"/>
              <a:gd name="T7" fmla="*/ 18953 h 1122922"/>
              <a:gd name="T8" fmla="*/ 1379969 w 2163029"/>
              <a:gd name="T9" fmla="*/ 25271 h 1122922"/>
              <a:gd name="T10" fmla="*/ 1632017 w 2163029"/>
              <a:gd name="T11" fmla="*/ 0 h 1122922"/>
              <a:gd name="T12" fmla="*/ 1896670 w 2163029"/>
              <a:gd name="T13" fmla="*/ 25271 h 1122922"/>
              <a:gd name="T14" fmla="*/ 1940777 w 2163029"/>
              <a:gd name="T15" fmla="*/ 44224 h 1122922"/>
              <a:gd name="T16" fmla="*/ 2022694 w 2163029"/>
              <a:gd name="T17" fmla="*/ 107402 h 1122922"/>
              <a:gd name="T18" fmla="*/ 2066803 w 2163029"/>
              <a:gd name="T19" fmla="*/ 151627 h 1122922"/>
              <a:gd name="T20" fmla="*/ 2110911 w 2163029"/>
              <a:gd name="T21" fmla="*/ 259029 h 1122922"/>
              <a:gd name="T22" fmla="*/ 2142417 w 2163029"/>
              <a:gd name="T23" fmla="*/ 353795 h 1122922"/>
              <a:gd name="T24" fmla="*/ 2155019 w 2163029"/>
              <a:gd name="T25" fmla="*/ 416972 h 1122922"/>
              <a:gd name="T26" fmla="*/ 2148718 w 2163029"/>
              <a:gd name="T27" fmla="*/ 701271 h 1122922"/>
              <a:gd name="T28" fmla="*/ 2098309 w 2163029"/>
              <a:gd name="T29" fmla="*/ 796037 h 1122922"/>
              <a:gd name="T30" fmla="*/ 2066803 w 2163029"/>
              <a:gd name="T31" fmla="*/ 865534 h 1122922"/>
              <a:gd name="T32" fmla="*/ 1991188 w 2163029"/>
              <a:gd name="T33" fmla="*/ 947664 h 1122922"/>
              <a:gd name="T34" fmla="*/ 1947080 w 2163029"/>
              <a:gd name="T35" fmla="*/ 972935 h 1122922"/>
              <a:gd name="T36" fmla="*/ 1865163 w 2163029"/>
              <a:gd name="T37" fmla="*/ 1036113 h 1122922"/>
              <a:gd name="T38" fmla="*/ 1764344 w 2163029"/>
              <a:gd name="T39" fmla="*/ 1099290 h 1122922"/>
              <a:gd name="T40" fmla="*/ 1298052 w 2163029"/>
              <a:gd name="T41" fmla="*/ 1111926 h 1122922"/>
              <a:gd name="T42" fmla="*/ 1140522 w 2163029"/>
              <a:gd name="T43" fmla="*/ 1092973 h 1122922"/>
              <a:gd name="T44" fmla="*/ 844363 w 2163029"/>
              <a:gd name="T45" fmla="*/ 1048748 h 1122922"/>
              <a:gd name="T46" fmla="*/ 756147 w 2163029"/>
              <a:gd name="T47" fmla="*/ 1017159 h 1122922"/>
              <a:gd name="T48" fmla="*/ 642725 w 2163029"/>
              <a:gd name="T49" fmla="*/ 985571 h 1122922"/>
              <a:gd name="T50" fmla="*/ 592315 w 2163029"/>
              <a:gd name="T51" fmla="*/ 972935 h 1122922"/>
              <a:gd name="T52" fmla="*/ 529303 w 2163029"/>
              <a:gd name="T53" fmla="*/ 953983 h 1122922"/>
              <a:gd name="T54" fmla="*/ 485194 w 2163029"/>
              <a:gd name="T55" fmla="*/ 941346 h 1122922"/>
              <a:gd name="T56" fmla="*/ 100819 w 2163029"/>
              <a:gd name="T57" fmla="*/ 897123 h 1122922"/>
              <a:gd name="T58" fmla="*/ 37807 w 2163029"/>
              <a:gd name="T59" fmla="*/ 814991 h 1122922"/>
              <a:gd name="T60" fmla="*/ 6302 w 2163029"/>
              <a:gd name="T61" fmla="*/ 701271 h 1122922"/>
              <a:gd name="T62" fmla="*/ 6302 w 2163029"/>
              <a:gd name="T63" fmla="*/ 581234 h 1122922"/>
              <a:gd name="T64" fmla="*/ 56712 w 2163029"/>
              <a:gd name="T65" fmla="*/ 473832 h 1122922"/>
              <a:gd name="T66" fmla="*/ 107121 w 2163029"/>
              <a:gd name="T67" fmla="*/ 391701 h 1122922"/>
              <a:gd name="T68" fmla="*/ 157531 w 2163029"/>
              <a:gd name="T69" fmla="*/ 341159 h 1122922"/>
              <a:gd name="T70" fmla="*/ 189036 w 2163029"/>
              <a:gd name="T71" fmla="*/ 296935 h 1122922"/>
              <a:gd name="T72" fmla="*/ 214241 w 2163029"/>
              <a:gd name="T73" fmla="*/ 252711 h 1122922"/>
              <a:gd name="T74" fmla="*/ 245748 w 2163029"/>
              <a:gd name="T75" fmla="*/ 214803 h 1122922"/>
              <a:gd name="T76" fmla="*/ 245748 w 2163029"/>
              <a:gd name="T77" fmla="*/ 75813 h 11229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3029" h="1122922">
                <a:moveTo>
                  <a:pt x="56756" y="138737"/>
                </a:moveTo>
                <a:cubicBezTo>
                  <a:pt x="67266" y="126125"/>
                  <a:pt x="74789" y="110245"/>
                  <a:pt x="88287" y="100900"/>
                </a:cubicBezTo>
                <a:cubicBezTo>
                  <a:pt x="103053" y="90677"/>
                  <a:pt x="122158" y="88889"/>
                  <a:pt x="138736" y="81981"/>
                </a:cubicBezTo>
                <a:cubicBezTo>
                  <a:pt x="147414" y="78365"/>
                  <a:pt x="155320" y="73072"/>
                  <a:pt x="163961" y="69369"/>
                </a:cubicBezTo>
                <a:cubicBezTo>
                  <a:pt x="176633" y="63938"/>
                  <a:pt x="195296" y="59958"/>
                  <a:pt x="208105" y="56756"/>
                </a:cubicBezTo>
                <a:cubicBezTo>
                  <a:pt x="216513" y="50450"/>
                  <a:pt x="223929" y="42538"/>
                  <a:pt x="233329" y="37838"/>
                </a:cubicBezTo>
                <a:cubicBezTo>
                  <a:pt x="241081" y="33962"/>
                  <a:pt x="250439" y="34574"/>
                  <a:pt x="258554" y="31531"/>
                </a:cubicBezTo>
                <a:cubicBezTo>
                  <a:pt x="267356" y="28230"/>
                  <a:pt x="275371" y="23123"/>
                  <a:pt x="283779" y="18919"/>
                </a:cubicBezTo>
                <a:lnTo>
                  <a:pt x="1103586" y="37838"/>
                </a:lnTo>
                <a:cubicBezTo>
                  <a:pt x="1196077" y="33634"/>
                  <a:pt x="1288882" y="33921"/>
                  <a:pt x="1381059" y="25225"/>
                </a:cubicBezTo>
                <a:cubicBezTo>
                  <a:pt x="1400913" y="23352"/>
                  <a:pt x="1417883" y="6949"/>
                  <a:pt x="1437815" y="6306"/>
                </a:cubicBezTo>
                <a:lnTo>
                  <a:pt x="1633307" y="0"/>
                </a:lnTo>
                <a:lnTo>
                  <a:pt x="1841412" y="12613"/>
                </a:lnTo>
                <a:cubicBezTo>
                  <a:pt x="1856162" y="13777"/>
                  <a:pt x="1882986" y="21851"/>
                  <a:pt x="1898168" y="25225"/>
                </a:cubicBezTo>
                <a:cubicBezTo>
                  <a:pt x="1908631" y="27550"/>
                  <a:pt x="1919189" y="29429"/>
                  <a:pt x="1929699" y="31531"/>
                </a:cubicBezTo>
                <a:cubicBezTo>
                  <a:pt x="1933903" y="35735"/>
                  <a:pt x="1936993" y="41485"/>
                  <a:pt x="1942311" y="44144"/>
                </a:cubicBezTo>
                <a:cubicBezTo>
                  <a:pt x="1954202" y="50090"/>
                  <a:pt x="1980149" y="56756"/>
                  <a:pt x="1980149" y="56756"/>
                </a:cubicBezTo>
                <a:cubicBezTo>
                  <a:pt x="1991770" y="72251"/>
                  <a:pt x="2007963" y="96321"/>
                  <a:pt x="2024292" y="107206"/>
                </a:cubicBezTo>
                <a:cubicBezTo>
                  <a:pt x="2030598" y="111410"/>
                  <a:pt x="2037293" y="115083"/>
                  <a:pt x="2043211" y="119818"/>
                </a:cubicBezTo>
                <a:cubicBezTo>
                  <a:pt x="2061551" y="134490"/>
                  <a:pt x="2052054" y="131691"/>
                  <a:pt x="2068436" y="151349"/>
                </a:cubicBezTo>
                <a:cubicBezTo>
                  <a:pt x="2100391" y="189695"/>
                  <a:pt x="2076630" y="148820"/>
                  <a:pt x="2099967" y="195493"/>
                </a:cubicBezTo>
                <a:cubicBezTo>
                  <a:pt x="2104171" y="216514"/>
                  <a:pt x="2105800" y="238218"/>
                  <a:pt x="2112579" y="258555"/>
                </a:cubicBezTo>
                <a:lnTo>
                  <a:pt x="2131498" y="315311"/>
                </a:lnTo>
                <a:lnTo>
                  <a:pt x="2144110" y="353148"/>
                </a:lnTo>
                <a:cubicBezTo>
                  <a:pt x="2146212" y="361556"/>
                  <a:pt x="2148716" y="369874"/>
                  <a:pt x="2150416" y="378373"/>
                </a:cubicBezTo>
                <a:cubicBezTo>
                  <a:pt x="2152924" y="390911"/>
                  <a:pt x="2153948" y="403728"/>
                  <a:pt x="2156722" y="416210"/>
                </a:cubicBezTo>
                <a:cubicBezTo>
                  <a:pt x="2158164" y="422699"/>
                  <a:pt x="2160927" y="428823"/>
                  <a:pt x="2163029" y="435129"/>
                </a:cubicBezTo>
                <a:cubicBezTo>
                  <a:pt x="2161806" y="475497"/>
                  <a:pt x="2162833" y="625483"/>
                  <a:pt x="2150416" y="699989"/>
                </a:cubicBezTo>
                <a:cubicBezTo>
                  <a:pt x="2149323" y="706546"/>
                  <a:pt x="2146861" y="712856"/>
                  <a:pt x="2144110" y="718908"/>
                </a:cubicBezTo>
                <a:cubicBezTo>
                  <a:pt x="2121091" y="769550"/>
                  <a:pt x="2126305" y="759464"/>
                  <a:pt x="2099967" y="794582"/>
                </a:cubicBezTo>
                <a:cubicBezTo>
                  <a:pt x="2097865" y="802990"/>
                  <a:pt x="2096703" y="811692"/>
                  <a:pt x="2093660" y="819807"/>
                </a:cubicBezTo>
                <a:cubicBezTo>
                  <a:pt x="2089455" y="831020"/>
                  <a:pt x="2076752" y="853972"/>
                  <a:pt x="2068436" y="863951"/>
                </a:cubicBezTo>
                <a:cubicBezTo>
                  <a:pt x="2062727" y="870802"/>
                  <a:pt x="2055321" y="876098"/>
                  <a:pt x="2049517" y="882869"/>
                </a:cubicBezTo>
                <a:cubicBezTo>
                  <a:pt x="2027805" y="908199"/>
                  <a:pt x="2024608" y="924699"/>
                  <a:pt x="1992761" y="945931"/>
                </a:cubicBezTo>
                <a:cubicBezTo>
                  <a:pt x="1986455" y="950135"/>
                  <a:pt x="1980423" y="954784"/>
                  <a:pt x="1973842" y="958544"/>
                </a:cubicBezTo>
                <a:cubicBezTo>
                  <a:pt x="1965680" y="963208"/>
                  <a:pt x="1956590" y="966174"/>
                  <a:pt x="1948618" y="971156"/>
                </a:cubicBezTo>
                <a:cubicBezTo>
                  <a:pt x="1897570" y="1003062"/>
                  <a:pt x="1946683" y="976164"/>
                  <a:pt x="1904474" y="1008993"/>
                </a:cubicBezTo>
                <a:cubicBezTo>
                  <a:pt x="1892509" y="1018299"/>
                  <a:pt x="1877355" y="1023499"/>
                  <a:pt x="1866637" y="1034218"/>
                </a:cubicBezTo>
                <a:cubicBezTo>
                  <a:pt x="1862433" y="1038422"/>
                  <a:pt x="1858781" y="1043264"/>
                  <a:pt x="1854025" y="1046831"/>
                </a:cubicBezTo>
                <a:cubicBezTo>
                  <a:pt x="1835264" y="1060902"/>
                  <a:pt x="1786680" y="1092045"/>
                  <a:pt x="1765738" y="1097280"/>
                </a:cubicBezTo>
                <a:cubicBezTo>
                  <a:pt x="1699676" y="1113795"/>
                  <a:pt x="1749169" y="1103153"/>
                  <a:pt x="1614389" y="1109893"/>
                </a:cubicBezTo>
                <a:cubicBezTo>
                  <a:pt x="1491382" y="1130393"/>
                  <a:pt x="1545290" y="1123830"/>
                  <a:pt x="1299078" y="1109893"/>
                </a:cubicBezTo>
                <a:cubicBezTo>
                  <a:pt x="1279729" y="1108798"/>
                  <a:pt x="1261564" y="1099589"/>
                  <a:pt x="1242322" y="1097280"/>
                </a:cubicBezTo>
                <a:cubicBezTo>
                  <a:pt x="1208863" y="1093265"/>
                  <a:pt x="1175056" y="1093076"/>
                  <a:pt x="1141423" y="1090974"/>
                </a:cubicBezTo>
                <a:cubicBezTo>
                  <a:pt x="977505" y="1069593"/>
                  <a:pt x="1044839" y="1077439"/>
                  <a:pt x="939625" y="1065749"/>
                </a:cubicBezTo>
                <a:cubicBezTo>
                  <a:pt x="841364" y="1032997"/>
                  <a:pt x="975657" y="1074823"/>
                  <a:pt x="845031" y="1046831"/>
                </a:cubicBezTo>
                <a:cubicBezTo>
                  <a:pt x="807985" y="1038892"/>
                  <a:pt x="820957" y="1032499"/>
                  <a:pt x="788276" y="1021606"/>
                </a:cubicBezTo>
                <a:cubicBezTo>
                  <a:pt x="778108" y="1018217"/>
                  <a:pt x="767255" y="1017402"/>
                  <a:pt x="756745" y="1015300"/>
                </a:cubicBezTo>
                <a:cubicBezTo>
                  <a:pt x="742030" y="1008994"/>
                  <a:pt x="727646" y="1001852"/>
                  <a:pt x="712601" y="996381"/>
                </a:cubicBezTo>
                <a:cubicBezTo>
                  <a:pt x="692113" y="988931"/>
                  <a:pt x="663103" y="987081"/>
                  <a:pt x="643233" y="983769"/>
                </a:cubicBezTo>
                <a:cubicBezTo>
                  <a:pt x="632660" y="982007"/>
                  <a:pt x="622100" y="980062"/>
                  <a:pt x="611702" y="977462"/>
                </a:cubicBezTo>
                <a:cubicBezTo>
                  <a:pt x="605253" y="975850"/>
                  <a:pt x="599175" y="972982"/>
                  <a:pt x="592783" y="971156"/>
                </a:cubicBezTo>
                <a:cubicBezTo>
                  <a:pt x="584449" y="968775"/>
                  <a:pt x="575860" y="967340"/>
                  <a:pt x="567558" y="964850"/>
                </a:cubicBezTo>
                <a:cubicBezTo>
                  <a:pt x="554824" y="961030"/>
                  <a:pt x="542333" y="956442"/>
                  <a:pt x="529721" y="952238"/>
                </a:cubicBezTo>
                <a:cubicBezTo>
                  <a:pt x="523415" y="950136"/>
                  <a:pt x="517251" y="947543"/>
                  <a:pt x="510802" y="945931"/>
                </a:cubicBezTo>
                <a:lnTo>
                  <a:pt x="485578" y="939625"/>
                </a:lnTo>
                <a:cubicBezTo>
                  <a:pt x="385402" y="839456"/>
                  <a:pt x="506326" y="954530"/>
                  <a:pt x="107205" y="920706"/>
                </a:cubicBezTo>
                <a:cubicBezTo>
                  <a:pt x="98569" y="919974"/>
                  <a:pt x="104775" y="903234"/>
                  <a:pt x="100899" y="895482"/>
                </a:cubicBezTo>
                <a:cubicBezTo>
                  <a:pt x="78755" y="851194"/>
                  <a:pt x="81670" y="867792"/>
                  <a:pt x="56756" y="838726"/>
                </a:cubicBezTo>
                <a:cubicBezTo>
                  <a:pt x="49916" y="830746"/>
                  <a:pt x="44143" y="821909"/>
                  <a:pt x="37837" y="813501"/>
                </a:cubicBezTo>
                <a:cubicBezTo>
                  <a:pt x="22577" y="737198"/>
                  <a:pt x="42624" y="827483"/>
                  <a:pt x="18918" y="750439"/>
                </a:cubicBezTo>
                <a:cubicBezTo>
                  <a:pt x="13820" y="733871"/>
                  <a:pt x="10510" y="716806"/>
                  <a:pt x="6306" y="699989"/>
                </a:cubicBezTo>
                <a:lnTo>
                  <a:pt x="0" y="674764"/>
                </a:lnTo>
                <a:cubicBezTo>
                  <a:pt x="2102" y="643233"/>
                  <a:pt x="2998" y="611598"/>
                  <a:pt x="6306" y="580171"/>
                </a:cubicBezTo>
                <a:cubicBezTo>
                  <a:pt x="7213" y="571552"/>
                  <a:pt x="9278" y="562946"/>
                  <a:pt x="12612" y="554946"/>
                </a:cubicBezTo>
                <a:cubicBezTo>
                  <a:pt x="36084" y="498613"/>
                  <a:pt x="32880" y="517308"/>
                  <a:pt x="56756" y="472966"/>
                </a:cubicBezTo>
                <a:cubicBezTo>
                  <a:pt x="88804" y="413447"/>
                  <a:pt x="64951" y="433868"/>
                  <a:pt x="100899" y="409904"/>
                </a:cubicBezTo>
                <a:cubicBezTo>
                  <a:pt x="103001" y="403598"/>
                  <a:pt x="103124" y="396232"/>
                  <a:pt x="107205" y="390985"/>
                </a:cubicBezTo>
                <a:cubicBezTo>
                  <a:pt x="118155" y="376906"/>
                  <a:pt x="132430" y="365760"/>
                  <a:pt x="145042" y="353148"/>
                </a:cubicBezTo>
                <a:cubicBezTo>
                  <a:pt x="149246" y="348944"/>
                  <a:pt x="154357" y="345482"/>
                  <a:pt x="157655" y="340535"/>
                </a:cubicBezTo>
                <a:cubicBezTo>
                  <a:pt x="161859" y="334229"/>
                  <a:pt x="165862" y="327784"/>
                  <a:pt x="170267" y="321617"/>
                </a:cubicBezTo>
                <a:cubicBezTo>
                  <a:pt x="176376" y="313064"/>
                  <a:pt x="183615" y="305305"/>
                  <a:pt x="189186" y="296392"/>
                </a:cubicBezTo>
                <a:cubicBezTo>
                  <a:pt x="194168" y="288420"/>
                  <a:pt x="197134" y="279329"/>
                  <a:pt x="201798" y="271167"/>
                </a:cubicBezTo>
                <a:cubicBezTo>
                  <a:pt x="205558" y="264587"/>
                  <a:pt x="210651" y="258829"/>
                  <a:pt x="214411" y="252249"/>
                </a:cubicBezTo>
                <a:cubicBezTo>
                  <a:pt x="219075" y="244087"/>
                  <a:pt x="221005" y="234246"/>
                  <a:pt x="227023" y="227024"/>
                </a:cubicBezTo>
                <a:cubicBezTo>
                  <a:pt x="231875" y="221201"/>
                  <a:pt x="239636" y="218615"/>
                  <a:pt x="245942" y="214411"/>
                </a:cubicBezTo>
                <a:cubicBezTo>
                  <a:pt x="262047" y="149989"/>
                  <a:pt x="262987" y="169769"/>
                  <a:pt x="252248" y="94593"/>
                </a:cubicBezTo>
                <a:cubicBezTo>
                  <a:pt x="251308" y="88013"/>
                  <a:pt x="245942" y="75675"/>
                  <a:pt x="245942" y="75675"/>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12" name="任意多边形 8">
            <a:extLst>
              <a:ext uri="{FF2B5EF4-FFF2-40B4-BE49-F238E27FC236}">
                <a16:creationId xmlns:a16="http://schemas.microsoft.com/office/drawing/2014/main" id="{FBA1344D-154D-4F90-BA87-4CB1EF406EF4}"/>
              </a:ext>
            </a:extLst>
          </p:cNvPr>
          <p:cNvSpPr>
            <a:spLocks/>
          </p:cNvSpPr>
          <p:nvPr/>
        </p:nvSpPr>
        <p:spPr bwMode="auto">
          <a:xfrm>
            <a:off x="3289618" y="3890645"/>
            <a:ext cx="2162175" cy="1655763"/>
          </a:xfrm>
          <a:custGeom>
            <a:avLst/>
            <a:gdLst>
              <a:gd name="T0" fmla="*/ 88217 w 2163029"/>
              <a:gd name="T1" fmla="*/ 219375 h 1122922"/>
              <a:gd name="T2" fmla="*/ 163831 w 2163029"/>
              <a:gd name="T3" fmla="*/ 150821 h 1122922"/>
              <a:gd name="T4" fmla="*/ 233145 w 2163029"/>
              <a:gd name="T5" fmla="*/ 82267 h 1122922"/>
              <a:gd name="T6" fmla="*/ 283555 w 2163029"/>
              <a:gd name="T7" fmla="*/ 41133 h 1122922"/>
              <a:gd name="T8" fmla="*/ 1379969 w 2163029"/>
              <a:gd name="T9" fmla="*/ 54845 h 1122922"/>
              <a:gd name="T10" fmla="*/ 1632017 w 2163029"/>
              <a:gd name="T11" fmla="*/ 0 h 1122922"/>
              <a:gd name="T12" fmla="*/ 1896670 w 2163029"/>
              <a:gd name="T13" fmla="*/ 54845 h 1122922"/>
              <a:gd name="T14" fmla="*/ 1940777 w 2163029"/>
              <a:gd name="T15" fmla="*/ 95978 h 1122922"/>
              <a:gd name="T16" fmla="*/ 2022694 w 2163029"/>
              <a:gd name="T17" fmla="*/ 233087 h 1122922"/>
              <a:gd name="T18" fmla="*/ 2066803 w 2163029"/>
              <a:gd name="T19" fmla="*/ 329061 h 1122922"/>
              <a:gd name="T20" fmla="*/ 2110911 w 2163029"/>
              <a:gd name="T21" fmla="*/ 562148 h 1122922"/>
              <a:gd name="T22" fmla="*/ 2142417 w 2163029"/>
              <a:gd name="T23" fmla="*/ 767810 h 1122922"/>
              <a:gd name="T24" fmla="*/ 2155019 w 2163029"/>
              <a:gd name="T25" fmla="*/ 904919 h 1122922"/>
              <a:gd name="T26" fmla="*/ 2148718 w 2163029"/>
              <a:gd name="T27" fmla="*/ 1521908 h 1122922"/>
              <a:gd name="T28" fmla="*/ 2098309 w 2163029"/>
              <a:gd name="T29" fmla="*/ 1727570 h 1122922"/>
              <a:gd name="T30" fmla="*/ 2066803 w 2163029"/>
              <a:gd name="T31" fmla="*/ 1878392 h 1122922"/>
              <a:gd name="T32" fmla="*/ 1991188 w 2163029"/>
              <a:gd name="T33" fmla="*/ 2056631 h 1122922"/>
              <a:gd name="T34" fmla="*/ 1947080 w 2163029"/>
              <a:gd name="T35" fmla="*/ 2111476 h 1122922"/>
              <a:gd name="T36" fmla="*/ 1865163 w 2163029"/>
              <a:gd name="T37" fmla="*/ 2248585 h 1122922"/>
              <a:gd name="T38" fmla="*/ 1764344 w 2163029"/>
              <a:gd name="T39" fmla="*/ 2385694 h 1122922"/>
              <a:gd name="T40" fmla="*/ 1298052 w 2163029"/>
              <a:gd name="T41" fmla="*/ 2413117 h 1122922"/>
              <a:gd name="T42" fmla="*/ 1140522 w 2163029"/>
              <a:gd name="T43" fmla="*/ 2371983 h 1122922"/>
              <a:gd name="T44" fmla="*/ 844363 w 2163029"/>
              <a:gd name="T45" fmla="*/ 2276008 h 1122922"/>
              <a:gd name="T46" fmla="*/ 756147 w 2163029"/>
              <a:gd name="T47" fmla="*/ 2207453 h 1122922"/>
              <a:gd name="T48" fmla="*/ 642725 w 2163029"/>
              <a:gd name="T49" fmla="*/ 2138899 h 1122922"/>
              <a:gd name="T50" fmla="*/ 592315 w 2163029"/>
              <a:gd name="T51" fmla="*/ 2111476 h 1122922"/>
              <a:gd name="T52" fmla="*/ 529303 w 2163029"/>
              <a:gd name="T53" fmla="*/ 2070344 h 1122922"/>
              <a:gd name="T54" fmla="*/ 485194 w 2163029"/>
              <a:gd name="T55" fmla="*/ 2042921 h 1122922"/>
              <a:gd name="T56" fmla="*/ 100819 w 2163029"/>
              <a:gd name="T57" fmla="*/ 1946947 h 1122922"/>
              <a:gd name="T58" fmla="*/ 37807 w 2163029"/>
              <a:gd name="T59" fmla="*/ 1768705 h 1122922"/>
              <a:gd name="T60" fmla="*/ 6302 w 2163029"/>
              <a:gd name="T61" fmla="*/ 1521908 h 1122922"/>
              <a:gd name="T62" fmla="*/ 6302 w 2163029"/>
              <a:gd name="T63" fmla="*/ 1261402 h 1122922"/>
              <a:gd name="T64" fmla="*/ 56712 w 2163029"/>
              <a:gd name="T65" fmla="*/ 1028316 h 1122922"/>
              <a:gd name="T66" fmla="*/ 107121 w 2163029"/>
              <a:gd name="T67" fmla="*/ 850074 h 1122922"/>
              <a:gd name="T68" fmla="*/ 157531 w 2163029"/>
              <a:gd name="T69" fmla="*/ 740387 h 1122922"/>
              <a:gd name="T70" fmla="*/ 189036 w 2163029"/>
              <a:gd name="T71" fmla="*/ 644412 h 1122922"/>
              <a:gd name="T72" fmla="*/ 214241 w 2163029"/>
              <a:gd name="T73" fmla="*/ 548436 h 1122922"/>
              <a:gd name="T74" fmla="*/ 245748 w 2163029"/>
              <a:gd name="T75" fmla="*/ 466170 h 1122922"/>
              <a:gd name="T76" fmla="*/ 245748 w 2163029"/>
              <a:gd name="T77" fmla="*/ 164532 h 11229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3029" h="1122922">
                <a:moveTo>
                  <a:pt x="56756" y="138737"/>
                </a:moveTo>
                <a:cubicBezTo>
                  <a:pt x="67266" y="126125"/>
                  <a:pt x="74789" y="110245"/>
                  <a:pt x="88287" y="100900"/>
                </a:cubicBezTo>
                <a:cubicBezTo>
                  <a:pt x="103053" y="90677"/>
                  <a:pt x="122158" y="88889"/>
                  <a:pt x="138736" y="81981"/>
                </a:cubicBezTo>
                <a:cubicBezTo>
                  <a:pt x="147414" y="78365"/>
                  <a:pt x="155320" y="73072"/>
                  <a:pt x="163961" y="69369"/>
                </a:cubicBezTo>
                <a:cubicBezTo>
                  <a:pt x="176633" y="63938"/>
                  <a:pt x="195296" y="59958"/>
                  <a:pt x="208105" y="56756"/>
                </a:cubicBezTo>
                <a:cubicBezTo>
                  <a:pt x="216513" y="50450"/>
                  <a:pt x="223929" y="42538"/>
                  <a:pt x="233329" y="37838"/>
                </a:cubicBezTo>
                <a:cubicBezTo>
                  <a:pt x="241081" y="33962"/>
                  <a:pt x="250439" y="34574"/>
                  <a:pt x="258554" y="31531"/>
                </a:cubicBezTo>
                <a:cubicBezTo>
                  <a:pt x="267356" y="28230"/>
                  <a:pt x="275371" y="23123"/>
                  <a:pt x="283779" y="18919"/>
                </a:cubicBezTo>
                <a:lnTo>
                  <a:pt x="1103586" y="37838"/>
                </a:lnTo>
                <a:cubicBezTo>
                  <a:pt x="1196077" y="33634"/>
                  <a:pt x="1288882" y="33921"/>
                  <a:pt x="1381059" y="25225"/>
                </a:cubicBezTo>
                <a:cubicBezTo>
                  <a:pt x="1400913" y="23352"/>
                  <a:pt x="1417883" y="6949"/>
                  <a:pt x="1437815" y="6306"/>
                </a:cubicBezTo>
                <a:lnTo>
                  <a:pt x="1633307" y="0"/>
                </a:lnTo>
                <a:lnTo>
                  <a:pt x="1841412" y="12613"/>
                </a:lnTo>
                <a:cubicBezTo>
                  <a:pt x="1856162" y="13777"/>
                  <a:pt x="1882986" y="21851"/>
                  <a:pt x="1898168" y="25225"/>
                </a:cubicBezTo>
                <a:cubicBezTo>
                  <a:pt x="1908631" y="27550"/>
                  <a:pt x="1919189" y="29429"/>
                  <a:pt x="1929699" y="31531"/>
                </a:cubicBezTo>
                <a:cubicBezTo>
                  <a:pt x="1933903" y="35735"/>
                  <a:pt x="1936993" y="41485"/>
                  <a:pt x="1942311" y="44144"/>
                </a:cubicBezTo>
                <a:cubicBezTo>
                  <a:pt x="1954202" y="50090"/>
                  <a:pt x="1980149" y="56756"/>
                  <a:pt x="1980149" y="56756"/>
                </a:cubicBezTo>
                <a:cubicBezTo>
                  <a:pt x="1991770" y="72251"/>
                  <a:pt x="2007963" y="96321"/>
                  <a:pt x="2024292" y="107206"/>
                </a:cubicBezTo>
                <a:cubicBezTo>
                  <a:pt x="2030598" y="111410"/>
                  <a:pt x="2037293" y="115083"/>
                  <a:pt x="2043211" y="119818"/>
                </a:cubicBezTo>
                <a:cubicBezTo>
                  <a:pt x="2061551" y="134490"/>
                  <a:pt x="2052054" y="131691"/>
                  <a:pt x="2068436" y="151349"/>
                </a:cubicBezTo>
                <a:cubicBezTo>
                  <a:pt x="2100391" y="189695"/>
                  <a:pt x="2076630" y="148820"/>
                  <a:pt x="2099967" y="195493"/>
                </a:cubicBezTo>
                <a:cubicBezTo>
                  <a:pt x="2104171" y="216514"/>
                  <a:pt x="2105800" y="238218"/>
                  <a:pt x="2112579" y="258555"/>
                </a:cubicBezTo>
                <a:lnTo>
                  <a:pt x="2131498" y="315311"/>
                </a:lnTo>
                <a:lnTo>
                  <a:pt x="2144110" y="353148"/>
                </a:lnTo>
                <a:cubicBezTo>
                  <a:pt x="2146212" y="361556"/>
                  <a:pt x="2148716" y="369874"/>
                  <a:pt x="2150416" y="378373"/>
                </a:cubicBezTo>
                <a:cubicBezTo>
                  <a:pt x="2152924" y="390911"/>
                  <a:pt x="2153948" y="403728"/>
                  <a:pt x="2156722" y="416210"/>
                </a:cubicBezTo>
                <a:cubicBezTo>
                  <a:pt x="2158164" y="422699"/>
                  <a:pt x="2160927" y="428823"/>
                  <a:pt x="2163029" y="435129"/>
                </a:cubicBezTo>
                <a:cubicBezTo>
                  <a:pt x="2161806" y="475497"/>
                  <a:pt x="2162833" y="625483"/>
                  <a:pt x="2150416" y="699989"/>
                </a:cubicBezTo>
                <a:cubicBezTo>
                  <a:pt x="2149323" y="706546"/>
                  <a:pt x="2146861" y="712856"/>
                  <a:pt x="2144110" y="718908"/>
                </a:cubicBezTo>
                <a:cubicBezTo>
                  <a:pt x="2121091" y="769550"/>
                  <a:pt x="2126305" y="759464"/>
                  <a:pt x="2099967" y="794582"/>
                </a:cubicBezTo>
                <a:cubicBezTo>
                  <a:pt x="2097865" y="802990"/>
                  <a:pt x="2096703" y="811692"/>
                  <a:pt x="2093660" y="819807"/>
                </a:cubicBezTo>
                <a:cubicBezTo>
                  <a:pt x="2089455" y="831020"/>
                  <a:pt x="2076752" y="853972"/>
                  <a:pt x="2068436" y="863951"/>
                </a:cubicBezTo>
                <a:cubicBezTo>
                  <a:pt x="2062727" y="870802"/>
                  <a:pt x="2055321" y="876098"/>
                  <a:pt x="2049517" y="882869"/>
                </a:cubicBezTo>
                <a:cubicBezTo>
                  <a:pt x="2027805" y="908199"/>
                  <a:pt x="2024608" y="924699"/>
                  <a:pt x="1992761" y="945931"/>
                </a:cubicBezTo>
                <a:cubicBezTo>
                  <a:pt x="1986455" y="950135"/>
                  <a:pt x="1980423" y="954784"/>
                  <a:pt x="1973842" y="958544"/>
                </a:cubicBezTo>
                <a:cubicBezTo>
                  <a:pt x="1965680" y="963208"/>
                  <a:pt x="1956590" y="966174"/>
                  <a:pt x="1948618" y="971156"/>
                </a:cubicBezTo>
                <a:cubicBezTo>
                  <a:pt x="1897570" y="1003062"/>
                  <a:pt x="1946683" y="976164"/>
                  <a:pt x="1904474" y="1008993"/>
                </a:cubicBezTo>
                <a:cubicBezTo>
                  <a:pt x="1892509" y="1018299"/>
                  <a:pt x="1877355" y="1023499"/>
                  <a:pt x="1866637" y="1034218"/>
                </a:cubicBezTo>
                <a:cubicBezTo>
                  <a:pt x="1862433" y="1038422"/>
                  <a:pt x="1858781" y="1043264"/>
                  <a:pt x="1854025" y="1046831"/>
                </a:cubicBezTo>
                <a:cubicBezTo>
                  <a:pt x="1835264" y="1060902"/>
                  <a:pt x="1786680" y="1092045"/>
                  <a:pt x="1765738" y="1097280"/>
                </a:cubicBezTo>
                <a:cubicBezTo>
                  <a:pt x="1699676" y="1113795"/>
                  <a:pt x="1749169" y="1103153"/>
                  <a:pt x="1614389" y="1109893"/>
                </a:cubicBezTo>
                <a:cubicBezTo>
                  <a:pt x="1491382" y="1130393"/>
                  <a:pt x="1545290" y="1123830"/>
                  <a:pt x="1299078" y="1109893"/>
                </a:cubicBezTo>
                <a:cubicBezTo>
                  <a:pt x="1279729" y="1108798"/>
                  <a:pt x="1261564" y="1099589"/>
                  <a:pt x="1242322" y="1097280"/>
                </a:cubicBezTo>
                <a:cubicBezTo>
                  <a:pt x="1208863" y="1093265"/>
                  <a:pt x="1175056" y="1093076"/>
                  <a:pt x="1141423" y="1090974"/>
                </a:cubicBezTo>
                <a:cubicBezTo>
                  <a:pt x="977505" y="1069593"/>
                  <a:pt x="1044839" y="1077439"/>
                  <a:pt x="939625" y="1065749"/>
                </a:cubicBezTo>
                <a:cubicBezTo>
                  <a:pt x="841364" y="1032997"/>
                  <a:pt x="975657" y="1074823"/>
                  <a:pt x="845031" y="1046831"/>
                </a:cubicBezTo>
                <a:cubicBezTo>
                  <a:pt x="807985" y="1038892"/>
                  <a:pt x="820957" y="1032499"/>
                  <a:pt x="788276" y="1021606"/>
                </a:cubicBezTo>
                <a:cubicBezTo>
                  <a:pt x="778108" y="1018217"/>
                  <a:pt x="767255" y="1017402"/>
                  <a:pt x="756745" y="1015300"/>
                </a:cubicBezTo>
                <a:cubicBezTo>
                  <a:pt x="742030" y="1008994"/>
                  <a:pt x="727646" y="1001852"/>
                  <a:pt x="712601" y="996381"/>
                </a:cubicBezTo>
                <a:cubicBezTo>
                  <a:pt x="692113" y="988931"/>
                  <a:pt x="663103" y="987081"/>
                  <a:pt x="643233" y="983769"/>
                </a:cubicBezTo>
                <a:cubicBezTo>
                  <a:pt x="632660" y="982007"/>
                  <a:pt x="622100" y="980062"/>
                  <a:pt x="611702" y="977462"/>
                </a:cubicBezTo>
                <a:cubicBezTo>
                  <a:pt x="605253" y="975850"/>
                  <a:pt x="599175" y="972982"/>
                  <a:pt x="592783" y="971156"/>
                </a:cubicBezTo>
                <a:cubicBezTo>
                  <a:pt x="584449" y="968775"/>
                  <a:pt x="575860" y="967340"/>
                  <a:pt x="567558" y="964850"/>
                </a:cubicBezTo>
                <a:cubicBezTo>
                  <a:pt x="554824" y="961030"/>
                  <a:pt x="542333" y="956442"/>
                  <a:pt x="529721" y="952238"/>
                </a:cubicBezTo>
                <a:cubicBezTo>
                  <a:pt x="523415" y="950136"/>
                  <a:pt x="517251" y="947543"/>
                  <a:pt x="510802" y="945931"/>
                </a:cubicBezTo>
                <a:lnTo>
                  <a:pt x="485578" y="939625"/>
                </a:lnTo>
                <a:cubicBezTo>
                  <a:pt x="385402" y="839456"/>
                  <a:pt x="506326" y="954530"/>
                  <a:pt x="107205" y="920706"/>
                </a:cubicBezTo>
                <a:cubicBezTo>
                  <a:pt x="98569" y="919974"/>
                  <a:pt x="104775" y="903234"/>
                  <a:pt x="100899" y="895482"/>
                </a:cubicBezTo>
                <a:cubicBezTo>
                  <a:pt x="78755" y="851194"/>
                  <a:pt x="81670" y="867792"/>
                  <a:pt x="56756" y="838726"/>
                </a:cubicBezTo>
                <a:cubicBezTo>
                  <a:pt x="49916" y="830746"/>
                  <a:pt x="44143" y="821909"/>
                  <a:pt x="37837" y="813501"/>
                </a:cubicBezTo>
                <a:cubicBezTo>
                  <a:pt x="22577" y="737198"/>
                  <a:pt x="42624" y="827483"/>
                  <a:pt x="18918" y="750439"/>
                </a:cubicBezTo>
                <a:cubicBezTo>
                  <a:pt x="13820" y="733871"/>
                  <a:pt x="10510" y="716806"/>
                  <a:pt x="6306" y="699989"/>
                </a:cubicBezTo>
                <a:lnTo>
                  <a:pt x="0" y="674764"/>
                </a:lnTo>
                <a:cubicBezTo>
                  <a:pt x="2102" y="643233"/>
                  <a:pt x="2998" y="611598"/>
                  <a:pt x="6306" y="580171"/>
                </a:cubicBezTo>
                <a:cubicBezTo>
                  <a:pt x="7213" y="571552"/>
                  <a:pt x="9278" y="562946"/>
                  <a:pt x="12612" y="554946"/>
                </a:cubicBezTo>
                <a:cubicBezTo>
                  <a:pt x="36084" y="498613"/>
                  <a:pt x="32880" y="517308"/>
                  <a:pt x="56756" y="472966"/>
                </a:cubicBezTo>
                <a:cubicBezTo>
                  <a:pt x="88804" y="413447"/>
                  <a:pt x="64951" y="433868"/>
                  <a:pt x="100899" y="409904"/>
                </a:cubicBezTo>
                <a:cubicBezTo>
                  <a:pt x="103001" y="403598"/>
                  <a:pt x="103124" y="396232"/>
                  <a:pt x="107205" y="390985"/>
                </a:cubicBezTo>
                <a:cubicBezTo>
                  <a:pt x="118155" y="376906"/>
                  <a:pt x="132430" y="365760"/>
                  <a:pt x="145042" y="353148"/>
                </a:cubicBezTo>
                <a:cubicBezTo>
                  <a:pt x="149246" y="348944"/>
                  <a:pt x="154357" y="345482"/>
                  <a:pt x="157655" y="340535"/>
                </a:cubicBezTo>
                <a:cubicBezTo>
                  <a:pt x="161859" y="334229"/>
                  <a:pt x="165862" y="327784"/>
                  <a:pt x="170267" y="321617"/>
                </a:cubicBezTo>
                <a:cubicBezTo>
                  <a:pt x="176376" y="313064"/>
                  <a:pt x="183615" y="305305"/>
                  <a:pt x="189186" y="296392"/>
                </a:cubicBezTo>
                <a:cubicBezTo>
                  <a:pt x="194168" y="288420"/>
                  <a:pt x="197134" y="279329"/>
                  <a:pt x="201798" y="271167"/>
                </a:cubicBezTo>
                <a:cubicBezTo>
                  <a:pt x="205558" y="264587"/>
                  <a:pt x="210651" y="258829"/>
                  <a:pt x="214411" y="252249"/>
                </a:cubicBezTo>
                <a:cubicBezTo>
                  <a:pt x="219075" y="244087"/>
                  <a:pt x="221005" y="234246"/>
                  <a:pt x="227023" y="227024"/>
                </a:cubicBezTo>
                <a:cubicBezTo>
                  <a:pt x="231875" y="221201"/>
                  <a:pt x="239636" y="218615"/>
                  <a:pt x="245942" y="214411"/>
                </a:cubicBezTo>
                <a:cubicBezTo>
                  <a:pt x="262047" y="149989"/>
                  <a:pt x="262987" y="169769"/>
                  <a:pt x="252248" y="94593"/>
                </a:cubicBezTo>
                <a:cubicBezTo>
                  <a:pt x="251308" y="88013"/>
                  <a:pt x="245942" y="75675"/>
                  <a:pt x="245942" y="75675"/>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12583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998EC34-CA87-48A9-B497-A6E579540A14}"/>
              </a:ext>
            </a:extLst>
          </p:cNvPr>
          <p:cNvSpPr>
            <a:spLocks noGrp="1"/>
          </p:cNvSpPr>
          <p:nvPr>
            <p:ph type="sldNum" sz="quarter" idx="12"/>
          </p:nvPr>
        </p:nvSpPr>
        <p:spPr/>
        <p:txBody>
          <a:bodyPr/>
          <a:lstStyle/>
          <a:p>
            <a:fld id="{47C4BD23-150C-4A56-8E66-9482A3FB2E80}" type="slidenum">
              <a:rPr lang="zh-CN" altLang="en-US" smtClean="0"/>
              <a:t>3</a:t>
            </a:fld>
            <a:endParaRPr lang="zh-CN" altLang="en-US"/>
          </a:p>
        </p:txBody>
      </p:sp>
      <p:sp>
        <p:nvSpPr>
          <p:cNvPr id="4" name="日期占位符 3">
            <a:extLst>
              <a:ext uri="{FF2B5EF4-FFF2-40B4-BE49-F238E27FC236}">
                <a16:creationId xmlns:a16="http://schemas.microsoft.com/office/drawing/2014/main" id="{FF0182AB-0B59-46AC-B88D-8E94FEA9E742}"/>
              </a:ext>
            </a:extLst>
          </p:cNvPr>
          <p:cNvSpPr>
            <a:spLocks noGrp="1"/>
          </p:cNvSpPr>
          <p:nvPr>
            <p:ph type="dt" sz="half" idx="10"/>
          </p:nvPr>
        </p:nvSpPr>
        <p:spPr/>
        <p:txBody>
          <a:bodyPr/>
          <a:lstStyle/>
          <a:p>
            <a:fld id="{C275B4C4-AE67-4858-B183-7F6098444B2E}" type="datetime1">
              <a:rPr lang="zh-CN" altLang="en-US" smtClean="0"/>
              <a:t>2021/12/6</a:t>
            </a:fld>
            <a:endParaRPr lang="zh-CN" altLang="en-US" dirty="0"/>
          </a:p>
        </p:txBody>
      </p:sp>
      <p:sp>
        <p:nvSpPr>
          <p:cNvPr id="64" name="Text Box 2">
            <a:extLst>
              <a:ext uri="{FF2B5EF4-FFF2-40B4-BE49-F238E27FC236}">
                <a16:creationId xmlns:a16="http://schemas.microsoft.com/office/drawing/2014/main" id="{CBE2A1CD-A86E-44A8-9C53-952B01DCEC11}"/>
              </a:ext>
            </a:extLst>
          </p:cNvPr>
          <p:cNvSpPr txBox="1">
            <a:spLocks noChangeArrowheads="1"/>
          </p:cNvSpPr>
          <p:nvPr/>
        </p:nvSpPr>
        <p:spPr bwMode="auto">
          <a:xfrm>
            <a:off x="1498981" y="85402"/>
            <a:ext cx="29496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u="sng" dirty="0">
                <a:latin typeface="+mn-lt"/>
                <a:ea typeface="微软雅黑 Light" panose="020B0502040204020203" pitchFamily="34" charset="-122"/>
              </a:rPr>
              <a:t>C, C++, Java  programs</a:t>
            </a:r>
          </a:p>
        </p:txBody>
      </p:sp>
      <p:sp>
        <p:nvSpPr>
          <p:cNvPr id="65" name="Rectangle 3">
            <a:extLst>
              <a:ext uri="{FF2B5EF4-FFF2-40B4-BE49-F238E27FC236}">
                <a16:creationId xmlns:a16="http://schemas.microsoft.com/office/drawing/2014/main" id="{CFE364FF-233C-4813-8F51-340120BCC37D}"/>
              </a:ext>
            </a:extLst>
          </p:cNvPr>
          <p:cNvSpPr>
            <a:spLocks noChangeArrowheads="1"/>
          </p:cNvSpPr>
          <p:nvPr/>
        </p:nvSpPr>
        <p:spPr bwMode="auto">
          <a:xfrm>
            <a:off x="1886366" y="791174"/>
            <a:ext cx="2447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66" name="Text Box 4">
            <a:extLst>
              <a:ext uri="{FF2B5EF4-FFF2-40B4-BE49-F238E27FC236}">
                <a16:creationId xmlns:a16="http://schemas.microsoft.com/office/drawing/2014/main" id="{FAD5D343-0F41-4C6A-BDDF-BBBB0E92EBD1}"/>
              </a:ext>
            </a:extLst>
          </p:cNvPr>
          <p:cNvSpPr txBox="1">
            <a:spLocks noChangeArrowheads="1"/>
          </p:cNvSpPr>
          <p:nvPr/>
        </p:nvSpPr>
        <p:spPr bwMode="auto">
          <a:xfrm>
            <a:off x="1957804" y="789587"/>
            <a:ext cx="24384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词法</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语法</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语义分析</a:t>
            </a:r>
          </a:p>
        </p:txBody>
      </p:sp>
      <p:sp>
        <p:nvSpPr>
          <p:cNvPr id="67" name="AutoShape 5">
            <a:extLst>
              <a:ext uri="{FF2B5EF4-FFF2-40B4-BE49-F238E27FC236}">
                <a16:creationId xmlns:a16="http://schemas.microsoft.com/office/drawing/2014/main" id="{1BDF61DC-E026-49CA-AA95-269DDEBADB02}"/>
              </a:ext>
            </a:extLst>
          </p:cNvPr>
          <p:cNvSpPr>
            <a:spLocks noChangeArrowheads="1"/>
          </p:cNvSpPr>
          <p:nvPr/>
        </p:nvSpPr>
        <p:spPr bwMode="auto">
          <a:xfrm>
            <a:off x="2965866" y="502249"/>
            <a:ext cx="144463" cy="287338"/>
          </a:xfrm>
          <a:prstGeom prst="downArrow">
            <a:avLst>
              <a:gd name="adj1" fmla="val 50000"/>
              <a:gd name="adj2" fmla="val 4972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68" name="AutoShape 6">
            <a:extLst>
              <a:ext uri="{FF2B5EF4-FFF2-40B4-BE49-F238E27FC236}">
                <a16:creationId xmlns:a16="http://schemas.microsoft.com/office/drawing/2014/main" id="{2A76390B-0895-41B4-8B87-0D7ABF3E404C}"/>
              </a:ext>
            </a:extLst>
          </p:cNvPr>
          <p:cNvSpPr>
            <a:spLocks noChangeArrowheads="1"/>
          </p:cNvSpPr>
          <p:nvPr/>
        </p:nvSpPr>
        <p:spPr bwMode="auto">
          <a:xfrm>
            <a:off x="2894429" y="1149949"/>
            <a:ext cx="144462"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69" name="Rectangle 7">
            <a:extLst>
              <a:ext uri="{FF2B5EF4-FFF2-40B4-BE49-F238E27FC236}">
                <a16:creationId xmlns:a16="http://schemas.microsoft.com/office/drawing/2014/main" id="{1A13B385-2AFA-4C34-AB46-7204E0D329F6}"/>
              </a:ext>
            </a:extLst>
          </p:cNvPr>
          <p:cNvSpPr>
            <a:spLocks noChangeArrowheads="1"/>
          </p:cNvSpPr>
          <p:nvPr/>
        </p:nvSpPr>
        <p:spPr bwMode="auto">
          <a:xfrm>
            <a:off x="2122904" y="1367437"/>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0" name="Text Box 8">
            <a:extLst>
              <a:ext uri="{FF2B5EF4-FFF2-40B4-BE49-F238E27FC236}">
                <a16:creationId xmlns:a16="http://schemas.microsoft.com/office/drawing/2014/main" id="{8ECC5E68-6CDB-42B6-A256-83F0AEC96F51}"/>
              </a:ext>
            </a:extLst>
          </p:cNvPr>
          <p:cNvSpPr txBox="1">
            <a:spLocks noChangeArrowheads="1"/>
          </p:cNvSpPr>
          <p:nvPr/>
        </p:nvSpPr>
        <p:spPr bwMode="auto">
          <a:xfrm>
            <a:off x="2173704" y="1365849"/>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中间代码生成</a:t>
            </a:r>
          </a:p>
        </p:txBody>
      </p:sp>
      <p:sp>
        <p:nvSpPr>
          <p:cNvPr id="71" name="Rectangle 9">
            <a:extLst>
              <a:ext uri="{FF2B5EF4-FFF2-40B4-BE49-F238E27FC236}">
                <a16:creationId xmlns:a16="http://schemas.microsoft.com/office/drawing/2014/main" id="{2CE38661-C56B-4ACF-8672-927D7D5079FA}"/>
              </a:ext>
            </a:extLst>
          </p:cNvPr>
          <p:cNvSpPr>
            <a:spLocks noChangeArrowheads="1"/>
          </p:cNvSpPr>
          <p:nvPr/>
        </p:nvSpPr>
        <p:spPr bwMode="auto">
          <a:xfrm>
            <a:off x="2051466" y="2375499"/>
            <a:ext cx="17795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2" name="Text Box 10">
            <a:extLst>
              <a:ext uri="{FF2B5EF4-FFF2-40B4-BE49-F238E27FC236}">
                <a16:creationId xmlns:a16="http://schemas.microsoft.com/office/drawing/2014/main" id="{E0486151-6053-4333-858A-10D1D97F4ABA}"/>
              </a:ext>
            </a:extLst>
          </p:cNvPr>
          <p:cNvSpPr txBox="1">
            <a:spLocks noChangeArrowheads="1"/>
          </p:cNvSpPr>
          <p:nvPr/>
        </p:nvSpPr>
        <p:spPr bwMode="auto">
          <a:xfrm>
            <a:off x="2030829" y="2373912"/>
            <a:ext cx="188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中间</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代码优化</a:t>
            </a:r>
          </a:p>
        </p:txBody>
      </p:sp>
      <p:sp>
        <p:nvSpPr>
          <p:cNvPr id="73" name="AutoShape 11">
            <a:extLst>
              <a:ext uri="{FF2B5EF4-FFF2-40B4-BE49-F238E27FC236}">
                <a16:creationId xmlns:a16="http://schemas.microsoft.com/office/drawing/2014/main" id="{D8BDCB22-D7E2-43C0-BC4B-D279F7219792}"/>
              </a:ext>
            </a:extLst>
          </p:cNvPr>
          <p:cNvSpPr>
            <a:spLocks noChangeArrowheads="1"/>
          </p:cNvSpPr>
          <p:nvPr/>
        </p:nvSpPr>
        <p:spPr bwMode="auto">
          <a:xfrm>
            <a:off x="2894429" y="1726212"/>
            <a:ext cx="144462" cy="647700"/>
          </a:xfrm>
          <a:prstGeom prst="downArrow">
            <a:avLst>
              <a:gd name="adj1" fmla="val 50000"/>
              <a:gd name="adj2" fmla="val 11208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74" name="Rectangle 12">
            <a:extLst>
              <a:ext uri="{FF2B5EF4-FFF2-40B4-BE49-F238E27FC236}">
                <a16:creationId xmlns:a16="http://schemas.microsoft.com/office/drawing/2014/main" id="{7D97CB4D-B1A9-47EA-9734-CB1B8865BBAE}"/>
              </a:ext>
            </a:extLst>
          </p:cNvPr>
          <p:cNvSpPr>
            <a:spLocks noChangeArrowheads="1"/>
          </p:cNvSpPr>
          <p:nvPr/>
        </p:nvSpPr>
        <p:spPr bwMode="auto">
          <a:xfrm>
            <a:off x="2051466" y="3312124"/>
            <a:ext cx="17795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5" name="Text Box 13">
            <a:extLst>
              <a:ext uri="{FF2B5EF4-FFF2-40B4-BE49-F238E27FC236}">
                <a16:creationId xmlns:a16="http://schemas.microsoft.com/office/drawing/2014/main" id="{FFB5208A-0463-4877-A2E1-320950BC58CB}"/>
              </a:ext>
            </a:extLst>
          </p:cNvPr>
          <p:cNvSpPr txBox="1">
            <a:spLocks noChangeArrowheads="1"/>
          </p:cNvSpPr>
          <p:nvPr/>
        </p:nvSpPr>
        <p:spPr bwMode="auto">
          <a:xfrm>
            <a:off x="2102266" y="3310537"/>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目标代码生成</a:t>
            </a:r>
          </a:p>
        </p:txBody>
      </p:sp>
      <p:sp>
        <p:nvSpPr>
          <p:cNvPr id="76" name="AutoShape 14">
            <a:extLst>
              <a:ext uri="{FF2B5EF4-FFF2-40B4-BE49-F238E27FC236}">
                <a16:creationId xmlns:a16="http://schemas.microsoft.com/office/drawing/2014/main" id="{ACA24820-D29E-402F-96A5-AE234D9C5B9D}"/>
              </a:ext>
            </a:extLst>
          </p:cNvPr>
          <p:cNvSpPr>
            <a:spLocks noChangeArrowheads="1"/>
          </p:cNvSpPr>
          <p:nvPr/>
        </p:nvSpPr>
        <p:spPr bwMode="auto">
          <a:xfrm>
            <a:off x="2894429" y="2734274"/>
            <a:ext cx="144462" cy="576263"/>
          </a:xfrm>
          <a:prstGeom prst="downArrow">
            <a:avLst>
              <a:gd name="adj1" fmla="val 50000"/>
              <a:gd name="adj2" fmla="val 9972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77" name="Line 15">
            <a:extLst>
              <a:ext uri="{FF2B5EF4-FFF2-40B4-BE49-F238E27FC236}">
                <a16:creationId xmlns:a16="http://schemas.microsoft.com/office/drawing/2014/main" id="{34057993-B422-4373-8D82-3C24865E9FC2}"/>
              </a:ext>
            </a:extLst>
          </p:cNvPr>
          <p:cNvSpPr>
            <a:spLocks noChangeShapeType="1"/>
          </p:cNvSpPr>
          <p:nvPr/>
        </p:nvSpPr>
        <p:spPr bwMode="auto">
          <a:xfrm>
            <a:off x="1346616" y="4245574"/>
            <a:ext cx="34194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78" name="Text Box 16">
            <a:extLst>
              <a:ext uri="{FF2B5EF4-FFF2-40B4-BE49-F238E27FC236}">
                <a16:creationId xmlns:a16="http://schemas.microsoft.com/office/drawing/2014/main" id="{BC7B7349-7A90-4CBA-B5A1-88C4544E8C9C}"/>
              </a:ext>
            </a:extLst>
          </p:cNvPr>
          <p:cNvSpPr txBox="1">
            <a:spLocks noChangeArrowheads="1"/>
          </p:cNvSpPr>
          <p:nvPr/>
        </p:nvSpPr>
        <p:spPr bwMode="auto">
          <a:xfrm>
            <a:off x="1341893" y="934049"/>
            <a:ext cx="553998"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endParaRPr kumimoji="0" lang="zh-CN" altLang="en-US">
              <a:latin typeface="+mn-lt"/>
              <a:ea typeface="微软雅黑 Light" panose="020B0502040204020203" pitchFamily="34" charset="-122"/>
            </a:endParaRPr>
          </a:p>
        </p:txBody>
      </p:sp>
      <p:sp>
        <p:nvSpPr>
          <p:cNvPr id="79" name="Text Box 17">
            <a:extLst>
              <a:ext uri="{FF2B5EF4-FFF2-40B4-BE49-F238E27FC236}">
                <a16:creationId xmlns:a16="http://schemas.microsoft.com/office/drawing/2014/main" id="{D77C908A-963A-4A05-856B-19AC3C579FED}"/>
              </a:ext>
            </a:extLst>
          </p:cNvPr>
          <p:cNvSpPr txBox="1">
            <a:spLocks noChangeArrowheads="1"/>
          </p:cNvSpPr>
          <p:nvPr/>
        </p:nvSpPr>
        <p:spPr bwMode="auto">
          <a:xfrm>
            <a:off x="1341893" y="789587"/>
            <a:ext cx="553998"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dirty="0">
                <a:latin typeface="+mn-lt"/>
                <a:ea typeface="微软雅黑 Light" panose="020B0502040204020203" pitchFamily="34" charset="-122"/>
              </a:rPr>
              <a:t>程 序 编   译  </a:t>
            </a:r>
            <a:r>
              <a:rPr kumimoji="0" lang="en-US" altLang="zh-CN" dirty="0">
                <a:solidFill>
                  <a:srgbClr val="2D0EE4"/>
                </a:solidFill>
                <a:latin typeface="+mn-lt"/>
                <a:ea typeface="微软雅黑 Light" panose="020B0502040204020203" pitchFamily="34" charset="-122"/>
              </a:rPr>
              <a:t>/  </a:t>
            </a:r>
            <a:r>
              <a:rPr kumimoji="0" lang="zh-CN" altLang="en-US" b="1" dirty="0">
                <a:solidFill>
                  <a:srgbClr val="2D0EE4"/>
                </a:solidFill>
                <a:latin typeface="+mn-lt"/>
                <a:ea typeface="微软雅黑 Light" panose="020B0502040204020203" pitchFamily="34" charset="-122"/>
              </a:rPr>
              <a:t>编译器</a:t>
            </a:r>
          </a:p>
        </p:txBody>
      </p:sp>
      <p:sp>
        <p:nvSpPr>
          <p:cNvPr id="80" name="Text Box 18">
            <a:extLst>
              <a:ext uri="{FF2B5EF4-FFF2-40B4-BE49-F238E27FC236}">
                <a16:creationId xmlns:a16="http://schemas.microsoft.com/office/drawing/2014/main" id="{1D4D59F4-B812-46CB-84F8-78A280C39554}"/>
              </a:ext>
            </a:extLst>
          </p:cNvPr>
          <p:cNvSpPr txBox="1">
            <a:spLocks noChangeArrowheads="1"/>
          </p:cNvSpPr>
          <p:nvPr/>
        </p:nvSpPr>
        <p:spPr bwMode="auto">
          <a:xfrm>
            <a:off x="1341893" y="4534499"/>
            <a:ext cx="553998" cy="157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dirty="0">
                <a:latin typeface="+mn-lt"/>
                <a:ea typeface="微软雅黑 Light" panose="020B0502040204020203" pitchFamily="34" charset="-122"/>
              </a:rPr>
              <a:t>程序执行</a:t>
            </a:r>
            <a:r>
              <a:rPr kumimoji="0" lang="zh-CN" altLang="en-US" dirty="0">
                <a:solidFill>
                  <a:schemeClr val="accent2"/>
                </a:solidFill>
                <a:latin typeface="+mn-lt"/>
                <a:ea typeface="微软雅黑 Light" panose="020B0502040204020203" pitchFamily="34" charset="-122"/>
              </a:rPr>
              <a:t> </a:t>
            </a:r>
            <a:r>
              <a:rPr kumimoji="0" lang="en-US" altLang="zh-CN" dirty="0">
                <a:solidFill>
                  <a:srgbClr val="2D0EE4"/>
                </a:solidFill>
                <a:latin typeface="+mn-lt"/>
                <a:ea typeface="微软雅黑 Light" panose="020B0502040204020203" pitchFamily="34" charset="-122"/>
              </a:rPr>
              <a:t>/ </a:t>
            </a:r>
          </a:p>
        </p:txBody>
      </p:sp>
      <p:sp>
        <p:nvSpPr>
          <p:cNvPr id="81" name="Text Box 19">
            <a:extLst>
              <a:ext uri="{FF2B5EF4-FFF2-40B4-BE49-F238E27FC236}">
                <a16:creationId xmlns:a16="http://schemas.microsoft.com/office/drawing/2014/main" id="{4393ED21-6E6A-4D53-9AF9-87B01208FB7D}"/>
              </a:ext>
            </a:extLst>
          </p:cNvPr>
          <p:cNvSpPr txBox="1">
            <a:spLocks noChangeArrowheads="1"/>
          </p:cNvSpPr>
          <p:nvPr/>
        </p:nvSpPr>
        <p:spPr bwMode="auto">
          <a:xfrm>
            <a:off x="1346616" y="5974362"/>
            <a:ext cx="5389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b="1" dirty="0">
                <a:solidFill>
                  <a:srgbClr val="2D0EE4"/>
                </a:solidFill>
                <a:latin typeface="+mn-lt"/>
                <a:ea typeface="微软雅黑 Light" panose="020B0502040204020203" pitchFamily="34" charset="-122"/>
              </a:rPr>
              <a:t>OS</a:t>
            </a:r>
          </a:p>
        </p:txBody>
      </p:sp>
      <p:sp>
        <p:nvSpPr>
          <p:cNvPr id="82" name="AutoShape 20">
            <a:extLst>
              <a:ext uri="{FF2B5EF4-FFF2-40B4-BE49-F238E27FC236}">
                <a16:creationId xmlns:a16="http://schemas.microsoft.com/office/drawing/2014/main" id="{7A3FFF15-20B9-4994-949C-EEA9D0DE71B5}"/>
              </a:ext>
            </a:extLst>
          </p:cNvPr>
          <p:cNvSpPr>
            <a:spLocks/>
          </p:cNvSpPr>
          <p:nvPr/>
        </p:nvSpPr>
        <p:spPr bwMode="auto">
          <a:xfrm rot="5400000">
            <a:off x="2786479" y="3418487"/>
            <a:ext cx="431800" cy="1943100"/>
          </a:xfrm>
          <a:prstGeom prst="leftBrace">
            <a:avLst>
              <a:gd name="adj1" fmla="val 3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83" name="Text Box 21">
            <a:extLst>
              <a:ext uri="{FF2B5EF4-FFF2-40B4-BE49-F238E27FC236}">
                <a16:creationId xmlns:a16="http://schemas.microsoft.com/office/drawing/2014/main" id="{1489C45B-50EC-43A8-906F-23D480E631FF}"/>
              </a:ext>
            </a:extLst>
          </p:cNvPr>
          <p:cNvSpPr txBox="1">
            <a:spLocks noChangeArrowheads="1"/>
          </p:cNvSpPr>
          <p:nvPr/>
        </p:nvSpPr>
        <p:spPr bwMode="auto">
          <a:xfrm>
            <a:off x="1819376" y="4821837"/>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进程管理</a:t>
            </a:r>
          </a:p>
        </p:txBody>
      </p:sp>
      <p:sp>
        <p:nvSpPr>
          <p:cNvPr id="84" name="Text Box 22">
            <a:extLst>
              <a:ext uri="{FF2B5EF4-FFF2-40B4-BE49-F238E27FC236}">
                <a16:creationId xmlns:a16="http://schemas.microsoft.com/office/drawing/2014/main" id="{F8E6B23A-0D4B-4738-A367-CA3FEB15A14D}"/>
              </a:ext>
            </a:extLst>
          </p:cNvPr>
          <p:cNvSpPr txBox="1">
            <a:spLocks noChangeArrowheads="1"/>
          </p:cNvSpPr>
          <p:nvPr/>
        </p:nvSpPr>
        <p:spPr bwMode="auto">
          <a:xfrm>
            <a:off x="2527597" y="4821837"/>
            <a:ext cx="800219" cy="129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ea typeface="微软雅黑 Light" panose="020B0502040204020203" pitchFamily="34" charset="-122"/>
              </a:rPr>
              <a:t>&amp;</a:t>
            </a:r>
            <a:r>
              <a:rPr kumimoji="0" lang="zh-CN" altLang="en-US" sz="2000">
                <a:latin typeface="+mn-lt"/>
                <a:ea typeface="微软雅黑 Light" panose="020B0502040204020203" pitchFamily="34" charset="-122"/>
              </a:rPr>
              <a:t>进程调度</a:t>
            </a:r>
          </a:p>
          <a:p>
            <a:pPr eaLnBrk="1" hangingPunct="1"/>
            <a:r>
              <a:rPr kumimoji="0" lang="zh-CN" altLang="en-US" sz="2000">
                <a:latin typeface="+mn-lt"/>
                <a:ea typeface="微软雅黑 Light" panose="020B0502040204020203" pitchFamily="34" charset="-122"/>
              </a:rPr>
              <a:t>并发控制</a:t>
            </a:r>
          </a:p>
        </p:txBody>
      </p:sp>
      <p:sp>
        <p:nvSpPr>
          <p:cNvPr id="85" name="Text Box 23">
            <a:extLst>
              <a:ext uri="{FF2B5EF4-FFF2-40B4-BE49-F238E27FC236}">
                <a16:creationId xmlns:a16="http://schemas.microsoft.com/office/drawing/2014/main" id="{4D51E4A2-C972-4EA3-A2AC-2E90DA3C141E}"/>
              </a:ext>
            </a:extLst>
          </p:cNvPr>
          <p:cNvSpPr txBox="1">
            <a:spLocks noChangeArrowheads="1"/>
          </p:cNvSpPr>
          <p:nvPr/>
        </p:nvSpPr>
        <p:spPr bwMode="auto">
          <a:xfrm>
            <a:off x="3683101" y="4894862"/>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死锁处理</a:t>
            </a:r>
          </a:p>
        </p:txBody>
      </p:sp>
      <p:sp>
        <p:nvSpPr>
          <p:cNvPr id="86" name="Text Box 24">
            <a:extLst>
              <a:ext uri="{FF2B5EF4-FFF2-40B4-BE49-F238E27FC236}">
                <a16:creationId xmlns:a16="http://schemas.microsoft.com/office/drawing/2014/main" id="{12D73084-377C-47A1-A442-F55155AFB836}"/>
              </a:ext>
            </a:extLst>
          </p:cNvPr>
          <p:cNvSpPr txBox="1">
            <a:spLocks noChangeArrowheads="1"/>
          </p:cNvSpPr>
          <p:nvPr/>
        </p:nvSpPr>
        <p:spPr bwMode="auto">
          <a:xfrm>
            <a:off x="7761966" y="80788"/>
            <a:ext cx="9106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u="sng" dirty="0">
                <a:latin typeface="+mn-lt"/>
                <a:ea typeface="微软雅黑 Light" panose="020B0502040204020203" pitchFamily="34" charset="-122"/>
              </a:rPr>
              <a:t>query</a:t>
            </a:r>
          </a:p>
        </p:txBody>
      </p:sp>
      <p:sp>
        <p:nvSpPr>
          <p:cNvPr id="87" name="Rectangle 25">
            <a:extLst>
              <a:ext uri="{FF2B5EF4-FFF2-40B4-BE49-F238E27FC236}">
                <a16:creationId xmlns:a16="http://schemas.microsoft.com/office/drawing/2014/main" id="{D75AB277-00E4-4627-A51B-38F1A6101473}"/>
              </a:ext>
            </a:extLst>
          </p:cNvPr>
          <p:cNvSpPr>
            <a:spLocks noChangeArrowheads="1"/>
          </p:cNvSpPr>
          <p:nvPr/>
        </p:nvSpPr>
        <p:spPr bwMode="auto">
          <a:xfrm>
            <a:off x="6710779" y="791174"/>
            <a:ext cx="28797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88" name="Text Box 26">
            <a:extLst>
              <a:ext uri="{FF2B5EF4-FFF2-40B4-BE49-F238E27FC236}">
                <a16:creationId xmlns:a16="http://schemas.microsoft.com/office/drawing/2014/main" id="{4C0C1313-79C3-485E-92DE-BB8D4A03AB21}"/>
              </a:ext>
            </a:extLst>
          </p:cNvPr>
          <p:cNvSpPr txBox="1">
            <a:spLocks noChangeArrowheads="1"/>
          </p:cNvSpPr>
          <p:nvPr/>
        </p:nvSpPr>
        <p:spPr bwMode="auto">
          <a:xfrm>
            <a:off x="6926679" y="789587"/>
            <a:ext cx="25939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扫描和语法</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语义分析</a:t>
            </a:r>
          </a:p>
        </p:txBody>
      </p:sp>
      <p:sp>
        <p:nvSpPr>
          <p:cNvPr id="89" name="AutoShape 27">
            <a:extLst>
              <a:ext uri="{FF2B5EF4-FFF2-40B4-BE49-F238E27FC236}">
                <a16:creationId xmlns:a16="http://schemas.microsoft.com/office/drawing/2014/main" id="{43E74C48-FB22-4256-90F6-9737E9AEA336}"/>
              </a:ext>
            </a:extLst>
          </p:cNvPr>
          <p:cNvSpPr>
            <a:spLocks noChangeArrowheads="1"/>
          </p:cNvSpPr>
          <p:nvPr/>
        </p:nvSpPr>
        <p:spPr bwMode="auto">
          <a:xfrm>
            <a:off x="8150641" y="1149949"/>
            <a:ext cx="144463" cy="719138"/>
          </a:xfrm>
          <a:prstGeom prst="downArrow">
            <a:avLst>
              <a:gd name="adj1" fmla="val 50000"/>
              <a:gd name="adj2" fmla="val 1244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0" name="Rectangle 28">
            <a:extLst>
              <a:ext uri="{FF2B5EF4-FFF2-40B4-BE49-F238E27FC236}">
                <a16:creationId xmlns:a16="http://schemas.microsoft.com/office/drawing/2014/main" id="{7261EEEC-FC46-457A-A422-692DDC9D4606}"/>
              </a:ext>
            </a:extLst>
          </p:cNvPr>
          <p:cNvSpPr>
            <a:spLocks noChangeArrowheads="1"/>
          </p:cNvSpPr>
          <p:nvPr/>
        </p:nvSpPr>
        <p:spPr bwMode="auto">
          <a:xfrm>
            <a:off x="7307679" y="2375499"/>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91" name="Text Box 29">
            <a:extLst>
              <a:ext uri="{FF2B5EF4-FFF2-40B4-BE49-F238E27FC236}">
                <a16:creationId xmlns:a16="http://schemas.microsoft.com/office/drawing/2014/main" id="{B5D22F8C-719C-4024-92E0-B45ADD5A5186}"/>
              </a:ext>
            </a:extLst>
          </p:cNvPr>
          <p:cNvSpPr txBox="1">
            <a:spLocks noChangeArrowheads="1"/>
          </p:cNvSpPr>
          <p:nvPr/>
        </p:nvSpPr>
        <p:spPr bwMode="auto">
          <a:xfrm>
            <a:off x="7574379" y="2373912"/>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查询优化</a:t>
            </a:r>
          </a:p>
        </p:txBody>
      </p:sp>
      <p:sp>
        <p:nvSpPr>
          <p:cNvPr id="92" name="AutoShape 30">
            <a:extLst>
              <a:ext uri="{FF2B5EF4-FFF2-40B4-BE49-F238E27FC236}">
                <a16:creationId xmlns:a16="http://schemas.microsoft.com/office/drawing/2014/main" id="{80A76EF1-E5AB-450F-8262-0BCC6905B0AE}"/>
              </a:ext>
            </a:extLst>
          </p:cNvPr>
          <p:cNvSpPr>
            <a:spLocks noChangeArrowheads="1"/>
          </p:cNvSpPr>
          <p:nvPr/>
        </p:nvSpPr>
        <p:spPr bwMode="auto">
          <a:xfrm>
            <a:off x="8150641" y="2158012"/>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3" name="Text Box 31">
            <a:extLst>
              <a:ext uri="{FF2B5EF4-FFF2-40B4-BE49-F238E27FC236}">
                <a16:creationId xmlns:a16="http://schemas.microsoft.com/office/drawing/2014/main" id="{1CB74ACB-7D4E-4124-A418-8B623026759E}"/>
              </a:ext>
            </a:extLst>
          </p:cNvPr>
          <p:cNvSpPr txBox="1">
            <a:spLocks noChangeArrowheads="1"/>
          </p:cNvSpPr>
          <p:nvPr/>
        </p:nvSpPr>
        <p:spPr bwMode="auto">
          <a:xfrm>
            <a:off x="7071141" y="2805712"/>
            <a:ext cx="263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u="sng">
                <a:latin typeface="+mn-lt"/>
                <a:ea typeface="微软雅黑 Light" panose="020B0502040204020203" pitchFamily="34" charset="-122"/>
              </a:rPr>
              <a:t>(</a:t>
            </a:r>
            <a:r>
              <a:rPr kumimoji="0" lang="zh-CN" altLang="en-US" sz="2000" u="sng">
                <a:latin typeface="+mn-lt"/>
                <a:ea typeface="微软雅黑 Light" panose="020B0502040204020203" pitchFamily="34" charset="-122"/>
              </a:rPr>
              <a:t>优化后</a:t>
            </a:r>
            <a:r>
              <a:rPr kumimoji="0" lang="en-US" altLang="zh-CN" sz="2000" u="sng">
                <a:latin typeface="+mn-lt"/>
                <a:ea typeface="微软雅黑 Light" panose="020B0502040204020203" pitchFamily="34" charset="-122"/>
              </a:rPr>
              <a:t>)</a:t>
            </a:r>
            <a:r>
              <a:rPr kumimoji="0" lang="zh-CN" altLang="en-US" sz="2000" u="sng">
                <a:latin typeface="+mn-lt"/>
                <a:ea typeface="微软雅黑 Light" panose="020B0502040204020203" pitchFamily="34" charset="-122"/>
              </a:rPr>
              <a:t>查询执行计划</a:t>
            </a:r>
          </a:p>
        </p:txBody>
      </p:sp>
      <p:sp>
        <p:nvSpPr>
          <p:cNvPr id="94" name="AutoShape 32">
            <a:extLst>
              <a:ext uri="{FF2B5EF4-FFF2-40B4-BE49-F238E27FC236}">
                <a16:creationId xmlns:a16="http://schemas.microsoft.com/office/drawing/2014/main" id="{13A50B6D-3147-4FFA-89F5-92EEBA379A82}"/>
              </a:ext>
            </a:extLst>
          </p:cNvPr>
          <p:cNvSpPr>
            <a:spLocks noChangeArrowheads="1"/>
          </p:cNvSpPr>
          <p:nvPr/>
        </p:nvSpPr>
        <p:spPr bwMode="auto">
          <a:xfrm>
            <a:off x="8150641" y="2734274"/>
            <a:ext cx="144463" cy="142875"/>
          </a:xfrm>
          <a:prstGeom prst="down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5" name="Rectangle 33">
            <a:extLst>
              <a:ext uri="{FF2B5EF4-FFF2-40B4-BE49-F238E27FC236}">
                <a16:creationId xmlns:a16="http://schemas.microsoft.com/office/drawing/2014/main" id="{98809E67-83C9-4982-AE3B-FF0692DE6FA1}"/>
              </a:ext>
            </a:extLst>
          </p:cNvPr>
          <p:cNvSpPr>
            <a:spLocks noChangeArrowheads="1"/>
          </p:cNvSpPr>
          <p:nvPr/>
        </p:nvSpPr>
        <p:spPr bwMode="auto">
          <a:xfrm>
            <a:off x="7307679" y="3383562"/>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96" name="Text Box 34">
            <a:extLst>
              <a:ext uri="{FF2B5EF4-FFF2-40B4-BE49-F238E27FC236}">
                <a16:creationId xmlns:a16="http://schemas.microsoft.com/office/drawing/2014/main" id="{BAA645C1-1B03-4BEB-8356-5800809EBD04}"/>
              </a:ext>
            </a:extLst>
          </p:cNvPr>
          <p:cNvSpPr txBox="1">
            <a:spLocks noChangeArrowheads="1"/>
          </p:cNvSpPr>
          <p:nvPr/>
        </p:nvSpPr>
        <p:spPr bwMode="auto">
          <a:xfrm>
            <a:off x="7358479" y="3381974"/>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查询代码生成</a:t>
            </a:r>
          </a:p>
        </p:txBody>
      </p:sp>
      <p:sp>
        <p:nvSpPr>
          <p:cNvPr id="97" name="AutoShape 35">
            <a:extLst>
              <a:ext uri="{FF2B5EF4-FFF2-40B4-BE49-F238E27FC236}">
                <a16:creationId xmlns:a16="http://schemas.microsoft.com/office/drawing/2014/main" id="{7C3620F7-DF24-46F6-A58C-5848E8912B83}"/>
              </a:ext>
            </a:extLst>
          </p:cNvPr>
          <p:cNvSpPr>
            <a:spLocks noChangeArrowheads="1"/>
          </p:cNvSpPr>
          <p:nvPr/>
        </p:nvSpPr>
        <p:spPr bwMode="auto">
          <a:xfrm>
            <a:off x="8150641" y="3166074"/>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8" name="Line 36">
            <a:extLst>
              <a:ext uri="{FF2B5EF4-FFF2-40B4-BE49-F238E27FC236}">
                <a16:creationId xmlns:a16="http://schemas.microsoft.com/office/drawing/2014/main" id="{23FF9F66-2C04-4042-AA2D-3A2E55F93069}"/>
              </a:ext>
            </a:extLst>
          </p:cNvPr>
          <p:cNvSpPr>
            <a:spLocks noChangeShapeType="1"/>
          </p:cNvSpPr>
          <p:nvPr/>
        </p:nvSpPr>
        <p:spPr bwMode="auto">
          <a:xfrm>
            <a:off x="6602829" y="4245574"/>
            <a:ext cx="34194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99" name="Text Box 37">
            <a:extLst>
              <a:ext uri="{FF2B5EF4-FFF2-40B4-BE49-F238E27FC236}">
                <a16:creationId xmlns:a16="http://schemas.microsoft.com/office/drawing/2014/main" id="{EA918A84-0720-42B7-9D84-766CE9B2EFD1}"/>
              </a:ext>
            </a:extLst>
          </p:cNvPr>
          <p:cNvSpPr txBox="1">
            <a:spLocks noChangeArrowheads="1"/>
          </p:cNvSpPr>
          <p:nvPr/>
        </p:nvSpPr>
        <p:spPr bwMode="auto">
          <a:xfrm>
            <a:off x="6598106" y="934049"/>
            <a:ext cx="553998"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endParaRPr kumimoji="0" lang="zh-CN" altLang="en-US">
              <a:latin typeface="+mn-lt"/>
              <a:ea typeface="微软雅黑 Light" panose="020B0502040204020203" pitchFamily="34" charset="-122"/>
            </a:endParaRPr>
          </a:p>
        </p:txBody>
      </p:sp>
      <p:sp>
        <p:nvSpPr>
          <p:cNvPr id="100" name="Text Box 38">
            <a:extLst>
              <a:ext uri="{FF2B5EF4-FFF2-40B4-BE49-F238E27FC236}">
                <a16:creationId xmlns:a16="http://schemas.microsoft.com/office/drawing/2014/main" id="{18A4B09A-DB95-4C7B-9FBC-654008C0F76C}"/>
              </a:ext>
            </a:extLst>
          </p:cNvPr>
          <p:cNvSpPr txBox="1">
            <a:spLocks noChangeArrowheads="1"/>
          </p:cNvSpPr>
          <p:nvPr/>
        </p:nvSpPr>
        <p:spPr bwMode="auto">
          <a:xfrm>
            <a:off x="6201231" y="789587"/>
            <a:ext cx="553998"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b="1" dirty="0">
                <a:latin typeface="+mn-lt"/>
                <a:ea typeface="微软雅黑 Light" panose="020B0502040204020203" pitchFamily="34" charset="-122"/>
              </a:rPr>
              <a:t>Query processing</a:t>
            </a:r>
            <a:r>
              <a:rPr kumimoji="0" lang="en-US" altLang="zh-CN" dirty="0">
                <a:solidFill>
                  <a:schemeClr val="accent2"/>
                </a:solidFill>
                <a:latin typeface="+mn-lt"/>
                <a:ea typeface="微软雅黑 Light" panose="020B0502040204020203" pitchFamily="34" charset="-122"/>
              </a:rPr>
              <a:t> </a:t>
            </a:r>
            <a:r>
              <a:rPr kumimoji="0" lang="en-US" altLang="zh-CN" dirty="0">
                <a:solidFill>
                  <a:srgbClr val="2D0EE4"/>
                </a:solidFill>
                <a:latin typeface="+mn-lt"/>
                <a:ea typeface="微软雅黑 Light" panose="020B0502040204020203" pitchFamily="34" charset="-122"/>
              </a:rPr>
              <a:t>/ </a:t>
            </a:r>
            <a:r>
              <a:rPr kumimoji="0" lang="en-US" altLang="zh-CN" b="1" dirty="0">
                <a:solidFill>
                  <a:srgbClr val="2D0EE4"/>
                </a:solidFill>
                <a:latin typeface="+mn-lt"/>
                <a:ea typeface="微软雅黑 Light" panose="020B0502040204020203" pitchFamily="34" charset="-122"/>
              </a:rPr>
              <a:t>DBMS</a:t>
            </a:r>
            <a:endParaRPr kumimoji="0" lang="zh-CN" altLang="en-US" b="1" dirty="0">
              <a:solidFill>
                <a:srgbClr val="2D0EE4"/>
              </a:solidFill>
              <a:latin typeface="+mn-lt"/>
              <a:ea typeface="微软雅黑 Light" panose="020B0502040204020203" pitchFamily="34" charset="-122"/>
            </a:endParaRPr>
          </a:p>
        </p:txBody>
      </p:sp>
      <p:sp>
        <p:nvSpPr>
          <p:cNvPr id="101" name="AutoShape 39">
            <a:extLst>
              <a:ext uri="{FF2B5EF4-FFF2-40B4-BE49-F238E27FC236}">
                <a16:creationId xmlns:a16="http://schemas.microsoft.com/office/drawing/2014/main" id="{097DE083-690D-485E-AA20-5D5D4D12FCF9}"/>
              </a:ext>
            </a:extLst>
          </p:cNvPr>
          <p:cNvSpPr>
            <a:spLocks/>
          </p:cNvSpPr>
          <p:nvPr/>
        </p:nvSpPr>
        <p:spPr bwMode="auto">
          <a:xfrm rot="5400000">
            <a:off x="8043485" y="3273230"/>
            <a:ext cx="431800" cy="2376488"/>
          </a:xfrm>
          <a:prstGeom prst="leftBrace">
            <a:avLst>
              <a:gd name="adj1" fmla="val 4586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02" name="AutoShape 40">
            <a:extLst>
              <a:ext uri="{FF2B5EF4-FFF2-40B4-BE49-F238E27FC236}">
                <a16:creationId xmlns:a16="http://schemas.microsoft.com/office/drawing/2014/main" id="{06A1BFA0-D648-450E-9490-4C09251ED5D6}"/>
              </a:ext>
            </a:extLst>
          </p:cNvPr>
          <p:cNvSpPr>
            <a:spLocks noChangeArrowheads="1"/>
          </p:cNvSpPr>
          <p:nvPr/>
        </p:nvSpPr>
        <p:spPr bwMode="auto">
          <a:xfrm>
            <a:off x="8150641" y="502249"/>
            <a:ext cx="144463" cy="287338"/>
          </a:xfrm>
          <a:prstGeom prst="downArrow">
            <a:avLst>
              <a:gd name="adj1" fmla="val 50000"/>
              <a:gd name="adj2" fmla="val 4972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103" name="Text Box 41">
            <a:extLst>
              <a:ext uri="{FF2B5EF4-FFF2-40B4-BE49-F238E27FC236}">
                <a16:creationId xmlns:a16="http://schemas.microsoft.com/office/drawing/2014/main" id="{99AF0788-E691-4C5B-AB86-23A2D1F1F00A}"/>
              </a:ext>
            </a:extLst>
          </p:cNvPr>
          <p:cNvSpPr txBox="1">
            <a:spLocks noChangeArrowheads="1"/>
          </p:cNvSpPr>
          <p:nvPr/>
        </p:nvSpPr>
        <p:spPr bwMode="auto">
          <a:xfrm>
            <a:off x="2030829" y="4318599"/>
            <a:ext cx="1925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b="1" u="sng">
                <a:solidFill>
                  <a:srgbClr val="FF0000"/>
                </a:solidFill>
                <a:latin typeface="+mn-lt"/>
                <a:ea typeface="微软雅黑 Light" panose="020B0502040204020203" pitchFamily="34" charset="-122"/>
              </a:rPr>
              <a:t>process / thread</a:t>
            </a:r>
          </a:p>
        </p:txBody>
      </p:sp>
      <p:sp>
        <p:nvSpPr>
          <p:cNvPr id="104" name="Text Box 42">
            <a:extLst>
              <a:ext uri="{FF2B5EF4-FFF2-40B4-BE49-F238E27FC236}">
                <a16:creationId xmlns:a16="http://schemas.microsoft.com/office/drawing/2014/main" id="{9E91C90D-A848-4EAD-9F2D-552F9E0F8531}"/>
              </a:ext>
            </a:extLst>
          </p:cNvPr>
          <p:cNvSpPr txBox="1">
            <a:spLocks noChangeArrowheads="1"/>
          </p:cNvSpPr>
          <p:nvPr/>
        </p:nvSpPr>
        <p:spPr bwMode="auto">
          <a:xfrm>
            <a:off x="6201231" y="4318599"/>
            <a:ext cx="553998" cy="23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b="1" dirty="0">
                <a:latin typeface="+mn-lt"/>
                <a:ea typeface="微软雅黑 Light" panose="020B0502040204020203" pitchFamily="34" charset="-122"/>
              </a:rPr>
              <a:t>事务处理</a:t>
            </a:r>
            <a:r>
              <a:rPr kumimoji="0" lang="zh-CN" altLang="en-US" dirty="0">
                <a:latin typeface="+mn-lt"/>
                <a:ea typeface="微软雅黑 Light" panose="020B0502040204020203" pitchFamily="34" charset="-122"/>
              </a:rPr>
              <a:t> </a:t>
            </a:r>
            <a:r>
              <a:rPr kumimoji="0" lang="en-US" altLang="zh-CN" dirty="0">
                <a:latin typeface="+mn-lt"/>
                <a:ea typeface="微软雅黑 Light" panose="020B0502040204020203" pitchFamily="34" charset="-122"/>
              </a:rPr>
              <a:t>/ </a:t>
            </a:r>
            <a:r>
              <a:rPr kumimoji="0" lang="en-US" altLang="zh-CN" b="1" dirty="0">
                <a:solidFill>
                  <a:srgbClr val="2D0EE4"/>
                </a:solidFill>
                <a:latin typeface="+mn-lt"/>
                <a:ea typeface="微软雅黑 Light" panose="020B0502040204020203" pitchFamily="34" charset="-122"/>
              </a:rPr>
              <a:t>DBMS</a:t>
            </a:r>
          </a:p>
        </p:txBody>
      </p:sp>
      <p:sp>
        <p:nvSpPr>
          <p:cNvPr id="105" name="Text Box 43">
            <a:extLst>
              <a:ext uri="{FF2B5EF4-FFF2-40B4-BE49-F238E27FC236}">
                <a16:creationId xmlns:a16="http://schemas.microsoft.com/office/drawing/2014/main" id="{4068B92C-428D-4FE1-8B04-263AEA6EA385}"/>
              </a:ext>
            </a:extLst>
          </p:cNvPr>
          <p:cNvSpPr txBox="1">
            <a:spLocks noChangeArrowheads="1"/>
          </p:cNvSpPr>
          <p:nvPr/>
        </p:nvSpPr>
        <p:spPr bwMode="auto">
          <a:xfrm>
            <a:off x="4981991" y="2229449"/>
            <a:ext cx="12414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微软雅黑 Light" panose="020B0502040204020203" pitchFamily="34" charset="-122"/>
              </a:rPr>
              <a:t> Chapter15, 16</a:t>
            </a:r>
          </a:p>
        </p:txBody>
      </p:sp>
      <p:sp>
        <p:nvSpPr>
          <p:cNvPr id="106" name="Text Box 44">
            <a:extLst>
              <a:ext uri="{FF2B5EF4-FFF2-40B4-BE49-F238E27FC236}">
                <a16:creationId xmlns:a16="http://schemas.microsoft.com/office/drawing/2014/main" id="{41D86AC6-409B-454F-B642-F522544DA7D9}"/>
              </a:ext>
            </a:extLst>
          </p:cNvPr>
          <p:cNvSpPr txBox="1">
            <a:spLocks noChangeArrowheads="1"/>
          </p:cNvSpPr>
          <p:nvPr/>
        </p:nvSpPr>
        <p:spPr bwMode="auto">
          <a:xfrm>
            <a:off x="4766091" y="5037737"/>
            <a:ext cx="1533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微软雅黑 Light" panose="020B0502040204020203" pitchFamily="34" charset="-122"/>
              </a:rPr>
              <a:t>Chapter 17, 18, 19</a:t>
            </a:r>
          </a:p>
        </p:txBody>
      </p:sp>
      <p:sp>
        <p:nvSpPr>
          <p:cNvPr id="107" name="Text Box 45">
            <a:extLst>
              <a:ext uri="{FF2B5EF4-FFF2-40B4-BE49-F238E27FC236}">
                <a16:creationId xmlns:a16="http://schemas.microsoft.com/office/drawing/2014/main" id="{B1E407E2-62D2-4F09-BF98-6D255E509C7F}"/>
              </a:ext>
            </a:extLst>
          </p:cNvPr>
          <p:cNvSpPr txBox="1">
            <a:spLocks noChangeArrowheads="1"/>
          </p:cNvSpPr>
          <p:nvPr/>
        </p:nvSpPr>
        <p:spPr bwMode="auto">
          <a:xfrm>
            <a:off x="7574379" y="4390037"/>
            <a:ext cx="13860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b="1" u="sng">
                <a:solidFill>
                  <a:srgbClr val="FF0000"/>
                </a:solidFill>
                <a:latin typeface="+mn-lt"/>
                <a:ea typeface="微软雅黑 Light" panose="020B0502040204020203" pitchFamily="34" charset="-122"/>
              </a:rPr>
              <a:t>transaction</a:t>
            </a:r>
          </a:p>
        </p:txBody>
      </p:sp>
      <p:sp>
        <p:nvSpPr>
          <p:cNvPr id="108" name="Text Box 46">
            <a:extLst>
              <a:ext uri="{FF2B5EF4-FFF2-40B4-BE49-F238E27FC236}">
                <a16:creationId xmlns:a16="http://schemas.microsoft.com/office/drawing/2014/main" id="{D342304F-7F18-4822-8EF5-2D801814FEF0}"/>
              </a:ext>
            </a:extLst>
          </p:cNvPr>
          <p:cNvSpPr txBox="1">
            <a:spLocks noChangeArrowheads="1"/>
          </p:cNvSpPr>
          <p:nvPr/>
        </p:nvSpPr>
        <p:spPr bwMode="auto">
          <a:xfrm>
            <a:off x="6782216" y="1797649"/>
            <a:ext cx="292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u="sng">
                <a:latin typeface="+mn-lt"/>
                <a:ea typeface="微软雅黑 Light" panose="020B0502040204020203" pitchFamily="34" charset="-122"/>
              </a:rPr>
              <a:t>关系代数表达式</a:t>
            </a:r>
            <a:r>
              <a:rPr kumimoji="0" lang="en-US" altLang="zh-CN" sz="2000" u="sng">
                <a:latin typeface="+mn-lt"/>
                <a:ea typeface="微软雅黑 Light" panose="020B0502040204020203" pitchFamily="34" charset="-122"/>
              </a:rPr>
              <a:t>&amp;</a:t>
            </a:r>
            <a:r>
              <a:rPr kumimoji="0" lang="zh-CN" altLang="en-US" sz="2000" u="sng">
                <a:latin typeface="+mn-lt"/>
                <a:ea typeface="微软雅黑 Light" panose="020B0502040204020203" pitchFamily="34" charset="-122"/>
              </a:rPr>
              <a:t>查询树</a:t>
            </a:r>
          </a:p>
        </p:txBody>
      </p:sp>
      <p:sp>
        <p:nvSpPr>
          <p:cNvPr id="109" name="Text Box 47">
            <a:extLst>
              <a:ext uri="{FF2B5EF4-FFF2-40B4-BE49-F238E27FC236}">
                <a16:creationId xmlns:a16="http://schemas.microsoft.com/office/drawing/2014/main" id="{9C9EC4DC-9F7B-4053-8D27-32EDE92838E6}"/>
              </a:ext>
            </a:extLst>
          </p:cNvPr>
          <p:cNvSpPr txBox="1">
            <a:spLocks noChangeArrowheads="1"/>
          </p:cNvSpPr>
          <p:nvPr/>
        </p:nvSpPr>
        <p:spPr bwMode="auto">
          <a:xfrm>
            <a:off x="6998116" y="3813774"/>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u="sng" dirty="0">
                <a:latin typeface="+mn-lt"/>
                <a:ea typeface="微软雅黑 Light" panose="020B0502040204020203" pitchFamily="34" charset="-122"/>
              </a:rPr>
              <a:t>查询计划执行的</a:t>
            </a:r>
            <a:r>
              <a:rPr kumimoji="0" lang="zh-CN" altLang="en-US" sz="2000" u="sng" dirty="0">
                <a:solidFill>
                  <a:srgbClr val="2D0EE4"/>
                </a:solidFill>
                <a:latin typeface="+mn-lt"/>
                <a:ea typeface="微软雅黑 Light" panose="020B0502040204020203" pitchFamily="34" charset="-122"/>
              </a:rPr>
              <a:t>代码</a:t>
            </a:r>
          </a:p>
        </p:txBody>
      </p:sp>
      <p:sp>
        <p:nvSpPr>
          <p:cNvPr id="110" name="AutoShape 48">
            <a:extLst>
              <a:ext uri="{FF2B5EF4-FFF2-40B4-BE49-F238E27FC236}">
                <a16:creationId xmlns:a16="http://schemas.microsoft.com/office/drawing/2014/main" id="{30D554E8-3ADC-4AA2-BECC-A41E90346E8F}"/>
              </a:ext>
            </a:extLst>
          </p:cNvPr>
          <p:cNvSpPr>
            <a:spLocks noChangeArrowheads="1"/>
          </p:cNvSpPr>
          <p:nvPr/>
        </p:nvSpPr>
        <p:spPr bwMode="auto">
          <a:xfrm>
            <a:off x="8150641" y="3742337"/>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111" name="Text Box 49">
            <a:extLst>
              <a:ext uri="{FF2B5EF4-FFF2-40B4-BE49-F238E27FC236}">
                <a16:creationId xmlns:a16="http://schemas.microsoft.com/office/drawing/2014/main" id="{7DDF5520-AA6D-4FBE-B2F6-B033B9E9FDFF}"/>
              </a:ext>
            </a:extLst>
          </p:cNvPr>
          <p:cNvSpPr txBox="1">
            <a:spLocks noChangeArrowheads="1"/>
          </p:cNvSpPr>
          <p:nvPr/>
        </p:nvSpPr>
        <p:spPr bwMode="auto">
          <a:xfrm>
            <a:off x="6778726" y="4894862"/>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事务管理</a:t>
            </a:r>
          </a:p>
        </p:txBody>
      </p:sp>
      <p:sp>
        <p:nvSpPr>
          <p:cNvPr id="112" name="Text Box 50">
            <a:extLst>
              <a:ext uri="{FF2B5EF4-FFF2-40B4-BE49-F238E27FC236}">
                <a16:creationId xmlns:a16="http://schemas.microsoft.com/office/drawing/2014/main" id="{B6E0BD84-6E38-4672-BA4A-BB1A453C5175}"/>
              </a:ext>
            </a:extLst>
          </p:cNvPr>
          <p:cNvSpPr txBox="1">
            <a:spLocks noChangeArrowheads="1"/>
          </p:cNvSpPr>
          <p:nvPr/>
        </p:nvSpPr>
        <p:spPr bwMode="auto">
          <a:xfrm>
            <a:off x="2173704" y="3813774"/>
            <a:ext cx="1944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u="sng">
                <a:latin typeface="+mn-lt"/>
                <a:ea typeface="微软雅黑 Light" panose="020B0502040204020203" pitchFamily="34" charset="-122"/>
              </a:rPr>
              <a:t>目标程序代码</a:t>
            </a:r>
          </a:p>
        </p:txBody>
      </p:sp>
      <p:sp>
        <p:nvSpPr>
          <p:cNvPr id="113" name="AutoShape 51">
            <a:extLst>
              <a:ext uri="{FF2B5EF4-FFF2-40B4-BE49-F238E27FC236}">
                <a16:creationId xmlns:a16="http://schemas.microsoft.com/office/drawing/2014/main" id="{87B6FB44-DF84-43DC-9CA3-847715C86303}"/>
              </a:ext>
            </a:extLst>
          </p:cNvPr>
          <p:cNvSpPr>
            <a:spLocks noChangeArrowheads="1"/>
          </p:cNvSpPr>
          <p:nvPr/>
        </p:nvSpPr>
        <p:spPr bwMode="auto">
          <a:xfrm>
            <a:off x="2894429" y="3669312"/>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114" name="Text Box 52">
            <a:extLst>
              <a:ext uri="{FF2B5EF4-FFF2-40B4-BE49-F238E27FC236}">
                <a16:creationId xmlns:a16="http://schemas.microsoft.com/office/drawing/2014/main" id="{16DD5A6C-76E3-4568-A966-F9970850835B}"/>
              </a:ext>
            </a:extLst>
          </p:cNvPr>
          <p:cNvSpPr txBox="1">
            <a:spLocks noChangeArrowheads="1"/>
          </p:cNvSpPr>
          <p:nvPr/>
        </p:nvSpPr>
        <p:spPr bwMode="auto">
          <a:xfrm>
            <a:off x="9087266" y="2373912"/>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a:latin typeface="+mn-lt"/>
                <a:ea typeface="微软雅黑 Light" panose="020B0502040204020203" pitchFamily="34" charset="-122"/>
              </a:rPr>
              <a:t>(</a:t>
            </a:r>
            <a:r>
              <a:rPr kumimoji="0" lang="en-US" altLang="zh-CN" sz="1800">
                <a:latin typeface="+mn-lt"/>
                <a:ea typeface="微软雅黑 Light" panose="020B0502040204020203" pitchFamily="34" charset="-122"/>
                <a:cs typeface="Times New Roman" pitchFamily="18" charset="0"/>
              </a:rPr>
              <a:t>§</a:t>
            </a:r>
            <a:r>
              <a:rPr kumimoji="0" lang="en-US" altLang="zh-CN" sz="1800">
                <a:latin typeface="+mn-lt"/>
                <a:ea typeface="微软雅黑 Light" panose="020B0502040204020203" pitchFamily="34" charset="-122"/>
              </a:rPr>
              <a:t>13)</a:t>
            </a:r>
            <a:endParaRPr kumimoji="0" lang="zh-CN" altLang="en-US" sz="1800">
              <a:latin typeface="+mn-lt"/>
              <a:ea typeface="微软雅黑 Light" panose="020B0502040204020203" pitchFamily="34" charset="-122"/>
            </a:endParaRPr>
          </a:p>
        </p:txBody>
      </p:sp>
      <p:sp>
        <p:nvSpPr>
          <p:cNvPr id="115" name="Text Box 53">
            <a:extLst>
              <a:ext uri="{FF2B5EF4-FFF2-40B4-BE49-F238E27FC236}">
                <a16:creationId xmlns:a16="http://schemas.microsoft.com/office/drawing/2014/main" id="{264A9553-E7AB-4A1A-A0B3-F6A551B91B8B}"/>
              </a:ext>
            </a:extLst>
          </p:cNvPr>
          <p:cNvSpPr txBox="1">
            <a:spLocks noChangeArrowheads="1"/>
          </p:cNvSpPr>
          <p:nvPr/>
        </p:nvSpPr>
        <p:spPr bwMode="auto">
          <a:xfrm>
            <a:off x="7567910" y="4894862"/>
            <a:ext cx="800219" cy="129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ea typeface="微软雅黑 Light" panose="020B0502040204020203" pitchFamily="34" charset="-122"/>
              </a:rPr>
              <a:t>&amp;</a:t>
            </a:r>
            <a:r>
              <a:rPr kumimoji="0" lang="zh-CN" altLang="en-US" sz="2000">
                <a:latin typeface="+mn-lt"/>
                <a:ea typeface="微软雅黑 Light" panose="020B0502040204020203" pitchFamily="34" charset="-122"/>
              </a:rPr>
              <a:t>事务调度</a:t>
            </a:r>
          </a:p>
          <a:p>
            <a:pPr eaLnBrk="1" hangingPunct="1"/>
            <a:r>
              <a:rPr kumimoji="0" lang="zh-CN" altLang="en-US" sz="2000">
                <a:latin typeface="+mn-lt"/>
                <a:ea typeface="微软雅黑 Light" panose="020B0502040204020203" pitchFamily="34" charset="-122"/>
              </a:rPr>
              <a:t>并发控制</a:t>
            </a:r>
          </a:p>
        </p:txBody>
      </p:sp>
      <p:sp>
        <p:nvSpPr>
          <p:cNvPr id="116" name="Text Box 54">
            <a:extLst>
              <a:ext uri="{FF2B5EF4-FFF2-40B4-BE49-F238E27FC236}">
                <a16:creationId xmlns:a16="http://schemas.microsoft.com/office/drawing/2014/main" id="{6CB5B1CB-0DF1-451E-BECB-8B2AE062FC72}"/>
              </a:ext>
            </a:extLst>
          </p:cNvPr>
          <p:cNvSpPr txBox="1">
            <a:spLocks noChangeArrowheads="1"/>
          </p:cNvSpPr>
          <p:nvPr/>
        </p:nvSpPr>
        <p:spPr bwMode="auto">
          <a:xfrm>
            <a:off x="8363051" y="4966299"/>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死锁处理</a:t>
            </a:r>
          </a:p>
        </p:txBody>
      </p:sp>
      <p:sp>
        <p:nvSpPr>
          <p:cNvPr id="117" name="Text Box 55">
            <a:extLst>
              <a:ext uri="{FF2B5EF4-FFF2-40B4-BE49-F238E27FC236}">
                <a16:creationId xmlns:a16="http://schemas.microsoft.com/office/drawing/2014/main" id="{F44286F0-A4D2-46E8-9308-BBE964BCF34E}"/>
              </a:ext>
            </a:extLst>
          </p:cNvPr>
          <p:cNvSpPr txBox="1">
            <a:spLocks noChangeArrowheads="1"/>
          </p:cNvSpPr>
          <p:nvPr/>
        </p:nvSpPr>
        <p:spPr bwMode="auto">
          <a:xfrm>
            <a:off x="9236177" y="4920262"/>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dirty="0">
                <a:solidFill>
                  <a:srgbClr val="2D0EE4"/>
                </a:solidFill>
                <a:latin typeface="+mn-lt"/>
                <a:ea typeface="微软雅黑 Light" panose="020B0502040204020203" pitchFamily="34" charset="-122"/>
              </a:rPr>
              <a:t>恢复技术</a:t>
            </a:r>
          </a:p>
        </p:txBody>
      </p:sp>
      <p:sp>
        <p:nvSpPr>
          <p:cNvPr id="118" name="Text Box 56">
            <a:extLst>
              <a:ext uri="{FF2B5EF4-FFF2-40B4-BE49-F238E27FC236}">
                <a16:creationId xmlns:a16="http://schemas.microsoft.com/office/drawing/2014/main" id="{4B863B99-0FB6-4752-9450-10C1453F38C5}"/>
              </a:ext>
            </a:extLst>
          </p:cNvPr>
          <p:cNvSpPr txBox="1">
            <a:spLocks noChangeArrowheads="1"/>
          </p:cNvSpPr>
          <p:nvPr/>
        </p:nvSpPr>
        <p:spPr bwMode="auto">
          <a:xfrm>
            <a:off x="9158704" y="3381974"/>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a:latin typeface="+mn-lt"/>
                <a:ea typeface="微软雅黑 Light" panose="020B0502040204020203" pitchFamily="34" charset="-122"/>
              </a:rPr>
              <a:t>(</a:t>
            </a:r>
            <a:r>
              <a:rPr kumimoji="0" lang="en-US" altLang="zh-CN" sz="1800">
                <a:latin typeface="+mn-lt"/>
                <a:ea typeface="微软雅黑 Light" panose="020B0502040204020203" pitchFamily="34" charset="-122"/>
                <a:cs typeface="Times New Roman" pitchFamily="18" charset="0"/>
              </a:rPr>
              <a:t>§</a:t>
            </a:r>
            <a:r>
              <a:rPr kumimoji="0" lang="en-US" altLang="zh-CN" sz="1800">
                <a:latin typeface="+mn-lt"/>
                <a:ea typeface="微软雅黑 Light" panose="020B0502040204020203" pitchFamily="34" charset="-122"/>
              </a:rPr>
              <a:t>12)</a:t>
            </a:r>
            <a:endParaRPr kumimoji="0" lang="zh-CN" altLang="en-US" sz="1800">
              <a:latin typeface="+mn-lt"/>
              <a:ea typeface="微软雅黑 Light" panose="020B0502040204020203" pitchFamily="34" charset="-122"/>
            </a:endParaRPr>
          </a:p>
        </p:txBody>
      </p:sp>
      <p:sp>
        <p:nvSpPr>
          <p:cNvPr id="119" name="Text Box 57">
            <a:extLst>
              <a:ext uri="{FF2B5EF4-FFF2-40B4-BE49-F238E27FC236}">
                <a16:creationId xmlns:a16="http://schemas.microsoft.com/office/drawing/2014/main" id="{8B793FAA-76F0-4824-85E4-B1CE975CBDD7}"/>
              </a:ext>
            </a:extLst>
          </p:cNvPr>
          <p:cNvSpPr txBox="1">
            <a:spLocks noChangeArrowheads="1"/>
          </p:cNvSpPr>
          <p:nvPr/>
        </p:nvSpPr>
        <p:spPr bwMode="auto">
          <a:xfrm>
            <a:off x="6639341" y="6118824"/>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17)</a:t>
            </a:r>
            <a:endParaRPr kumimoji="0" lang="zh-CN" altLang="en-US" sz="1800" dirty="0">
              <a:latin typeface="+mn-lt"/>
              <a:ea typeface="微软雅黑 Light" panose="020B0502040204020203" pitchFamily="34" charset="-122"/>
            </a:endParaRPr>
          </a:p>
        </p:txBody>
      </p:sp>
      <p:sp>
        <p:nvSpPr>
          <p:cNvPr id="120" name="Text Box 58">
            <a:extLst>
              <a:ext uri="{FF2B5EF4-FFF2-40B4-BE49-F238E27FC236}">
                <a16:creationId xmlns:a16="http://schemas.microsoft.com/office/drawing/2014/main" id="{76024069-4B77-4274-9C31-B365266ACC7F}"/>
              </a:ext>
            </a:extLst>
          </p:cNvPr>
          <p:cNvSpPr txBox="1">
            <a:spLocks noChangeArrowheads="1"/>
          </p:cNvSpPr>
          <p:nvPr/>
        </p:nvSpPr>
        <p:spPr bwMode="auto">
          <a:xfrm>
            <a:off x="7790279" y="6118824"/>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18)</a:t>
            </a:r>
            <a:endParaRPr kumimoji="0" lang="zh-CN" altLang="en-US" sz="1800" dirty="0">
              <a:latin typeface="+mn-lt"/>
              <a:ea typeface="微软雅黑 Light" panose="020B0502040204020203" pitchFamily="34" charset="-122"/>
            </a:endParaRPr>
          </a:p>
        </p:txBody>
      </p:sp>
      <p:sp>
        <p:nvSpPr>
          <p:cNvPr id="121" name="Text Box 59">
            <a:extLst>
              <a:ext uri="{FF2B5EF4-FFF2-40B4-BE49-F238E27FC236}">
                <a16:creationId xmlns:a16="http://schemas.microsoft.com/office/drawing/2014/main" id="{0D251B24-2AEB-404E-BD54-54B301386E56}"/>
              </a:ext>
            </a:extLst>
          </p:cNvPr>
          <p:cNvSpPr txBox="1">
            <a:spLocks noChangeArrowheads="1"/>
          </p:cNvSpPr>
          <p:nvPr/>
        </p:nvSpPr>
        <p:spPr bwMode="auto">
          <a:xfrm>
            <a:off x="9087266" y="6045799"/>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solidFill>
                  <a:schemeClr val="folHlink"/>
                </a:solidFill>
                <a:latin typeface="+mn-lt"/>
                <a:ea typeface="微软雅黑 Light" panose="020B0502040204020203" pitchFamily="34" charset="-122"/>
              </a:rPr>
              <a:t>(</a:t>
            </a:r>
            <a:r>
              <a:rPr kumimoji="0" lang="en-US" altLang="zh-CN" sz="1800" dirty="0">
                <a:solidFill>
                  <a:schemeClr val="folHlink"/>
                </a:solidFill>
                <a:latin typeface="+mn-lt"/>
                <a:ea typeface="微软雅黑 Light" panose="020B0502040204020203" pitchFamily="34" charset="-122"/>
                <a:cs typeface="Times New Roman" pitchFamily="18" charset="0"/>
              </a:rPr>
              <a:t>§</a:t>
            </a:r>
            <a:r>
              <a:rPr kumimoji="0" lang="en-US" altLang="zh-CN" sz="1800" dirty="0">
                <a:solidFill>
                  <a:schemeClr val="folHlink"/>
                </a:solidFill>
                <a:latin typeface="+mn-lt"/>
                <a:ea typeface="微软雅黑 Light" panose="020B0502040204020203" pitchFamily="34" charset="-122"/>
              </a:rPr>
              <a:t>19)</a:t>
            </a:r>
            <a:endParaRPr kumimoji="0" lang="zh-CN" altLang="en-US" sz="1800" dirty="0">
              <a:solidFill>
                <a:schemeClr val="folHlink"/>
              </a:solidFill>
              <a:latin typeface="+mn-lt"/>
              <a:ea typeface="微软雅黑 Light" panose="020B0502040204020203" pitchFamily="34" charset="-122"/>
            </a:endParaRPr>
          </a:p>
        </p:txBody>
      </p:sp>
      <p:sp>
        <p:nvSpPr>
          <p:cNvPr id="122" name="Text Box 60">
            <a:extLst>
              <a:ext uri="{FF2B5EF4-FFF2-40B4-BE49-F238E27FC236}">
                <a16:creationId xmlns:a16="http://schemas.microsoft.com/office/drawing/2014/main" id="{F4C8C18A-568A-4F54-A6A9-790432391589}"/>
              </a:ext>
            </a:extLst>
          </p:cNvPr>
          <p:cNvSpPr txBox="1">
            <a:spLocks noChangeArrowheads="1"/>
          </p:cNvSpPr>
          <p:nvPr/>
        </p:nvSpPr>
        <p:spPr bwMode="auto">
          <a:xfrm>
            <a:off x="4330065" y="6270248"/>
            <a:ext cx="14622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ea typeface="微软雅黑 Light" panose="020B0502040204020203" pitchFamily="34" charset="-122"/>
              </a:rPr>
              <a:t>Fig. 15.0.1</a:t>
            </a:r>
            <a:endParaRPr lang="zh-CN" altLang="en-US" dirty="0">
              <a:latin typeface="+mn-lt"/>
              <a:ea typeface="微软雅黑 Light" panose="020B0502040204020203" pitchFamily="34" charset="-122"/>
            </a:endParaRPr>
          </a:p>
        </p:txBody>
      </p:sp>
    </p:spTree>
    <p:extLst>
      <p:ext uri="{BB962C8B-B14F-4D97-AF65-F5344CB8AC3E}">
        <p14:creationId xmlns:p14="http://schemas.microsoft.com/office/powerpoint/2010/main" val="3537482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18A6203-290C-4509-9492-30F851952F00}"/>
              </a:ext>
            </a:extLst>
          </p:cNvPr>
          <p:cNvSpPr>
            <a:spLocks noGrp="1"/>
          </p:cNvSpPr>
          <p:nvPr>
            <p:ph type="sldNum" sz="quarter" idx="12"/>
          </p:nvPr>
        </p:nvSpPr>
        <p:spPr/>
        <p:txBody>
          <a:bodyPr/>
          <a:lstStyle/>
          <a:p>
            <a:fld id="{47C4BD23-150C-4A56-8E66-9482A3FB2E80}" type="slidenum">
              <a:rPr lang="zh-CN" altLang="en-US" smtClean="0"/>
              <a:t>30</a:t>
            </a:fld>
            <a:endParaRPr lang="zh-CN" altLang="en-US"/>
          </a:p>
        </p:txBody>
      </p:sp>
      <p:sp>
        <p:nvSpPr>
          <p:cNvPr id="4" name="日期占位符 3">
            <a:extLst>
              <a:ext uri="{FF2B5EF4-FFF2-40B4-BE49-F238E27FC236}">
                <a16:creationId xmlns:a16="http://schemas.microsoft.com/office/drawing/2014/main" id="{0F240ED6-5000-4A9B-A428-5D381C7C3747}"/>
              </a:ext>
            </a:extLst>
          </p:cNvPr>
          <p:cNvSpPr>
            <a:spLocks noGrp="1"/>
          </p:cNvSpPr>
          <p:nvPr>
            <p:ph type="dt" sz="half" idx="10"/>
          </p:nvPr>
        </p:nvSpPr>
        <p:spPr/>
        <p:txBody>
          <a:bodyPr/>
          <a:lstStyle/>
          <a:p>
            <a:fld id="{FFC74F06-F743-4194-A8A5-3129655766E1}" type="datetime1">
              <a:rPr lang="zh-CN" altLang="en-US" smtClean="0"/>
              <a:t>2021/12/6</a:t>
            </a:fld>
            <a:endParaRPr lang="zh-CN" altLang="en-US" dirty="0"/>
          </a:p>
        </p:txBody>
      </p:sp>
      <p:pic>
        <p:nvPicPr>
          <p:cNvPr id="5" name="Picture 7">
            <a:extLst>
              <a:ext uri="{FF2B5EF4-FFF2-40B4-BE49-F238E27FC236}">
                <a16:creationId xmlns:a16="http://schemas.microsoft.com/office/drawing/2014/main" id="{46F3F60B-924D-4317-90C2-92D30BB23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605" y="707648"/>
            <a:ext cx="7877175"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3">
            <a:extLst>
              <a:ext uri="{FF2B5EF4-FFF2-40B4-BE49-F238E27FC236}">
                <a16:creationId xmlns:a16="http://schemas.microsoft.com/office/drawing/2014/main" id="{2BD03DCC-C5C3-49AC-8A74-D32988DEDE2C}"/>
              </a:ext>
            </a:extLst>
          </p:cNvPr>
          <p:cNvSpPr>
            <a:spLocks noChangeArrowheads="1"/>
          </p:cNvSpPr>
          <p:nvPr/>
        </p:nvSpPr>
        <p:spPr bwMode="auto">
          <a:xfrm>
            <a:off x="6203267" y="4265236"/>
            <a:ext cx="3886200" cy="2290762"/>
          </a:xfrm>
          <a:prstGeom prst="can">
            <a:avLst>
              <a:gd name="adj" fmla="val 16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4">
            <a:extLst>
              <a:ext uri="{FF2B5EF4-FFF2-40B4-BE49-F238E27FC236}">
                <a16:creationId xmlns:a16="http://schemas.microsoft.com/office/drawing/2014/main" id="{4B3E600B-96E5-4705-AF61-2ABC84FF0612}"/>
              </a:ext>
            </a:extLst>
          </p:cNvPr>
          <p:cNvSpPr>
            <a:spLocks noChangeArrowheads="1"/>
          </p:cNvSpPr>
          <p:nvPr/>
        </p:nvSpPr>
        <p:spPr bwMode="auto">
          <a:xfrm>
            <a:off x="6415992" y="4811336"/>
            <a:ext cx="7620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76766</a:t>
            </a:r>
          </a:p>
        </p:txBody>
      </p:sp>
      <p:sp>
        <p:nvSpPr>
          <p:cNvPr id="8" name="Rectangle 5">
            <a:extLst>
              <a:ext uri="{FF2B5EF4-FFF2-40B4-BE49-F238E27FC236}">
                <a16:creationId xmlns:a16="http://schemas.microsoft.com/office/drawing/2014/main" id="{B337A9F6-67B2-4B7D-A7B0-8152D0363A1F}"/>
              </a:ext>
            </a:extLst>
          </p:cNvPr>
          <p:cNvSpPr>
            <a:spLocks noChangeArrowheads="1"/>
          </p:cNvSpPr>
          <p:nvPr/>
        </p:nvSpPr>
        <p:spPr bwMode="auto">
          <a:xfrm>
            <a:off x="9159192" y="5573336"/>
            <a:ext cx="762000" cy="304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22222</a:t>
            </a:r>
          </a:p>
        </p:txBody>
      </p:sp>
      <p:sp>
        <p:nvSpPr>
          <p:cNvPr id="9" name="Rectangle 6">
            <a:extLst>
              <a:ext uri="{FF2B5EF4-FFF2-40B4-BE49-F238E27FC236}">
                <a16:creationId xmlns:a16="http://schemas.microsoft.com/office/drawing/2014/main" id="{7B88F494-D453-444C-8C7D-9154A98FDD03}"/>
              </a:ext>
            </a:extLst>
          </p:cNvPr>
          <p:cNvSpPr>
            <a:spLocks noChangeArrowheads="1"/>
          </p:cNvSpPr>
          <p:nvPr/>
        </p:nvSpPr>
        <p:spPr bwMode="auto">
          <a:xfrm>
            <a:off x="6415992" y="5192336"/>
            <a:ext cx="762000" cy="304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10101</a:t>
            </a:r>
          </a:p>
        </p:txBody>
      </p:sp>
      <p:sp>
        <p:nvSpPr>
          <p:cNvPr id="10" name="Rectangle 7">
            <a:extLst>
              <a:ext uri="{FF2B5EF4-FFF2-40B4-BE49-F238E27FC236}">
                <a16:creationId xmlns:a16="http://schemas.microsoft.com/office/drawing/2014/main" id="{A3F04AD9-38A0-4660-A4F3-222C99552527}"/>
              </a:ext>
            </a:extLst>
          </p:cNvPr>
          <p:cNvSpPr>
            <a:spLocks noChangeArrowheads="1"/>
          </p:cNvSpPr>
          <p:nvPr/>
        </p:nvSpPr>
        <p:spPr bwMode="auto">
          <a:xfrm>
            <a:off x="7863792" y="4811336"/>
            <a:ext cx="7620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98345</a:t>
            </a:r>
          </a:p>
        </p:txBody>
      </p:sp>
      <p:sp>
        <p:nvSpPr>
          <p:cNvPr id="11" name="Rectangle 8">
            <a:extLst>
              <a:ext uri="{FF2B5EF4-FFF2-40B4-BE49-F238E27FC236}">
                <a16:creationId xmlns:a16="http://schemas.microsoft.com/office/drawing/2014/main" id="{30E002D5-923E-4857-936C-87888D961220}"/>
              </a:ext>
            </a:extLst>
          </p:cNvPr>
          <p:cNvSpPr>
            <a:spLocks noChangeArrowheads="1"/>
          </p:cNvSpPr>
          <p:nvPr/>
        </p:nvSpPr>
        <p:spPr bwMode="auto">
          <a:xfrm>
            <a:off x="7863792" y="51923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12121</a:t>
            </a:r>
          </a:p>
        </p:txBody>
      </p:sp>
      <p:sp>
        <p:nvSpPr>
          <p:cNvPr id="12" name="Rectangle 9">
            <a:extLst>
              <a:ext uri="{FF2B5EF4-FFF2-40B4-BE49-F238E27FC236}">
                <a16:creationId xmlns:a16="http://schemas.microsoft.com/office/drawing/2014/main" id="{DE95FB0A-933B-4BA5-AC44-1B63F364C245}"/>
              </a:ext>
            </a:extLst>
          </p:cNvPr>
          <p:cNvSpPr>
            <a:spLocks noChangeArrowheads="1"/>
          </p:cNvSpPr>
          <p:nvPr/>
        </p:nvSpPr>
        <p:spPr bwMode="auto">
          <a:xfrm>
            <a:off x="7863792" y="55733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76543</a:t>
            </a:r>
          </a:p>
        </p:txBody>
      </p:sp>
      <p:sp>
        <p:nvSpPr>
          <p:cNvPr id="13" name="Rectangle 10">
            <a:extLst>
              <a:ext uri="{FF2B5EF4-FFF2-40B4-BE49-F238E27FC236}">
                <a16:creationId xmlns:a16="http://schemas.microsoft.com/office/drawing/2014/main" id="{B67D8473-22E9-410B-827B-5F9FC1B26CB6}"/>
              </a:ext>
            </a:extLst>
          </p:cNvPr>
          <p:cNvSpPr>
            <a:spLocks noChangeArrowheads="1"/>
          </p:cNvSpPr>
          <p:nvPr/>
        </p:nvSpPr>
        <p:spPr bwMode="auto">
          <a:xfrm>
            <a:off x="6415992" y="55733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45565</a:t>
            </a:r>
          </a:p>
        </p:txBody>
      </p:sp>
      <p:sp>
        <p:nvSpPr>
          <p:cNvPr id="14" name="Rectangle 11">
            <a:extLst>
              <a:ext uri="{FF2B5EF4-FFF2-40B4-BE49-F238E27FC236}">
                <a16:creationId xmlns:a16="http://schemas.microsoft.com/office/drawing/2014/main" id="{B3C5B369-1BBC-45A2-90FC-C881CCC2261B}"/>
              </a:ext>
            </a:extLst>
          </p:cNvPr>
          <p:cNvSpPr>
            <a:spLocks noChangeArrowheads="1"/>
          </p:cNvSpPr>
          <p:nvPr/>
        </p:nvSpPr>
        <p:spPr bwMode="auto">
          <a:xfrm>
            <a:off x="9159192" y="4811336"/>
            <a:ext cx="762000" cy="304800"/>
          </a:xfrm>
          <a:prstGeom prst="rect">
            <a:avLst/>
          </a:prstGeom>
          <a:solidFill>
            <a:srgbClr val="9966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58583</a:t>
            </a:r>
          </a:p>
        </p:txBody>
      </p:sp>
      <p:sp>
        <p:nvSpPr>
          <p:cNvPr id="15" name="Rectangle 12">
            <a:extLst>
              <a:ext uri="{FF2B5EF4-FFF2-40B4-BE49-F238E27FC236}">
                <a16:creationId xmlns:a16="http://schemas.microsoft.com/office/drawing/2014/main" id="{FF384543-1618-4E39-A96D-371325C4C7F7}"/>
              </a:ext>
            </a:extLst>
          </p:cNvPr>
          <p:cNvSpPr>
            <a:spLocks noChangeArrowheads="1"/>
          </p:cNvSpPr>
          <p:nvPr/>
        </p:nvSpPr>
        <p:spPr bwMode="auto">
          <a:xfrm>
            <a:off x="9159192" y="5192336"/>
            <a:ext cx="762000" cy="304800"/>
          </a:xfrm>
          <a:prstGeom prst="rect">
            <a:avLst/>
          </a:prstGeom>
          <a:solidFill>
            <a:srgbClr val="6666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15151</a:t>
            </a:r>
          </a:p>
        </p:txBody>
      </p:sp>
      <p:sp>
        <p:nvSpPr>
          <p:cNvPr id="16" name="Text Box 13">
            <a:extLst>
              <a:ext uri="{FF2B5EF4-FFF2-40B4-BE49-F238E27FC236}">
                <a16:creationId xmlns:a16="http://schemas.microsoft.com/office/drawing/2014/main" id="{478BBEEA-FE2F-43F5-A2DD-280256D7C202}"/>
              </a:ext>
            </a:extLst>
          </p:cNvPr>
          <p:cNvSpPr txBox="1">
            <a:spLocks noChangeArrowheads="1"/>
          </p:cNvSpPr>
          <p:nvPr/>
        </p:nvSpPr>
        <p:spPr bwMode="auto">
          <a:xfrm>
            <a:off x="178230" y="3007966"/>
            <a:ext cx="262937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 14.1  clustering index on non-key attribute </a:t>
            </a:r>
            <a:r>
              <a:rPr lang="en-US" altLang="zh-CN" i="1" dirty="0" err="1">
                <a:solidFill>
                  <a:srgbClr val="FF0000"/>
                </a:solidFill>
                <a:latin typeface="+mn-lt"/>
              </a:rPr>
              <a:t>dept_name</a:t>
            </a:r>
            <a:r>
              <a:rPr lang="en-US" altLang="zh-CN" i="1" dirty="0">
                <a:solidFill>
                  <a:srgbClr val="FF0000"/>
                </a:solidFill>
                <a:latin typeface="+mn-lt"/>
              </a:rPr>
              <a:t> </a:t>
            </a:r>
            <a:r>
              <a:rPr lang="en-US" altLang="zh-CN" dirty="0">
                <a:latin typeface="+mn-lt"/>
              </a:rPr>
              <a:t>in </a:t>
            </a:r>
            <a:r>
              <a:rPr lang="en-US" altLang="zh-CN" i="1" dirty="0">
                <a:solidFill>
                  <a:srgbClr val="FF0000"/>
                </a:solidFill>
                <a:latin typeface="+mn-lt"/>
              </a:rPr>
              <a:t>instructor</a:t>
            </a:r>
            <a:r>
              <a:rPr lang="en-US" altLang="zh-CN" dirty="0">
                <a:latin typeface="+mn-lt"/>
              </a:rPr>
              <a:t>: </a:t>
            </a:r>
          </a:p>
          <a:p>
            <a:pPr eaLnBrk="1" hangingPunct="1"/>
            <a:r>
              <a:rPr lang="en-US" altLang="zh-CN" dirty="0">
                <a:latin typeface="+mn-lt"/>
              </a:rPr>
              <a:t> </a:t>
            </a:r>
            <a:r>
              <a:rPr lang="en-US" altLang="zh-CN" i="1" dirty="0">
                <a:latin typeface="+mn-lt"/>
              </a:rPr>
              <a:t>indexed</a:t>
            </a:r>
            <a:r>
              <a:rPr lang="en-US" altLang="zh-CN" dirty="0">
                <a:latin typeface="+mn-lt"/>
              </a:rPr>
              <a:t> file </a:t>
            </a:r>
            <a:r>
              <a:rPr lang="en-US" altLang="zh-CN" b="1" i="1" dirty="0">
                <a:latin typeface="+mn-lt"/>
              </a:rPr>
              <a:t>instructor</a:t>
            </a:r>
            <a:r>
              <a:rPr lang="en-US" altLang="zh-CN" dirty="0">
                <a:latin typeface="+mn-lt"/>
              </a:rPr>
              <a:t> and its </a:t>
            </a:r>
            <a:r>
              <a:rPr lang="en-US" altLang="zh-CN" i="1" dirty="0">
                <a:latin typeface="+mn-lt"/>
              </a:rPr>
              <a:t>index</a:t>
            </a:r>
            <a:r>
              <a:rPr lang="en-US" altLang="zh-CN" dirty="0">
                <a:latin typeface="+mn-lt"/>
              </a:rPr>
              <a:t> file</a:t>
            </a:r>
          </a:p>
        </p:txBody>
      </p:sp>
      <p:sp>
        <p:nvSpPr>
          <p:cNvPr id="17" name="Text Box 14">
            <a:extLst>
              <a:ext uri="{FF2B5EF4-FFF2-40B4-BE49-F238E27FC236}">
                <a16:creationId xmlns:a16="http://schemas.microsoft.com/office/drawing/2014/main" id="{83FDDC80-1204-4B13-A087-C326D18493C3}"/>
              </a:ext>
            </a:extLst>
          </p:cNvPr>
          <p:cNvSpPr txBox="1">
            <a:spLocks noChangeArrowheads="1"/>
          </p:cNvSpPr>
          <p:nvPr/>
        </p:nvSpPr>
        <p:spPr bwMode="auto">
          <a:xfrm>
            <a:off x="2807605" y="4443035"/>
            <a:ext cx="33528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Note: the file </a:t>
            </a:r>
            <a:r>
              <a:rPr lang="en-US" altLang="zh-CN" b="1" i="1" dirty="0">
                <a:latin typeface="+mn-lt"/>
              </a:rPr>
              <a:t>instructor</a:t>
            </a:r>
            <a:r>
              <a:rPr lang="en-US" altLang="zh-CN" dirty="0">
                <a:latin typeface="+mn-lt"/>
              </a:rPr>
              <a:t> is logically a sequential file, but its records may be stored </a:t>
            </a:r>
            <a:r>
              <a:rPr lang="en-US" altLang="zh-CN" i="1" dirty="0">
                <a:latin typeface="+mn-lt"/>
              </a:rPr>
              <a:t>non-contiguously or non-ordered </a:t>
            </a:r>
            <a:r>
              <a:rPr lang="en-US" altLang="zh-CN" dirty="0">
                <a:latin typeface="+mn-lt"/>
              </a:rPr>
              <a:t> on the disk</a:t>
            </a:r>
          </a:p>
        </p:txBody>
      </p:sp>
      <p:sp>
        <p:nvSpPr>
          <p:cNvPr id="18" name="Text Box 15">
            <a:extLst>
              <a:ext uri="{FF2B5EF4-FFF2-40B4-BE49-F238E27FC236}">
                <a16:creationId xmlns:a16="http://schemas.microsoft.com/office/drawing/2014/main" id="{C4B00FDB-319B-4528-A1CE-EEEBAEB8FE34}"/>
              </a:ext>
            </a:extLst>
          </p:cNvPr>
          <p:cNvSpPr txBox="1">
            <a:spLocks noChangeArrowheads="1"/>
          </p:cNvSpPr>
          <p:nvPr/>
        </p:nvSpPr>
        <p:spPr bwMode="auto">
          <a:xfrm>
            <a:off x="10484689" y="1634748"/>
            <a:ext cx="1346331"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2000" dirty="0">
                <a:latin typeface="+mn-lt"/>
              </a:rPr>
              <a:t>logical file  </a:t>
            </a:r>
          </a:p>
          <a:p>
            <a:pPr algn="ctr" eaLnBrk="1" hangingPunct="1"/>
            <a:r>
              <a:rPr lang="en-US" altLang="zh-CN" sz="2000" b="1" i="1" dirty="0">
                <a:solidFill>
                  <a:srgbClr val="2D0EE4"/>
                </a:solidFill>
                <a:latin typeface="+mn-lt"/>
              </a:rPr>
              <a:t>instructor</a:t>
            </a:r>
          </a:p>
        </p:txBody>
      </p:sp>
      <p:sp>
        <p:nvSpPr>
          <p:cNvPr id="19" name="Text Box 16">
            <a:extLst>
              <a:ext uri="{FF2B5EF4-FFF2-40B4-BE49-F238E27FC236}">
                <a16:creationId xmlns:a16="http://schemas.microsoft.com/office/drawing/2014/main" id="{964E35B5-0768-40E4-8DFC-08B6C790B32D}"/>
              </a:ext>
            </a:extLst>
          </p:cNvPr>
          <p:cNvSpPr txBox="1">
            <a:spLocks noChangeArrowheads="1"/>
          </p:cNvSpPr>
          <p:nvPr/>
        </p:nvSpPr>
        <p:spPr bwMode="auto">
          <a:xfrm>
            <a:off x="10105342" y="4811336"/>
            <a:ext cx="16256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2000" dirty="0">
                <a:latin typeface="+mn-lt"/>
              </a:rPr>
              <a:t>physical </a:t>
            </a:r>
          </a:p>
          <a:p>
            <a:pPr algn="ctr" eaLnBrk="1" hangingPunct="1"/>
            <a:r>
              <a:rPr lang="en-US" altLang="zh-CN" sz="2000" dirty="0">
                <a:latin typeface="+mn-lt"/>
              </a:rPr>
              <a:t>file </a:t>
            </a:r>
            <a:r>
              <a:rPr lang="en-US" altLang="zh-CN" sz="2000" b="1" i="1" dirty="0">
                <a:solidFill>
                  <a:srgbClr val="2D0EE4"/>
                </a:solidFill>
                <a:latin typeface="+mn-lt"/>
              </a:rPr>
              <a:t>instructor</a:t>
            </a:r>
          </a:p>
        </p:txBody>
      </p:sp>
      <p:sp>
        <p:nvSpPr>
          <p:cNvPr id="20" name="Text Box 17">
            <a:extLst>
              <a:ext uri="{FF2B5EF4-FFF2-40B4-BE49-F238E27FC236}">
                <a16:creationId xmlns:a16="http://schemas.microsoft.com/office/drawing/2014/main" id="{F713A314-6E96-44EE-9ACF-C5983DFC31B4}"/>
              </a:ext>
            </a:extLst>
          </p:cNvPr>
          <p:cNvSpPr txBox="1">
            <a:spLocks noChangeArrowheads="1"/>
          </p:cNvSpPr>
          <p:nvPr/>
        </p:nvSpPr>
        <p:spPr bwMode="auto">
          <a:xfrm>
            <a:off x="2907617" y="2474536"/>
            <a:ext cx="1243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sz="2000" dirty="0">
                <a:solidFill>
                  <a:srgbClr val="2D0EE4"/>
                </a:solidFill>
                <a:latin typeface="+mn-lt"/>
              </a:rPr>
              <a:t>index file</a:t>
            </a:r>
          </a:p>
        </p:txBody>
      </p:sp>
      <p:sp>
        <p:nvSpPr>
          <p:cNvPr id="21" name="Text Box 18">
            <a:extLst>
              <a:ext uri="{FF2B5EF4-FFF2-40B4-BE49-F238E27FC236}">
                <a16:creationId xmlns:a16="http://schemas.microsoft.com/office/drawing/2014/main" id="{53644905-B0C3-4000-ADC8-47650A072F1A}"/>
              </a:ext>
            </a:extLst>
          </p:cNvPr>
          <p:cNvSpPr txBox="1">
            <a:spLocks noChangeArrowheads="1"/>
          </p:cNvSpPr>
          <p:nvPr/>
        </p:nvSpPr>
        <p:spPr bwMode="auto">
          <a:xfrm>
            <a:off x="4352242" y="245686"/>
            <a:ext cx="58658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i="1" dirty="0">
                <a:solidFill>
                  <a:srgbClr val="FF0000"/>
                </a:solidFill>
                <a:latin typeface="+mn-lt"/>
              </a:rPr>
              <a:t>instructor</a:t>
            </a:r>
            <a:r>
              <a:rPr lang="en-US" altLang="zh-CN" dirty="0">
                <a:latin typeface="+mn-lt"/>
              </a:rPr>
              <a:t>(ID,      name,    </a:t>
            </a:r>
            <a:r>
              <a:rPr lang="en-US" altLang="zh-CN" dirty="0" err="1">
                <a:solidFill>
                  <a:srgbClr val="FF0000"/>
                </a:solidFill>
                <a:latin typeface="+mn-lt"/>
              </a:rPr>
              <a:t>dept_name</a:t>
            </a:r>
            <a:r>
              <a:rPr lang="en-US" altLang="zh-CN" dirty="0">
                <a:latin typeface="+mn-lt"/>
              </a:rPr>
              <a:t>, salary)</a:t>
            </a:r>
            <a:endParaRPr lang="zh-CN" altLang="en-US" dirty="0">
              <a:latin typeface="+mn-lt"/>
            </a:endParaRPr>
          </a:p>
        </p:txBody>
      </p:sp>
      <p:sp>
        <p:nvSpPr>
          <p:cNvPr id="22" name="AutoShape 19">
            <a:hlinkClick r:id="" action="ppaction://hlinkshowjump?jump=lastslideviewed" highlightClick="1"/>
            <a:extLst>
              <a:ext uri="{FF2B5EF4-FFF2-40B4-BE49-F238E27FC236}">
                <a16:creationId xmlns:a16="http://schemas.microsoft.com/office/drawing/2014/main" id="{769AED84-B96B-4D20-A6D0-9939F302EE78}"/>
              </a:ext>
            </a:extLst>
          </p:cNvPr>
          <p:cNvSpPr>
            <a:spLocks noChangeArrowheads="1"/>
          </p:cNvSpPr>
          <p:nvPr/>
        </p:nvSpPr>
        <p:spPr bwMode="auto">
          <a:xfrm>
            <a:off x="11690888" y="6320096"/>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a:extLst>
              <a:ext uri="{FF2B5EF4-FFF2-40B4-BE49-F238E27FC236}">
                <a16:creationId xmlns:a16="http://schemas.microsoft.com/office/drawing/2014/main" id="{A57F5A79-F160-45AF-A244-ACAB139190C9}"/>
              </a:ext>
            </a:extLst>
          </p:cNvPr>
          <p:cNvSpPr txBox="1">
            <a:spLocks noChangeArrowheads="1"/>
          </p:cNvSpPr>
          <p:nvPr/>
        </p:nvSpPr>
        <p:spPr bwMode="auto">
          <a:xfrm>
            <a:off x="7249430" y="3808036"/>
            <a:ext cx="148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sz="2000" dirty="0">
                <a:solidFill>
                  <a:srgbClr val="2D0EE4"/>
                </a:solidFill>
                <a:latin typeface="+mn-lt"/>
              </a:rPr>
              <a:t>indexed file</a:t>
            </a:r>
          </a:p>
        </p:txBody>
      </p:sp>
      <p:sp>
        <p:nvSpPr>
          <p:cNvPr id="24" name="Rectangle 5">
            <a:extLst>
              <a:ext uri="{FF2B5EF4-FFF2-40B4-BE49-F238E27FC236}">
                <a16:creationId xmlns:a16="http://schemas.microsoft.com/office/drawing/2014/main" id="{929311A0-3018-4622-B379-5F789E578298}"/>
              </a:ext>
            </a:extLst>
          </p:cNvPr>
          <p:cNvSpPr>
            <a:spLocks noChangeArrowheads="1"/>
          </p:cNvSpPr>
          <p:nvPr/>
        </p:nvSpPr>
        <p:spPr bwMode="auto">
          <a:xfrm>
            <a:off x="9181417" y="6030536"/>
            <a:ext cx="762000" cy="304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33465</a:t>
            </a:r>
          </a:p>
        </p:txBody>
      </p:sp>
      <p:sp>
        <p:nvSpPr>
          <p:cNvPr id="25" name="Rectangle 9">
            <a:extLst>
              <a:ext uri="{FF2B5EF4-FFF2-40B4-BE49-F238E27FC236}">
                <a16:creationId xmlns:a16="http://schemas.microsoft.com/office/drawing/2014/main" id="{B73D636C-249D-4571-9FE6-C86514F49D0E}"/>
              </a:ext>
            </a:extLst>
          </p:cNvPr>
          <p:cNvSpPr>
            <a:spLocks noChangeArrowheads="1"/>
          </p:cNvSpPr>
          <p:nvPr/>
        </p:nvSpPr>
        <p:spPr bwMode="auto">
          <a:xfrm>
            <a:off x="7886017" y="60305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32343</a:t>
            </a:r>
          </a:p>
        </p:txBody>
      </p:sp>
      <p:sp>
        <p:nvSpPr>
          <p:cNvPr id="26" name="Rectangle 10">
            <a:extLst>
              <a:ext uri="{FF2B5EF4-FFF2-40B4-BE49-F238E27FC236}">
                <a16:creationId xmlns:a16="http://schemas.microsoft.com/office/drawing/2014/main" id="{2BD331C1-1C3B-4A0D-A313-9D012109C81A}"/>
              </a:ext>
            </a:extLst>
          </p:cNvPr>
          <p:cNvSpPr>
            <a:spLocks noChangeArrowheads="1"/>
          </p:cNvSpPr>
          <p:nvPr/>
        </p:nvSpPr>
        <p:spPr bwMode="auto">
          <a:xfrm>
            <a:off x="6438217" y="60305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83821</a:t>
            </a:r>
          </a:p>
        </p:txBody>
      </p:sp>
    </p:spTree>
    <p:extLst>
      <p:ext uri="{BB962C8B-B14F-4D97-AF65-F5344CB8AC3E}">
        <p14:creationId xmlns:p14="http://schemas.microsoft.com/office/powerpoint/2010/main" val="2235410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24A21-E74B-4F86-8F1D-0C9577442CBD}"/>
              </a:ext>
            </a:extLst>
          </p:cNvPr>
          <p:cNvSpPr>
            <a:spLocks noGrp="1"/>
          </p:cNvSpPr>
          <p:nvPr>
            <p:ph type="title"/>
          </p:nvPr>
        </p:nvSpPr>
        <p:spPr/>
        <p:txBody>
          <a:bodyPr>
            <a:normAutofit/>
          </a:bodyPr>
          <a:lstStyle/>
          <a:p>
            <a:r>
              <a:rPr lang="en-US" altLang="zh-CN" dirty="0">
                <a:ea typeface="ＭＳ Ｐゴシック" pitchFamily="34" charset="-128"/>
                <a:cs typeface="Times New Roman" pitchFamily="18" charset="0"/>
              </a:rPr>
              <a:t>Selections Involving Comparisons- Range Search</a:t>
            </a:r>
            <a:endParaRPr lang="zh-CN" altLang="en-US" dirty="0">
              <a:ea typeface="ＭＳ Ｐゴシック" pitchFamily="34" charset="-128"/>
              <a:cs typeface="Times New Roman" pitchFamily="18" charset="0"/>
            </a:endParaRPr>
          </a:p>
        </p:txBody>
      </p:sp>
      <p:sp>
        <p:nvSpPr>
          <p:cNvPr id="3" name="内容占位符 2">
            <a:extLst>
              <a:ext uri="{FF2B5EF4-FFF2-40B4-BE49-F238E27FC236}">
                <a16:creationId xmlns:a16="http://schemas.microsoft.com/office/drawing/2014/main" id="{FE6A721A-4886-417E-ABAF-60683CE113B9}"/>
              </a:ext>
            </a:extLst>
          </p:cNvPr>
          <p:cNvSpPr>
            <a:spLocks noGrp="1"/>
          </p:cNvSpPr>
          <p:nvPr>
            <p:ph idx="1"/>
          </p:nvPr>
        </p:nvSpPr>
        <p:spPr/>
        <p:txBody>
          <a:bodyPr/>
          <a:lstStyle/>
          <a:p>
            <a:r>
              <a:rPr kumimoji="0" lang="en-US" altLang="zh-CN" dirty="0">
                <a:ea typeface="ＭＳ Ｐゴシック" pitchFamily="34" charset="-128"/>
                <a:cs typeface="Times New Roman" pitchFamily="18" charset="0"/>
              </a:rPr>
              <a:t>Can implement selections of the form </a:t>
            </a:r>
            <a:r>
              <a:rPr kumimoji="0" lang="en-US" altLang="zh-CN" dirty="0">
                <a:ea typeface="ＭＳ Ｐゴシック" pitchFamily="34" charset="-128"/>
                <a:cs typeface="Times New Roman" pitchFamily="18" charset="0"/>
                <a:sym typeface="Symbol" pitchFamily="18" charset="2"/>
              </a:rPr>
              <a:t></a:t>
            </a:r>
            <a:r>
              <a:rPr kumimoji="0" lang="en-US" altLang="zh-CN" i="1" baseline="-25000" dirty="0">
                <a:ea typeface="ＭＳ Ｐゴシック" pitchFamily="34" charset="-128"/>
                <a:cs typeface="Times New Roman" pitchFamily="18" charset="0"/>
                <a:sym typeface="Symbol" pitchFamily="18" charset="2"/>
              </a:rPr>
              <a:t>A</a:t>
            </a:r>
            <a:r>
              <a:rPr kumimoji="0" lang="en-US" altLang="zh-CN" baseline="-25000" dirty="0">
                <a:ea typeface="ＭＳ Ｐゴシック" pitchFamily="34" charset="-128"/>
                <a:cs typeface="Times New Roman" pitchFamily="18" charset="0"/>
                <a:sym typeface="Symbol" pitchFamily="18" charset="2"/>
              </a:rPr>
              <a:t></a:t>
            </a:r>
            <a:r>
              <a:rPr kumimoji="0" lang="en-US" altLang="zh-CN" i="1" baseline="-25000" dirty="0">
                <a:ea typeface="ＭＳ Ｐゴシック" pitchFamily="34" charset="-128"/>
                <a:cs typeface="Times New Roman" pitchFamily="18" charset="0"/>
                <a:sym typeface="Symbol" pitchFamily="18" charset="2"/>
              </a:rPr>
              <a:t>V </a:t>
            </a:r>
            <a:r>
              <a:rPr kumimoji="0" lang="en-US" altLang="zh-CN" dirty="0">
                <a:ea typeface="ＭＳ Ｐゴシック" pitchFamily="34" charset="-128"/>
                <a:cs typeface="Times New Roman" pitchFamily="18" charset="0"/>
                <a:sym typeface="Symbol" pitchFamily="18" charset="2"/>
              </a:rPr>
              <a:t>(</a:t>
            </a:r>
            <a:r>
              <a:rPr kumimoji="0" lang="en-US" altLang="zh-CN" i="1" dirty="0">
                <a:ea typeface="ＭＳ Ｐゴシック" pitchFamily="34" charset="-128"/>
                <a:cs typeface="Times New Roman" pitchFamily="18" charset="0"/>
                <a:sym typeface="Symbol" pitchFamily="18" charset="2"/>
              </a:rPr>
              <a:t>r</a:t>
            </a:r>
            <a:r>
              <a:rPr kumimoji="0" lang="en-US" altLang="zh-CN" dirty="0">
                <a:ea typeface="ＭＳ Ｐゴシック" pitchFamily="34" charset="-128"/>
                <a:cs typeface="Times New Roman" pitchFamily="18" charset="0"/>
                <a:sym typeface="Symbol" pitchFamily="18" charset="2"/>
              </a:rPr>
              <a:t>) or </a:t>
            </a:r>
            <a:r>
              <a:rPr kumimoji="0" lang="en-US" altLang="zh-CN" i="1" baseline="-25000" dirty="0">
                <a:ea typeface="ＭＳ Ｐゴシック" pitchFamily="34" charset="-128"/>
                <a:cs typeface="Times New Roman" pitchFamily="18" charset="0"/>
                <a:sym typeface="Symbol" pitchFamily="18" charset="2"/>
              </a:rPr>
              <a:t>A </a:t>
            </a:r>
            <a:r>
              <a:rPr kumimoji="0" lang="en-US" altLang="zh-CN" baseline="-25000" dirty="0">
                <a:ea typeface="ＭＳ Ｐゴシック" pitchFamily="34" charset="-128"/>
                <a:cs typeface="Times New Roman" pitchFamily="18" charset="0"/>
                <a:sym typeface="Symbol" pitchFamily="18" charset="2"/>
              </a:rPr>
              <a:t> </a:t>
            </a:r>
            <a:r>
              <a:rPr kumimoji="0" lang="en-US" altLang="zh-CN" i="1" baseline="-25000" dirty="0">
                <a:ea typeface="ＭＳ Ｐゴシック" pitchFamily="34" charset="-128"/>
                <a:cs typeface="Times New Roman" pitchFamily="18" charset="0"/>
                <a:sym typeface="Symbol" pitchFamily="18" charset="2"/>
              </a:rPr>
              <a:t>V</a:t>
            </a:r>
            <a:r>
              <a:rPr kumimoji="0" lang="en-US" altLang="zh-CN" dirty="0">
                <a:ea typeface="ＭＳ Ｐゴシック" pitchFamily="34" charset="-128"/>
                <a:cs typeface="Times New Roman" pitchFamily="18" charset="0"/>
                <a:sym typeface="Symbol" pitchFamily="18" charset="2"/>
              </a:rPr>
              <a:t>(</a:t>
            </a:r>
            <a:r>
              <a:rPr kumimoji="0" lang="en-US" altLang="zh-CN" i="1" dirty="0">
                <a:ea typeface="ＭＳ Ｐゴシック" pitchFamily="34" charset="-128"/>
                <a:cs typeface="Times New Roman" pitchFamily="18" charset="0"/>
                <a:sym typeface="Symbol" pitchFamily="18" charset="2"/>
              </a:rPr>
              <a:t>r</a:t>
            </a:r>
            <a:r>
              <a:rPr kumimoji="0" lang="en-US" altLang="zh-CN" dirty="0">
                <a:ea typeface="ＭＳ Ｐゴシック" pitchFamily="34" charset="-128"/>
                <a:cs typeface="Times New Roman" pitchFamily="18" charset="0"/>
                <a:sym typeface="Symbol" pitchFamily="18" charset="2"/>
              </a:rPr>
              <a:t>) by using</a:t>
            </a:r>
          </a:p>
          <a:p>
            <a:pPr lvl="1">
              <a:lnSpc>
                <a:spcPct val="90000"/>
              </a:lnSpc>
              <a:defRPr/>
            </a:pPr>
            <a:r>
              <a:rPr kumimoji="0" lang="en-US" altLang="zh-CN" dirty="0">
                <a:ea typeface="ＭＳ Ｐゴシック" pitchFamily="34" charset="-128"/>
                <a:cs typeface="Times New Roman" pitchFamily="18" charset="0"/>
                <a:sym typeface="Symbol" pitchFamily="18" charset="2"/>
              </a:rPr>
              <a:t> a linear file scan,</a:t>
            </a:r>
          </a:p>
          <a:p>
            <a:pPr lvl="1">
              <a:lnSpc>
                <a:spcPct val="90000"/>
              </a:lnSpc>
              <a:defRPr/>
            </a:pPr>
            <a:r>
              <a:rPr kumimoji="0" lang="en-US" altLang="zh-CN" dirty="0">
                <a:ea typeface="ＭＳ Ｐゴシック" pitchFamily="34" charset="-128"/>
                <a:cs typeface="Times New Roman" pitchFamily="18" charset="0"/>
                <a:sym typeface="Symbol" pitchFamily="18" charset="2"/>
              </a:rPr>
              <a:t> or by using indices in the following ways:</a:t>
            </a:r>
          </a:p>
          <a:p>
            <a:pPr>
              <a:lnSpc>
                <a:spcPct val="90000"/>
              </a:lnSpc>
              <a:defRPr/>
            </a:pPr>
            <a:endParaRPr lang="en-US" altLang="zh-CN" b="1" dirty="0">
              <a:ea typeface="ＭＳ Ｐゴシック" pitchFamily="34" charset="-128"/>
              <a:cs typeface="Times New Roman" pitchFamily="18" charset="0"/>
            </a:endParaRPr>
          </a:p>
          <a:p>
            <a:pPr>
              <a:lnSpc>
                <a:spcPct val="90000"/>
              </a:lnSpc>
              <a:defRPr/>
            </a:pPr>
            <a:r>
              <a:rPr lang="en-US" altLang="zh-CN" b="1" dirty="0">
                <a:ea typeface="ＭＳ Ｐゴシック" pitchFamily="34" charset="-128"/>
                <a:cs typeface="Times New Roman" pitchFamily="18" charset="0"/>
              </a:rPr>
              <a:t>A5</a:t>
            </a:r>
            <a:r>
              <a:rPr lang="en-US" altLang="zh-CN" dirty="0">
                <a:ea typeface="ＭＳ Ｐゴシック" pitchFamily="34" charset="-128"/>
                <a:cs typeface="Times New Roman" pitchFamily="18" charset="0"/>
              </a:rPr>
              <a:t> (</a:t>
            </a:r>
            <a:r>
              <a:rPr lang="en-US" altLang="zh-CN" b="1" dirty="0">
                <a:solidFill>
                  <a:srgbClr val="3366CC"/>
                </a:solidFill>
                <a:ea typeface="ＭＳ Ｐゴシック" pitchFamily="34" charset="-128"/>
                <a:cs typeface="Times New Roman" pitchFamily="18" charset="0"/>
              </a:rPr>
              <a:t>clustering/primary index, B+-tree Index, comparison</a:t>
            </a:r>
            <a:r>
              <a:rPr lang="en-US" altLang="zh-CN" dirty="0">
                <a:ea typeface="ＭＳ Ｐゴシック" pitchFamily="34" charset="-128"/>
                <a:cs typeface="Times New Roman" pitchFamily="18" charset="0"/>
              </a:rPr>
              <a:t>)</a:t>
            </a:r>
            <a:r>
              <a:rPr lang="en-US" altLang="zh-CN" i="1" dirty="0">
                <a:ea typeface="ＭＳ Ｐゴシック" pitchFamily="34" charset="-128"/>
                <a:cs typeface="Times New Roman" pitchFamily="18" charset="0"/>
              </a:rPr>
              <a:t>.</a:t>
            </a:r>
            <a:r>
              <a:rPr lang="en-US" altLang="zh-CN" dirty="0">
                <a:ea typeface="ＭＳ Ｐゴシック" pitchFamily="34" charset="-128"/>
                <a:cs typeface="Times New Roman" pitchFamily="18" charset="0"/>
              </a:rPr>
              <a:t> (Relation is sorted on A)</a:t>
            </a:r>
            <a:endParaRPr lang="en-US" altLang="zh-CN" i="1" dirty="0">
              <a:ea typeface="ＭＳ Ｐゴシック" pitchFamily="34" charset="-128"/>
              <a:cs typeface="Times New Roman" pitchFamily="18" charset="0"/>
            </a:endParaRPr>
          </a:p>
          <a:p>
            <a:pPr lvl="2">
              <a:lnSpc>
                <a:spcPct val="90000"/>
              </a:lnSpc>
              <a:defRPr/>
            </a:pPr>
            <a:r>
              <a:rPr lang="en-US" altLang="zh-CN" dirty="0">
                <a:ea typeface="ＭＳ Ｐゴシック" pitchFamily="34" charset="-128"/>
                <a:cs typeface="Times New Roman" pitchFamily="18" charset="0"/>
              </a:rPr>
              <a:t>For </a:t>
            </a:r>
            <a:r>
              <a:rPr kumimoji="0" lang="en-US" altLang="zh-CN" i="1" dirty="0">
                <a:ea typeface="ＭＳ Ｐゴシック" pitchFamily="34" charset="-128"/>
                <a:cs typeface="Times New Roman" pitchFamily="18" charset="0"/>
                <a:sym typeface="Symbol" pitchFamily="18" charset="2"/>
              </a:rPr>
              <a:t></a:t>
            </a:r>
            <a:r>
              <a:rPr kumimoji="0" lang="en-US" altLang="zh-CN" i="1" baseline="-25000" dirty="0">
                <a:ea typeface="ＭＳ Ｐゴシック" pitchFamily="34" charset="-128"/>
                <a:cs typeface="Times New Roman" pitchFamily="18" charset="0"/>
                <a:sym typeface="Symbol" pitchFamily="18" charset="2"/>
              </a:rPr>
              <a:t>A  V</a:t>
            </a:r>
            <a:r>
              <a:rPr kumimoji="0" lang="en-US" altLang="zh-CN" i="1" dirty="0">
                <a:ea typeface="ＭＳ Ｐゴシック" pitchFamily="34" charset="-128"/>
                <a:cs typeface="Times New Roman" pitchFamily="18" charset="0"/>
                <a:sym typeface="Symbol" pitchFamily="18" charset="2"/>
              </a:rPr>
              <a:t>(r)</a:t>
            </a:r>
            <a:r>
              <a:rPr kumimoji="0" lang="en-US" altLang="zh-CN" dirty="0">
                <a:ea typeface="ＭＳ Ｐゴシック" pitchFamily="34" charset="-128"/>
                <a:cs typeface="Times New Roman" pitchFamily="18" charset="0"/>
                <a:sym typeface="Symbol" pitchFamily="18" charset="2"/>
              </a:rPr>
              <a:t>  use index to find first tuple </a:t>
            </a:r>
            <a:r>
              <a:rPr kumimoji="0" lang="en-US" altLang="zh-CN" i="1" dirty="0">
                <a:ea typeface="ＭＳ Ｐゴシック" pitchFamily="34" charset="-128"/>
                <a:cs typeface="Times New Roman" pitchFamily="18" charset="0"/>
                <a:sym typeface="Symbol" pitchFamily="18" charset="2"/>
              </a:rPr>
              <a:t> v</a:t>
            </a:r>
            <a:r>
              <a:rPr kumimoji="0" lang="en-US" altLang="zh-CN" dirty="0">
                <a:ea typeface="ＭＳ Ｐゴシック" pitchFamily="34" charset="-128"/>
                <a:cs typeface="Times New Roman" pitchFamily="18" charset="0"/>
                <a:sym typeface="Symbol" pitchFamily="18" charset="2"/>
              </a:rPr>
              <a:t>  and scan relation sequentially  from there</a:t>
            </a:r>
          </a:p>
          <a:p>
            <a:pPr lvl="2">
              <a:lnSpc>
                <a:spcPct val="90000"/>
              </a:lnSpc>
              <a:defRPr/>
            </a:pPr>
            <a:r>
              <a:rPr kumimoji="0" lang="en-US" altLang="zh-CN" dirty="0">
                <a:ea typeface="ＭＳ Ｐゴシック" pitchFamily="34" charset="-128"/>
                <a:cs typeface="Times New Roman" pitchFamily="18" charset="0"/>
                <a:sym typeface="Symbol" pitchFamily="18" charset="2"/>
              </a:rPr>
              <a:t>For </a:t>
            </a:r>
            <a:r>
              <a:rPr kumimoji="0" lang="en-US" altLang="zh-CN" i="1" baseline="-25000" dirty="0">
                <a:ea typeface="ＭＳ Ｐゴシック" pitchFamily="34" charset="-128"/>
                <a:cs typeface="Times New Roman" pitchFamily="18" charset="0"/>
                <a:sym typeface="Symbol" pitchFamily="18" charset="2"/>
              </a:rPr>
              <a:t>A</a:t>
            </a:r>
            <a:r>
              <a:rPr kumimoji="0" lang="en-US" altLang="zh-CN" baseline="-25000" dirty="0">
                <a:ea typeface="ＭＳ Ｐゴシック" pitchFamily="34" charset="-128"/>
                <a:cs typeface="Times New Roman" pitchFamily="18" charset="0"/>
                <a:sym typeface="Symbol" pitchFamily="18" charset="2"/>
              </a:rPr>
              <a:t></a:t>
            </a:r>
            <a:r>
              <a:rPr kumimoji="0" lang="en-US" altLang="zh-CN" i="1" baseline="-25000" dirty="0">
                <a:ea typeface="ＭＳ Ｐゴシック" pitchFamily="34" charset="-128"/>
                <a:cs typeface="Times New Roman" pitchFamily="18" charset="0"/>
                <a:sym typeface="Symbol" pitchFamily="18" charset="2"/>
              </a:rPr>
              <a:t>V </a:t>
            </a:r>
            <a:r>
              <a:rPr kumimoji="0" lang="en-US" altLang="zh-CN" dirty="0">
                <a:ea typeface="ＭＳ Ｐゴシック" pitchFamily="34" charset="-128"/>
                <a:cs typeface="Times New Roman" pitchFamily="18" charset="0"/>
                <a:sym typeface="Symbol" pitchFamily="18" charset="2"/>
              </a:rPr>
              <a:t>(</a:t>
            </a:r>
            <a:r>
              <a:rPr kumimoji="0" lang="en-US" altLang="zh-CN" i="1" dirty="0">
                <a:ea typeface="ＭＳ Ｐゴシック" pitchFamily="34" charset="-128"/>
                <a:cs typeface="Times New Roman" pitchFamily="18" charset="0"/>
                <a:sym typeface="Symbol" pitchFamily="18" charset="2"/>
              </a:rPr>
              <a:t>r</a:t>
            </a:r>
            <a:r>
              <a:rPr kumimoji="0" lang="en-US" altLang="zh-CN" dirty="0">
                <a:ea typeface="ＭＳ Ｐゴシック" pitchFamily="34" charset="-128"/>
                <a:cs typeface="Times New Roman" pitchFamily="18" charset="0"/>
                <a:sym typeface="Symbol" pitchFamily="18" charset="2"/>
              </a:rPr>
              <a:t>) just scan relation sequentially till first tuple &gt; </a:t>
            </a:r>
            <a:r>
              <a:rPr kumimoji="0" lang="en-US" altLang="zh-CN" i="1" dirty="0">
                <a:ea typeface="ＭＳ Ｐゴシック" pitchFamily="34" charset="-128"/>
                <a:cs typeface="Times New Roman" pitchFamily="18" charset="0"/>
                <a:sym typeface="Symbol" pitchFamily="18" charset="2"/>
              </a:rPr>
              <a:t>v; </a:t>
            </a:r>
            <a:r>
              <a:rPr kumimoji="0" lang="en-US" altLang="zh-CN" dirty="0">
                <a:ea typeface="ＭＳ Ｐゴシック" pitchFamily="34" charset="-128"/>
                <a:cs typeface="Times New Roman" pitchFamily="18" charset="0"/>
                <a:sym typeface="Symbol" pitchFamily="18" charset="2"/>
              </a:rPr>
              <a:t>do not use index</a:t>
            </a:r>
          </a:p>
          <a:p>
            <a:pPr marL="742950" lvl="1" indent="-285750">
              <a:defRPr/>
            </a:pPr>
            <a:endParaRPr lang="en-US" altLang="zh-CN" dirty="0">
              <a:sym typeface="Symbol" pitchFamily="18" charset="2"/>
            </a:endParaRPr>
          </a:p>
          <a:p>
            <a:pPr marL="742950" lvl="1" indent="-285750">
              <a:defRPr/>
            </a:pPr>
            <a:r>
              <a:rPr lang="en-US" altLang="zh-CN" i="1" dirty="0">
                <a:ea typeface="ＭＳ Ｐゴシック" pitchFamily="34" charset="-128"/>
                <a:cs typeface="Times New Roman" pitchFamily="18" charset="0"/>
              </a:rPr>
              <a:t>cost</a:t>
            </a:r>
            <a:r>
              <a:rPr lang="en-US" altLang="zh-CN" dirty="0">
                <a:ea typeface="ＭＳ Ｐゴシック" pitchFamily="34" charset="-128"/>
                <a:cs typeface="Times New Roman" pitchFamily="18" charset="0"/>
              </a:rPr>
              <a:t> = </a:t>
            </a:r>
            <a:r>
              <a:rPr lang="en-US" altLang="zh-CN" i="1" dirty="0">
                <a:ea typeface="ＭＳ Ｐゴシック" pitchFamily="34" charset="-128"/>
                <a:cs typeface="Times New Roman" pitchFamily="18" charset="0"/>
              </a:rPr>
              <a:t>h</a:t>
            </a:r>
            <a:r>
              <a:rPr lang="en-US" altLang="zh-CN" i="1" baseline="-25000" dirty="0">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 </a:t>
            </a:r>
            <a:r>
              <a:rPr lang="en-US" altLang="zh-CN" dirty="0">
                <a:ea typeface="ＭＳ Ｐゴシック" pitchFamily="34" charset="-128"/>
                <a:cs typeface="Times New Roman" pitchFamily="18" charset="0"/>
                <a:sym typeface="Symbol" pitchFamily="18" charset="2"/>
              </a:rPr>
              <a:t>(</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T</a:t>
            </a:r>
            <a:r>
              <a:rPr lang="en-US" altLang="zh-CN" dirty="0">
                <a:ea typeface="ＭＳ Ｐゴシック" pitchFamily="34" charset="-128"/>
                <a:cs typeface="Times New Roman" pitchFamily="18" charset="0"/>
                <a:sym typeface="Symbol" pitchFamily="18" charset="2"/>
              </a:rPr>
              <a:t> + </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S</a:t>
            </a:r>
            <a:r>
              <a:rPr lang="en-US" altLang="zh-CN" dirty="0">
                <a:ea typeface="ＭＳ Ｐゴシック" pitchFamily="34" charset="-128"/>
                <a:cs typeface="Times New Roman" pitchFamily="18" charset="0"/>
                <a:sym typeface="Symbol" pitchFamily="18" charset="2"/>
              </a:rPr>
              <a:t>)</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S</a:t>
            </a:r>
            <a:r>
              <a:rPr lang="en-US" altLang="zh-CN" dirty="0">
                <a:ea typeface="ＭＳ Ｐゴシック" pitchFamily="34" charset="-128"/>
                <a:cs typeface="Times New Roman" pitchFamily="18" charset="0"/>
              </a:rPr>
              <a:t> +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T</a:t>
            </a:r>
            <a:r>
              <a:rPr lang="en-US" altLang="zh-CN" dirty="0">
                <a:ea typeface="ＭＳ Ｐゴシック" pitchFamily="34" charset="-128"/>
                <a:cs typeface="Times New Roman" pitchFamily="18" charset="0"/>
              </a:rPr>
              <a:t> * b</a:t>
            </a:r>
            <a:endParaRPr lang="en-US" altLang="zh-CN" i="1" dirty="0">
              <a:ea typeface="ＭＳ Ｐゴシック" pitchFamily="34" charset="-128"/>
              <a:cs typeface="Times New Roman" pitchFamily="18" charset="0"/>
            </a:endParaRPr>
          </a:p>
          <a:p>
            <a:pPr marL="1085850" lvl="2" indent="-228600">
              <a:defRPr/>
            </a:pPr>
            <a:r>
              <a:rPr lang="en-US" altLang="zh-CN" i="1" dirty="0">
                <a:ea typeface="ＭＳ Ｐゴシック" pitchFamily="34" charset="-128"/>
                <a:cs typeface="Times New Roman" pitchFamily="18" charset="0"/>
              </a:rPr>
              <a:t>b</a:t>
            </a:r>
            <a:r>
              <a:rPr lang="en-US" altLang="zh-CN" dirty="0">
                <a:ea typeface="ＭＳ Ｐゴシック" pitchFamily="34" charset="-128"/>
                <a:cs typeface="Times New Roman" pitchFamily="18" charset="0"/>
              </a:rPr>
              <a:t>: number of blocks containing matching records</a:t>
            </a:r>
          </a:p>
          <a:p>
            <a:pPr marL="857250" lvl="2" indent="0">
              <a:buNone/>
              <a:defRPr/>
            </a:pPr>
            <a:r>
              <a:rPr lang="en-US" altLang="zh-CN" dirty="0">
                <a:ea typeface="ＭＳ Ｐゴシック" pitchFamily="34" charset="-128"/>
                <a:cs typeface="Times New Roman" pitchFamily="18" charset="0"/>
              </a:rPr>
              <a:t>identical the case of A3</a:t>
            </a:r>
          </a:p>
          <a:p>
            <a:pPr marL="857250" lvl="2" indent="0" eaLnBrk="1" hangingPunct="1">
              <a:buNone/>
              <a:defRPr/>
            </a:pPr>
            <a:endParaRPr lang="en-US" altLang="zh-CN" b="1" i="1" dirty="0">
              <a:sym typeface="Symbol" pitchFamily="18" charset="2"/>
            </a:endParaRPr>
          </a:p>
          <a:p>
            <a:pPr marL="742950" lvl="1" indent="-285750" eaLnBrk="1" hangingPunct="1">
              <a:defRPr/>
            </a:pPr>
            <a:r>
              <a:rPr kumimoji="0" lang="en-US" altLang="zh-CN" dirty="0">
                <a:sym typeface="Symbol" pitchFamily="18" charset="2"/>
              </a:rPr>
              <a:t>e.g. </a:t>
            </a:r>
            <a:r>
              <a:rPr lang="en-US" altLang="zh-CN" dirty="0">
                <a:sym typeface="Symbol" pitchFamily="18" charset="2"/>
              </a:rPr>
              <a:t></a:t>
            </a:r>
            <a:r>
              <a:rPr lang="en-US" altLang="zh-CN" baseline="-25000" dirty="0">
                <a:sym typeface="Symbol" pitchFamily="18" charset="2"/>
              </a:rPr>
              <a:t>ID </a:t>
            </a:r>
            <a:r>
              <a:rPr kumimoji="0" lang="en-US" altLang="zh-CN" i="1" baseline="-25000" dirty="0">
                <a:sym typeface="Symbol" pitchFamily="18" charset="2"/>
              </a:rPr>
              <a:t></a:t>
            </a:r>
            <a:r>
              <a:rPr lang="en-US" altLang="zh-CN" baseline="-25000" dirty="0">
                <a:sym typeface="Symbol" pitchFamily="18" charset="2"/>
              </a:rPr>
              <a:t> 45565 </a:t>
            </a:r>
            <a:r>
              <a:rPr lang="en-US" altLang="zh-CN" dirty="0">
                <a:sym typeface="Symbol" pitchFamily="18" charset="2"/>
              </a:rPr>
              <a:t>(</a:t>
            </a:r>
            <a:r>
              <a:rPr lang="en-US" altLang="zh-CN" i="1" dirty="0">
                <a:sym typeface="Symbol" pitchFamily="18" charset="2"/>
              </a:rPr>
              <a:t>instructor) </a:t>
            </a:r>
            <a:r>
              <a:rPr lang="en-US" altLang="zh-CN" dirty="0">
                <a:sym typeface="Symbol" pitchFamily="18" charset="2"/>
              </a:rPr>
              <a:t>in </a:t>
            </a:r>
          </a:p>
          <a:p>
            <a:endParaRPr lang="zh-CN" altLang="en-US" dirty="0"/>
          </a:p>
        </p:txBody>
      </p:sp>
      <p:sp>
        <p:nvSpPr>
          <p:cNvPr id="4" name="日期占位符 3">
            <a:extLst>
              <a:ext uri="{FF2B5EF4-FFF2-40B4-BE49-F238E27FC236}">
                <a16:creationId xmlns:a16="http://schemas.microsoft.com/office/drawing/2014/main" id="{87F1A8C3-90D8-4811-B36E-E20D362558E8}"/>
              </a:ext>
            </a:extLst>
          </p:cNvPr>
          <p:cNvSpPr>
            <a:spLocks noGrp="1"/>
          </p:cNvSpPr>
          <p:nvPr>
            <p:ph type="dt" sz="half" idx="10"/>
          </p:nvPr>
        </p:nvSpPr>
        <p:spPr/>
        <p:txBody>
          <a:bodyPr/>
          <a:lstStyle/>
          <a:p>
            <a:fld id="{C083617F-B725-4282-AC7E-51E8704597DF}"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E4215050-AF73-4B49-AED5-DDD3ED3A96B0}"/>
              </a:ext>
            </a:extLst>
          </p:cNvPr>
          <p:cNvSpPr>
            <a:spLocks noGrp="1"/>
          </p:cNvSpPr>
          <p:nvPr>
            <p:ph type="sldNum" sz="quarter" idx="12"/>
          </p:nvPr>
        </p:nvSpPr>
        <p:spPr/>
        <p:txBody>
          <a:bodyPr/>
          <a:lstStyle/>
          <a:p>
            <a:fld id="{47C4BD23-150C-4A56-8E66-9482A3FB2E80}" type="slidenum">
              <a:rPr lang="zh-CN" altLang="en-US" smtClean="0"/>
              <a:pPr/>
              <a:t>31</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BD013C40-3E87-41D6-9EC3-D1DB319AEF37}"/>
              </a:ext>
            </a:extLst>
          </p:cNvPr>
          <p:cNvSpPr>
            <a:spLocks noChangeArrowheads="1"/>
          </p:cNvSpPr>
          <p:nvPr/>
        </p:nvSpPr>
        <p:spPr bwMode="auto">
          <a:xfrm>
            <a:off x="4494504" y="5856766"/>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646724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29529-126A-42E9-8D5C-BA8DC16DB510}"/>
              </a:ext>
            </a:extLst>
          </p:cNvPr>
          <p:cNvSpPr>
            <a:spLocks noGrp="1"/>
          </p:cNvSpPr>
          <p:nvPr>
            <p:ph type="title"/>
          </p:nvPr>
        </p:nvSpPr>
        <p:spPr/>
        <p:txBody>
          <a:bodyPr/>
          <a:lstStyle/>
          <a:p>
            <a:r>
              <a:rPr lang="en-US" altLang="zh-CN" dirty="0">
                <a:ea typeface="ＭＳ Ｐゴシック" pitchFamily="34" charset="-128"/>
                <a:cs typeface="Times New Roman" pitchFamily="18" charset="0"/>
              </a:rPr>
              <a:t>Selections Involving Comparisons</a:t>
            </a:r>
            <a:endParaRPr lang="zh-CN" altLang="en-US" dirty="0">
              <a:ea typeface="ＭＳ Ｐゴシック" pitchFamily="34" charset="-128"/>
              <a:cs typeface="Times New Roman" pitchFamily="18" charset="0"/>
            </a:endParaRPr>
          </a:p>
        </p:txBody>
      </p:sp>
      <p:sp>
        <p:nvSpPr>
          <p:cNvPr id="3" name="内容占位符 2">
            <a:extLst>
              <a:ext uri="{FF2B5EF4-FFF2-40B4-BE49-F238E27FC236}">
                <a16:creationId xmlns:a16="http://schemas.microsoft.com/office/drawing/2014/main" id="{1BC52057-AB12-4124-B22F-B9B33ACDA4C6}"/>
              </a:ext>
            </a:extLst>
          </p:cNvPr>
          <p:cNvSpPr>
            <a:spLocks noGrp="1"/>
          </p:cNvSpPr>
          <p:nvPr>
            <p:ph idx="1"/>
          </p:nvPr>
        </p:nvSpPr>
        <p:spPr/>
        <p:txBody>
          <a:bodyPr/>
          <a:lstStyle/>
          <a:p>
            <a:pPr>
              <a:lnSpc>
                <a:spcPct val="90000"/>
              </a:lnSpc>
            </a:pPr>
            <a:r>
              <a:rPr lang="en-US" altLang="zh-CN" b="1" dirty="0">
                <a:ea typeface="ＭＳ Ｐゴシック" pitchFamily="34" charset="-128"/>
                <a:cs typeface="Times New Roman" pitchFamily="18" charset="0"/>
              </a:rPr>
              <a:t>A6</a:t>
            </a:r>
            <a:r>
              <a:rPr lang="en-US" altLang="zh-CN" dirty="0">
                <a:ea typeface="ＭＳ Ｐゴシック" pitchFamily="34" charset="-128"/>
                <a:cs typeface="Times New Roman" pitchFamily="18" charset="0"/>
              </a:rPr>
              <a:t> (</a:t>
            </a:r>
            <a:r>
              <a:rPr lang="en-US" altLang="zh-CN" b="1" dirty="0">
                <a:solidFill>
                  <a:srgbClr val="3366CC"/>
                </a:solidFill>
                <a:ea typeface="ＭＳ Ｐゴシック" pitchFamily="34" charset="-128"/>
                <a:cs typeface="Times New Roman" pitchFamily="18" charset="0"/>
              </a:rPr>
              <a:t>secondary index, B+-tree Index, comparison</a:t>
            </a:r>
            <a:r>
              <a:rPr lang="en-US" altLang="zh-CN" dirty="0">
                <a:ea typeface="ＭＳ Ｐゴシック" pitchFamily="34" charset="-128"/>
                <a:cs typeface="Times New Roman" pitchFamily="18" charset="0"/>
              </a:rPr>
              <a:t>). </a:t>
            </a:r>
            <a:endParaRPr lang="en-US" altLang="zh-CN" b="1" i="1" dirty="0">
              <a:sym typeface="Symbol" pitchFamily="18" charset="2"/>
            </a:endParaRPr>
          </a:p>
          <a:p>
            <a:pPr marL="742950" lvl="1" indent="-285750" eaLnBrk="1" hangingPunct="1">
              <a:defRPr/>
            </a:pPr>
            <a:r>
              <a:rPr kumimoji="0" lang="en-US" altLang="zh-CN" dirty="0">
                <a:sym typeface="Symbol" pitchFamily="18" charset="2"/>
              </a:rPr>
              <a:t>e.g. </a:t>
            </a:r>
            <a:r>
              <a:rPr lang="en-US" altLang="zh-CN" dirty="0">
                <a:sym typeface="Symbol" pitchFamily="18" charset="2"/>
              </a:rPr>
              <a:t></a:t>
            </a:r>
            <a:r>
              <a:rPr lang="en-US" altLang="zh-CN" baseline="-25000" dirty="0">
                <a:sym typeface="Symbol" pitchFamily="18" charset="2"/>
              </a:rPr>
              <a:t>name </a:t>
            </a:r>
            <a:r>
              <a:rPr kumimoji="0" lang="en-US" altLang="zh-CN" i="1" baseline="-25000" dirty="0">
                <a:sym typeface="Symbol" pitchFamily="18" charset="2"/>
              </a:rPr>
              <a:t></a:t>
            </a:r>
            <a:r>
              <a:rPr lang="en-US" altLang="zh-CN" baseline="-25000" dirty="0">
                <a:sym typeface="Symbol" pitchFamily="18" charset="2"/>
              </a:rPr>
              <a:t> Gold </a:t>
            </a:r>
            <a:r>
              <a:rPr lang="en-US" altLang="zh-CN" dirty="0">
                <a:sym typeface="Symbol" pitchFamily="18" charset="2"/>
              </a:rPr>
              <a:t>(</a:t>
            </a:r>
            <a:r>
              <a:rPr lang="en-US" altLang="zh-CN" i="1" dirty="0">
                <a:sym typeface="Symbol" pitchFamily="18" charset="2"/>
              </a:rPr>
              <a:t>instructor) </a:t>
            </a:r>
            <a:r>
              <a:rPr lang="en-US" altLang="zh-CN" dirty="0">
                <a:sym typeface="Symbol" pitchFamily="18" charset="2"/>
              </a:rPr>
              <a:t>in </a:t>
            </a:r>
          </a:p>
          <a:p>
            <a:pPr marL="742950" lvl="1" indent="-285750" eaLnBrk="1" hangingPunct="1">
              <a:defRPr/>
            </a:pPr>
            <a:r>
              <a:rPr lang="en-US" altLang="zh-CN" dirty="0">
                <a:ea typeface="ＭＳ Ｐゴシック" pitchFamily="34" charset="-128"/>
                <a:cs typeface="Times New Roman" pitchFamily="18" charset="0"/>
              </a:rPr>
              <a:t>For </a:t>
            </a:r>
            <a:r>
              <a:rPr kumimoji="0" lang="en-US" altLang="zh-CN" i="1" dirty="0">
                <a:ea typeface="ＭＳ Ｐゴシック" pitchFamily="34" charset="-128"/>
                <a:cs typeface="Times New Roman" pitchFamily="18" charset="0"/>
                <a:sym typeface="Symbol" pitchFamily="18" charset="2"/>
              </a:rPr>
              <a:t></a:t>
            </a:r>
            <a:r>
              <a:rPr kumimoji="0" lang="en-US" altLang="zh-CN" i="1" baseline="-25000" dirty="0">
                <a:ea typeface="ＭＳ Ｐゴシック" pitchFamily="34" charset="-128"/>
                <a:cs typeface="Times New Roman" pitchFamily="18" charset="0"/>
                <a:sym typeface="Symbol" pitchFamily="18" charset="2"/>
              </a:rPr>
              <a:t>A  V</a:t>
            </a:r>
            <a:r>
              <a:rPr kumimoji="0" lang="en-US" altLang="zh-CN" i="1" dirty="0">
                <a:ea typeface="ＭＳ Ｐゴシック" pitchFamily="34" charset="-128"/>
                <a:cs typeface="Times New Roman" pitchFamily="18" charset="0"/>
                <a:sym typeface="Symbol" pitchFamily="18" charset="2"/>
              </a:rPr>
              <a:t>(r)</a:t>
            </a:r>
            <a:r>
              <a:rPr kumimoji="0" lang="en-US" altLang="zh-CN" dirty="0">
                <a:ea typeface="ＭＳ Ｐゴシック" pitchFamily="34" charset="-128"/>
                <a:cs typeface="Times New Roman" pitchFamily="18" charset="0"/>
                <a:sym typeface="Symbol" pitchFamily="18" charset="2"/>
              </a:rPr>
              <a:t>  use index to find first </a:t>
            </a:r>
            <a:r>
              <a:rPr kumimoji="0" lang="en-US" altLang="zh-CN" b="1" i="1" dirty="0">
                <a:solidFill>
                  <a:srgbClr val="FF0000"/>
                </a:solidFill>
                <a:ea typeface="ＭＳ Ｐゴシック" pitchFamily="34" charset="-128"/>
                <a:cs typeface="Times New Roman" pitchFamily="18" charset="0"/>
                <a:sym typeface="Symbol" pitchFamily="18" charset="2"/>
              </a:rPr>
              <a:t>index entry </a:t>
            </a:r>
            <a:r>
              <a:rPr kumimoji="0" lang="en-US" altLang="zh-CN" dirty="0">
                <a:ea typeface="ＭＳ Ｐゴシック" pitchFamily="34" charset="-128"/>
                <a:cs typeface="Times New Roman" pitchFamily="18" charset="0"/>
                <a:sym typeface="Symbol" pitchFamily="18" charset="2"/>
              </a:rPr>
              <a:t></a:t>
            </a:r>
            <a:r>
              <a:rPr kumimoji="0" lang="en-US" altLang="zh-CN" i="1" dirty="0">
                <a:ea typeface="ＭＳ Ｐゴシック" pitchFamily="34" charset="-128"/>
                <a:cs typeface="Times New Roman" pitchFamily="18" charset="0"/>
                <a:sym typeface="Symbol" pitchFamily="18" charset="2"/>
              </a:rPr>
              <a:t> v</a:t>
            </a:r>
            <a:r>
              <a:rPr kumimoji="0" lang="en-US" altLang="zh-CN" dirty="0">
                <a:ea typeface="ＭＳ Ｐゴシック" pitchFamily="34" charset="-128"/>
                <a:cs typeface="Times New Roman" pitchFamily="18" charset="0"/>
                <a:sym typeface="Symbol" pitchFamily="18" charset="2"/>
              </a:rPr>
              <a:t> and scan index sequentially  from there, to </a:t>
            </a:r>
            <a:r>
              <a:rPr kumimoji="0" lang="en-US" altLang="zh-CN" b="1" i="1" dirty="0">
                <a:solidFill>
                  <a:srgbClr val="FF0000"/>
                </a:solidFill>
                <a:ea typeface="ＭＳ Ｐゴシック" pitchFamily="34" charset="-128"/>
                <a:cs typeface="Times New Roman" pitchFamily="18" charset="0"/>
                <a:sym typeface="Symbol" pitchFamily="18" charset="2"/>
              </a:rPr>
              <a:t>find pointers </a:t>
            </a:r>
            <a:r>
              <a:rPr kumimoji="0" lang="en-US" altLang="zh-CN" dirty="0">
                <a:ea typeface="ＭＳ Ｐゴシック" pitchFamily="34" charset="-128"/>
                <a:cs typeface="Times New Roman" pitchFamily="18" charset="0"/>
                <a:sym typeface="Symbol" pitchFamily="18" charset="2"/>
              </a:rPr>
              <a:t>to records</a:t>
            </a:r>
          </a:p>
          <a:p>
            <a:pPr marL="742950" lvl="1" indent="-285750" eaLnBrk="1" hangingPunct="1">
              <a:defRPr/>
            </a:pPr>
            <a:r>
              <a:rPr kumimoji="0" lang="en-US" altLang="zh-CN" dirty="0">
                <a:ea typeface="ＭＳ Ｐゴシック" pitchFamily="34" charset="-128"/>
                <a:cs typeface="Times New Roman" pitchFamily="18" charset="0"/>
                <a:sym typeface="Symbol" pitchFamily="18" charset="2"/>
              </a:rPr>
              <a:t>For </a:t>
            </a:r>
            <a:r>
              <a:rPr kumimoji="0" lang="en-US" altLang="zh-CN" i="1" baseline="-25000" dirty="0">
                <a:ea typeface="ＭＳ Ｐゴシック" pitchFamily="34" charset="-128"/>
                <a:cs typeface="Times New Roman" pitchFamily="18" charset="0"/>
                <a:sym typeface="Symbol" pitchFamily="18" charset="2"/>
              </a:rPr>
              <a:t>A</a:t>
            </a:r>
            <a:r>
              <a:rPr kumimoji="0" lang="en-US" altLang="zh-CN" baseline="-25000" dirty="0">
                <a:ea typeface="ＭＳ Ｐゴシック" pitchFamily="34" charset="-128"/>
                <a:cs typeface="Times New Roman" pitchFamily="18" charset="0"/>
                <a:sym typeface="Symbol" pitchFamily="18" charset="2"/>
              </a:rPr>
              <a:t></a:t>
            </a:r>
            <a:r>
              <a:rPr kumimoji="0" lang="en-US" altLang="zh-CN" i="1" baseline="-25000" dirty="0">
                <a:ea typeface="ＭＳ Ｐゴシック" pitchFamily="34" charset="-128"/>
                <a:cs typeface="Times New Roman" pitchFamily="18" charset="0"/>
                <a:sym typeface="Symbol" pitchFamily="18" charset="2"/>
              </a:rPr>
              <a:t>V </a:t>
            </a:r>
            <a:r>
              <a:rPr kumimoji="0" lang="en-US" altLang="zh-CN" dirty="0">
                <a:ea typeface="ＭＳ Ｐゴシック" pitchFamily="34" charset="-128"/>
                <a:cs typeface="Times New Roman" pitchFamily="18" charset="0"/>
                <a:sym typeface="Symbol" pitchFamily="18" charset="2"/>
              </a:rPr>
              <a:t>(</a:t>
            </a:r>
            <a:r>
              <a:rPr kumimoji="0" lang="en-US" altLang="zh-CN" i="1" dirty="0">
                <a:ea typeface="ＭＳ Ｐゴシック" pitchFamily="34" charset="-128"/>
                <a:cs typeface="Times New Roman" pitchFamily="18" charset="0"/>
                <a:sym typeface="Symbol" pitchFamily="18" charset="2"/>
              </a:rPr>
              <a:t>r</a:t>
            </a:r>
            <a:r>
              <a:rPr kumimoji="0" lang="en-US" altLang="zh-CN" dirty="0">
                <a:ea typeface="ＭＳ Ｐゴシック" pitchFamily="34" charset="-128"/>
                <a:cs typeface="Times New Roman" pitchFamily="18" charset="0"/>
                <a:sym typeface="Symbol" pitchFamily="18" charset="2"/>
              </a:rPr>
              <a:t>) just scan leaf pages of index finding pointers to records, till first entry &gt; </a:t>
            </a:r>
            <a:r>
              <a:rPr kumimoji="0" lang="en-US" altLang="zh-CN" i="1" dirty="0">
                <a:ea typeface="ＭＳ Ｐゴシック" pitchFamily="34" charset="-128"/>
                <a:cs typeface="Times New Roman" pitchFamily="18" charset="0"/>
                <a:sym typeface="Symbol" pitchFamily="18" charset="2"/>
              </a:rPr>
              <a:t>v</a:t>
            </a:r>
          </a:p>
          <a:p>
            <a:pPr marL="457200" lvl="1" indent="0">
              <a:buNone/>
              <a:defRPr/>
            </a:pPr>
            <a:endParaRPr kumimoji="0" lang="en-US" altLang="zh-CN" i="1" dirty="0">
              <a:ea typeface="ＭＳ Ｐゴシック" pitchFamily="34" charset="-128"/>
              <a:cs typeface="Times New Roman" pitchFamily="18" charset="0"/>
              <a:sym typeface="Symbol" pitchFamily="18" charset="2"/>
            </a:endParaRPr>
          </a:p>
          <a:p>
            <a:pPr marL="742950" lvl="1" indent="-285750">
              <a:defRPr/>
            </a:pPr>
            <a:r>
              <a:rPr lang="en-US" altLang="zh-CN" i="1" dirty="0">
                <a:ea typeface="ＭＳ Ｐゴシック" pitchFamily="34" charset="-128"/>
                <a:cs typeface="Times New Roman" pitchFamily="18" charset="0"/>
              </a:rPr>
              <a:t>cost = (h</a:t>
            </a:r>
            <a:r>
              <a:rPr lang="en-US" altLang="zh-CN" i="1" baseline="-25000" dirty="0">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n) * </a:t>
            </a:r>
            <a:r>
              <a:rPr lang="en-US" altLang="zh-CN" dirty="0">
                <a:ea typeface="ＭＳ Ｐゴシック" pitchFamily="34" charset="-128"/>
                <a:cs typeface="Times New Roman" pitchFamily="18" charset="0"/>
                <a:sym typeface="Symbol" pitchFamily="18" charset="2"/>
              </a:rPr>
              <a:t>(</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T</a:t>
            </a:r>
            <a:r>
              <a:rPr lang="en-US" altLang="zh-CN" dirty="0">
                <a:ea typeface="ＭＳ Ｐゴシック" pitchFamily="34" charset="-128"/>
                <a:cs typeface="Times New Roman" pitchFamily="18" charset="0"/>
                <a:sym typeface="Symbol" pitchFamily="18" charset="2"/>
              </a:rPr>
              <a:t> + </a:t>
            </a:r>
            <a:r>
              <a:rPr lang="en-US" altLang="zh-CN" i="1" dirty="0" err="1">
                <a:ea typeface="ＭＳ Ｐゴシック" pitchFamily="34" charset="-128"/>
                <a:cs typeface="Times New Roman" pitchFamily="18" charset="0"/>
                <a:sym typeface="Symbol" pitchFamily="18" charset="2"/>
              </a:rPr>
              <a:t>t</a:t>
            </a:r>
            <a:r>
              <a:rPr lang="en-US" altLang="zh-CN" i="1" baseline="-25000" dirty="0" err="1">
                <a:ea typeface="ＭＳ Ｐゴシック" pitchFamily="34" charset="-128"/>
                <a:cs typeface="Times New Roman" pitchFamily="18" charset="0"/>
                <a:sym typeface="Symbol" pitchFamily="18" charset="2"/>
              </a:rPr>
              <a:t>S</a:t>
            </a:r>
            <a:r>
              <a:rPr lang="en-US" altLang="zh-CN" dirty="0">
                <a:ea typeface="ＭＳ Ｐゴシック" pitchFamily="34" charset="-128"/>
                <a:cs typeface="Times New Roman" pitchFamily="18" charset="0"/>
                <a:sym typeface="Symbol" pitchFamily="18" charset="2"/>
              </a:rPr>
              <a:t>),</a:t>
            </a:r>
            <a:endParaRPr lang="zh-CN" altLang="en-US" dirty="0"/>
          </a:p>
          <a:p>
            <a:pPr marL="742950" lvl="1" indent="-285750" eaLnBrk="1" hangingPunct="1">
              <a:defRPr/>
            </a:pPr>
            <a:endParaRPr kumimoji="0" lang="en-US" altLang="zh-CN" i="1" dirty="0">
              <a:ea typeface="ＭＳ Ｐゴシック" pitchFamily="34" charset="-128"/>
              <a:cs typeface="Times New Roman" pitchFamily="18" charset="0"/>
              <a:sym typeface="Symbol" pitchFamily="18" charset="2"/>
            </a:endParaRPr>
          </a:p>
          <a:p>
            <a:pPr marL="742950" lvl="1" indent="-285750" eaLnBrk="1" hangingPunct="1">
              <a:defRPr/>
            </a:pPr>
            <a:r>
              <a:rPr kumimoji="0" lang="en-US" altLang="zh-CN" dirty="0">
                <a:ea typeface="ＭＳ Ｐゴシック" pitchFamily="34" charset="-128"/>
                <a:cs typeface="Times New Roman" pitchFamily="18" charset="0"/>
                <a:sym typeface="Symbol" pitchFamily="18" charset="2"/>
              </a:rPr>
              <a:t>In either case, retrieve records that are pointed to</a:t>
            </a:r>
          </a:p>
          <a:p>
            <a:pPr lvl="2">
              <a:lnSpc>
                <a:spcPct val="90000"/>
              </a:lnSpc>
            </a:pPr>
            <a:r>
              <a:rPr kumimoji="0" lang="en-US" altLang="zh-CN" dirty="0">
                <a:ea typeface="ＭＳ Ｐゴシック" pitchFamily="34" charset="-128"/>
                <a:cs typeface="Times New Roman" pitchFamily="18" charset="0"/>
                <a:sym typeface="Symbol" pitchFamily="18" charset="2"/>
              </a:rPr>
              <a:t>requires an I/O for each record</a:t>
            </a:r>
          </a:p>
          <a:p>
            <a:pPr lvl="2">
              <a:lnSpc>
                <a:spcPct val="90000"/>
              </a:lnSpc>
            </a:pPr>
            <a:r>
              <a:rPr lang="en-US" altLang="zh-CN" dirty="0">
                <a:ea typeface="ＭＳ Ｐゴシック" pitchFamily="34" charset="-128"/>
                <a:cs typeface="Times New Roman" pitchFamily="18" charset="0"/>
              </a:rPr>
              <a:t>linear file scan may be cheaper</a:t>
            </a:r>
          </a:p>
        </p:txBody>
      </p:sp>
      <p:sp>
        <p:nvSpPr>
          <p:cNvPr id="4" name="日期占位符 3">
            <a:extLst>
              <a:ext uri="{FF2B5EF4-FFF2-40B4-BE49-F238E27FC236}">
                <a16:creationId xmlns:a16="http://schemas.microsoft.com/office/drawing/2014/main" id="{B663D2F1-0FBA-428C-B260-44F7949155D2}"/>
              </a:ext>
            </a:extLst>
          </p:cNvPr>
          <p:cNvSpPr>
            <a:spLocks noGrp="1"/>
          </p:cNvSpPr>
          <p:nvPr>
            <p:ph type="dt" sz="half" idx="10"/>
          </p:nvPr>
        </p:nvSpPr>
        <p:spPr/>
        <p:txBody>
          <a:bodyPr/>
          <a:lstStyle/>
          <a:p>
            <a:fld id="{7215C1F3-260A-41C5-AAD4-732E6A302F1B}"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67738743-51BD-4004-B850-CCAAFBEAE77A}"/>
              </a:ext>
            </a:extLst>
          </p:cNvPr>
          <p:cNvSpPr>
            <a:spLocks noGrp="1"/>
          </p:cNvSpPr>
          <p:nvPr>
            <p:ph type="sldNum" sz="quarter" idx="12"/>
          </p:nvPr>
        </p:nvSpPr>
        <p:spPr/>
        <p:txBody>
          <a:bodyPr/>
          <a:lstStyle/>
          <a:p>
            <a:fld id="{47C4BD23-150C-4A56-8E66-9482A3FB2E80}" type="slidenum">
              <a:rPr lang="zh-CN" altLang="en-US" smtClean="0"/>
              <a:pPr/>
              <a:t>32</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06F5FBF1-6238-4C13-96C8-31746FDAEFD0}"/>
              </a:ext>
            </a:extLst>
          </p:cNvPr>
          <p:cNvSpPr>
            <a:spLocks noChangeArrowheads="1"/>
          </p:cNvSpPr>
          <p:nvPr/>
        </p:nvSpPr>
        <p:spPr bwMode="auto">
          <a:xfrm>
            <a:off x="4637517" y="1323121"/>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67822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9A6A241-DC6B-4C18-B19B-D6B042E32658}"/>
              </a:ext>
            </a:extLst>
          </p:cNvPr>
          <p:cNvSpPr>
            <a:spLocks noGrp="1"/>
          </p:cNvSpPr>
          <p:nvPr>
            <p:ph type="sldNum" sz="quarter" idx="12"/>
          </p:nvPr>
        </p:nvSpPr>
        <p:spPr/>
        <p:txBody>
          <a:bodyPr/>
          <a:lstStyle/>
          <a:p>
            <a:fld id="{47C4BD23-150C-4A56-8E66-9482A3FB2E80}" type="slidenum">
              <a:rPr lang="zh-CN" altLang="en-US" smtClean="0"/>
              <a:t>33</a:t>
            </a:fld>
            <a:endParaRPr lang="zh-CN" altLang="en-US"/>
          </a:p>
        </p:txBody>
      </p:sp>
      <p:sp>
        <p:nvSpPr>
          <p:cNvPr id="4" name="日期占位符 3">
            <a:extLst>
              <a:ext uri="{FF2B5EF4-FFF2-40B4-BE49-F238E27FC236}">
                <a16:creationId xmlns:a16="http://schemas.microsoft.com/office/drawing/2014/main" id="{1B11B33E-3021-4A95-9094-7CF0120E2A7E}"/>
              </a:ext>
            </a:extLst>
          </p:cNvPr>
          <p:cNvSpPr>
            <a:spLocks noGrp="1"/>
          </p:cNvSpPr>
          <p:nvPr>
            <p:ph type="dt" sz="half" idx="10"/>
          </p:nvPr>
        </p:nvSpPr>
        <p:spPr/>
        <p:txBody>
          <a:bodyPr/>
          <a:lstStyle/>
          <a:p>
            <a:fld id="{C84E30D1-EEB9-43F6-B1EC-3F870DCA95BB}" type="datetime1">
              <a:rPr lang="zh-CN" altLang="en-US" smtClean="0"/>
              <a:t>2021/12/6</a:t>
            </a:fld>
            <a:endParaRPr lang="zh-CN" altLang="en-US" dirty="0"/>
          </a:p>
        </p:txBody>
      </p:sp>
      <p:pic>
        <p:nvPicPr>
          <p:cNvPr id="10" name="图片 9">
            <a:extLst>
              <a:ext uri="{FF2B5EF4-FFF2-40B4-BE49-F238E27FC236}">
                <a16:creationId xmlns:a16="http://schemas.microsoft.com/office/drawing/2014/main" id="{7A2B6B37-5E87-44E9-B8FB-86330D9D6CE8}"/>
              </a:ext>
            </a:extLst>
          </p:cNvPr>
          <p:cNvPicPr>
            <a:picLocks noChangeAspect="1"/>
          </p:cNvPicPr>
          <p:nvPr/>
        </p:nvPicPr>
        <p:blipFill>
          <a:blip r:embed="rId2"/>
          <a:stretch>
            <a:fillRect/>
          </a:stretch>
        </p:blipFill>
        <p:spPr>
          <a:xfrm>
            <a:off x="6175490" y="657433"/>
            <a:ext cx="5954306" cy="3213164"/>
          </a:xfrm>
          <a:prstGeom prst="rect">
            <a:avLst/>
          </a:prstGeom>
          <a:ln>
            <a:solidFill>
              <a:srgbClr val="FF0000"/>
            </a:solidFill>
          </a:ln>
        </p:spPr>
      </p:pic>
      <p:pic>
        <p:nvPicPr>
          <p:cNvPr id="12" name="图片 11">
            <a:extLst>
              <a:ext uri="{FF2B5EF4-FFF2-40B4-BE49-F238E27FC236}">
                <a16:creationId xmlns:a16="http://schemas.microsoft.com/office/drawing/2014/main" id="{0E1F1C15-C9E0-4A43-A0FA-A79763FD359C}"/>
              </a:ext>
            </a:extLst>
          </p:cNvPr>
          <p:cNvPicPr>
            <a:picLocks noChangeAspect="1"/>
          </p:cNvPicPr>
          <p:nvPr/>
        </p:nvPicPr>
        <p:blipFill>
          <a:blip r:embed="rId3"/>
          <a:stretch>
            <a:fillRect/>
          </a:stretch>
        </p:blipFill>
        <p:spPr>
          <a:xfrm>
            <a:off x="178230" y="349897"/>
            <a:ext cx="5990032" cy="4348065"/>
          </a:xfrm>
          <a:prstGeom prst="rect">
            <a:avLst/>
          </a:prstGeom>
          <a:ln>
            <a:solidFill>
              <a:srgbClr val="FF0000"/>
            </a:solidFill>
          </a:ln>
        </p:spPr>
      </p:pic>
    </p:spTree>
    <p:extLst>
      <p:ext uri="{BB962C8B-B14F-4D97-AF65-F5344CB8AC3E}">
        <p14:creationId xmlns:p14="http://schemas.microsoft.com/office/powerpoint/2010/main" val="2603824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83D27-751D-4179-B22F-459624CBD1D2}"/>
              </a:ext>
            </a:extLst>
          </p:cNvPr>
          <p:cNvSpPr>
            <a:spLocks noGrp="1"/>
          </p:cNvSpPr>
          <p:nvPr>
            <p:ph type="title"/>
          </p:nvPr>
        </p:nvSpPr>
        <p:spPr/>
        <p:txBody>
          <a:bodyPr/>
          <a:lstStyle/>
          <a:p>
            <a:r>
              <a:rPr lang="en-US" altLang="en-US" dirty="0">
                <a:ea typeface="MS PGothic" panose="020B0600070205080204" pitchFamily="34" charset="-128"/>
              </a:rPr>
              <a:t>Bitmap Index Scan in PostgreSQL</a:t>
            </a:r>
            <a:endParaRPr lang="zh-CN" altLang="en-US" dirty="0"/>
          </a:p>
        </p:txBody>
      </p:sp>
      <p:sp>
        <p:nvSpPr>
          <p:cNvPr id="3" name="内容占位符 2">
            <a:extLst>
              <a:ext uri="{FF2B5EF4-FFF2-40B4-BE49-F238E27FC236}">
                <a16:creationId xmlns:a16="http://schemas.microsoft.com/office/drawing/2014/main" id="{6BE280D8-A51B-4167-A0B9-050AB3212A1F}"/>
              </a:ext>
            </a:extLst>
          </p:cNvPr>
          <p:cNvSpPr>
            <a:spLocks noGrp="1"/>
          </p:cNvSpPr>
          <p:nvPr>
            <p:ph idx="1"/>
          </p:nvPr>
        </p:nvSpPr>
        <p:spPr/>
        <p:txBody>
          <a:bodyPr>
            <a:normAutofit fontScale="92500" lnSpcReduction="10000"/>
          </a:bodyPr>
          <a:lstStyle/>
          <a:p>
            <a:r>
              <a:rPr lang="en-US" altLang="en-US" dirty="0">
                <a:ea typeface="MS PGothic" panose="020B0600070205080204" pitchFamily="34" charset="-128"/>
                <a:sym typeface="Symbol" panose="05050102010706020507" pitchFamily="18" charset="2"/>
              </a:rPr>
              <a:t>The query optimizer in DBMS depends on the actual number of matching records in file to estimate query cost and choice appropriate query execution plans. However, if the number of matching records is not known accurately at compilation time, the choice may lead to  bad performance</a:t>
            </a:r>
          </a:p>
          <a:p>
            <a:r>
              <a:rPr lang="en-US" altLang="en-US" dirty="0">
                <a:ea typeface="MS PGothic" panose="020B0600070205080204" pitchFamily="34" charset="-128"/>
                <a:sym typeface="Symbol" panose="05050102010706020507" pitchFamily="18" charset="2"/>
              </a:rPr>
              <a:t>The </a:t>
            </a:r>
            <a:r>
              <a:rPr lang="en-US" altLang="en-US" b="1" dirty="0">
                <a:solidFill>
                  <a:srgbClr val="002060"/>
                </a:solidFill>
                <a:ea typeface="MS PGothic" panose="020B0600070205080204" pitchFamily="34" charset="-128"/>
                <a:sym typeface="Symbol" panose="05050102010706020507" pitchFamily="18" charset="2"/>
              </a:rPr>
              <a:t>bitmap index scan </a:t>
            </a:r>
            <a:r>
              <a:rPr lang="en-US" altLang="en-US" dirty="0">
                <a:ea typeface="MS PGothic" panose="020B0600070205080204" pitchFamily="34" charset="-128"/>
                <a:sym typeface="Symbol" panose="05050102010706020507" pitchFamily="18" charset="2"/>
              </a:rPr>
              <a:t>algorithm of PostgreSQL, when a secondary index is available</a:t>
            </a:r>
          </a:p>
          <a:p>
            <a:pPr lvl="1"/>
            <a:r>
              <a:rPr lang="en-US" altLang="en-US" dirty="0">
                <a:ea typeface="MS PGothic" panose="020B0600070205080204" pitchFamily="34" charset="-128"/>
                <a:sym typeface="Symbol" panose="05050102010706020507" pitchFamily="18" charset="2"/>
              </a:rPr>
              <a:t>bridges gap between </a:t>
            </a:r>
            <a:r>
              <a:rPr lang="en-US" altLang="en-US" dirty="0">
                <a:solidFill>
                  <a:srgbClr val="FF0000"/>
                </a:solidFill>
                <a:ea typeface="MS PGothic" panose="020B0600070205080204" pitchFamily="34" charset="-128"/>
                <a:sym typeface="Symbol" panose="05050102010706020507" pitchFamily="18" charset="2"/>
              </a:rPr>
              <a:t>secondary index scan </a:t>
            </a:r>
            <a:r>
              <a:rPr lang="en-US" altLang="en-US" dirty="0">
                <a:ea typeface="MS PGothic" panose="020B0600070205080204" pitchFamily="34" charset="-128"/>
                <a:sym typeface="Symbol" panose="05050102010706020507" pitchFamily="18" charset="2"/>
              </a:rPr>
              <a:t>and </a:t>
            </a:r>
            <a:r>
              <a:rPr lang="en-US" altLang="en-US" dirty="0">
                <a:solidFill>
                  <a:srgbClr val="FF0000"/>
                </a:solidFill>
                <a:ea typeface="MS PGothic" panose="020B0600070205080204" pitchFamily="34" charset="-128"/>
                <a:sym typeface="Symbol" panose="05050102010706020507" pitchFamily="18" charset="2"/>
              </a:rPr>
              <a:t>linear file scan </a:t>
            </a:r>
            <a:r>
              <a:rPr lang="en-US" altLang="en-US" dirty="0">
                <a:ea typeface="MS PGothic" panose="020B0600070205080204" pitchFamily="34" charset="-128"/>
                <a:sym typeface="Symbol" panose="05050102010706020507" pitchFamily="18" charset="2"/>
              </a:rPr>
              <a:t>when number of matching records is not known before execution</a:t>
            </a:r>
          </a:p>
          <a:p>
            <a:pPr lvl="1"/>
            <a:r>
              <a:rPr lang="en-US" altLang="en-US" dirty="0">
                <a:ea typeface="MS PGothic" panose="020B0600070205080204" pitchFamily="34" charset="-128"/>
                <a:sym typeface="Symbol" panose="05050102010706020507" pitchFamily="18" charset="2"/>
              </a:rPr>
              <a:t>bitmap with 1 bit per page in relation</a:t>
            </a:r>
          </a:p>
          <a:p>
            <a:pPr marL="269875" lvl="1">
              <a:spcBef>
                <a:spcPts val="560"/>
              </a:spcBef>
              <a:buClr>
                <a:srgbClr val="0B32D9"/>
              </a:buClr>
              <a:buSzPct val="60000"/>
              <a:buFont typeface="Wingdings" panose="05000000000000000000" pitchFamily="2" charset="2"/>
              <a:buChar char="n"/>
            </a:pPr>
            <a:r>
              <a:rPr lang="en-US" altLang="en-US" dirty="0">
                <a:ea typeface="MS PGothic" panose="020B0600070205080204" pitchFamily="34" charset="-128"/>
                <a:sym typeface="Symbol" panose="05050102010706020507" pitchFamily="18" charset="2"/>
              </a:rPr>
              <a:t>Algorithm steps</a:t>
            </a:r>
          </a:p>
          <a:p>
            <a:pPr lvl="1"/>
            <a:r>
              <a:rPr lang="en-US" altLang="en-US" dirty="0">
                <a:ea typeface="MS PGothic" panose="020B0600070205080204" pitchFamily="34" charset="-128"/>
                <a:sym typeface="Symbol" panose="05050102010706020507" pitchFamily="18" charset="2"/>
              </a:rPr>
              <a:t>step1. create a bitmap, with all bits initialized to 0</a:t>
            </a:r>
          </a:p>
          <a:p>
            <a:pPr lvl="1"/>
            <a:r>
              <a:rPr lang="en-US" altLang="en-US" dirty="0">
                <a:ea typeface="MS PGothic" panose="020B0600070205080204" pitchFamily="34" charset="-128"/>
                <a:sym typeface="Symbol" panose="05050102010706020507" pitchFamily="18" charset="2"/>
              </a:rPr>
              <a:t>step2. use the secondary index to find the index entries for matching tuples, instead of fetching the tuples immediately, as each entry index is found, </a:t>
            </a:r>
            <a:r>
              <a:rPr lang="en-US" altLang="en-US" dirty="0">
                <a:solidFill>
                  <a:srgbClr val="FF0000"/>
                </a:solidFill>
                <a:ea typeface="MS PGothic" panose="020B0600070205080204" pitchFamily="34" charset="-128"/>
                <a:sym typeface="Symbol" panose="05050102010706020507" pitchFamily="18" charset="2"/>
              </a:rPr>
              <a:t>get the block number from the entry</a:t>
            </a:r>
            <a:r>
              <a:rPr lang="en-US" altLang="en-US" dirty="0">
                <a:ea typeface="MS PGothic" panose="020B0600070205080204" pitchFamily="34" charset="-128"/>
                <a:sym typeface="Symbol" panose="05050102010706020507" pitchFamily="18" charset="2"/>
              </a:rPr>
              <a:t>, and set the corresponding bit in the bitmap to 1</a:t>
            </a:r>
          </a:p>
          <a:p>
            <a:pPr lvl="1"/>
            <a:r>
              <a:rPr lang="en-US" altLang="en-US" dirty="0">
                <a:ea typeface="MS PGothic" panose="020B0600070205080204" pitchFamily="34" charset="-128"/>
                <a:sym typeface="Symbol" panose="05050102010706020507" pitchFamily="18" charset="2"/>
              </a:rPr>
              <a:t>step3. once all entries have been processed, the bitmap is scanned to find all blocks whose bit is set to 1. these are exactly blocks containing matching records; </a:t>
            </a:r>
          </a:p>
          <a:p>
            <a:pPr lvl="1"/>
            <a:r>
              <a:rPr lang="en-US" altLang="en-US" dirty="0">
                <a:ea typeface="MS PGothic" panose="020B0600070205080204" pitchFamily="34" charset="-128"/>
                <a:sym typeface="Symbol" panose="05050102010706020507" pitchFamily="18" charset="2"/>
              </a:rPr>
              <a:t>step4. then the file is scanned linearly from the head of the file, and the blocks with bit 1 are fetched, from which to retrieve the matching records </a:t>
            </a:r>
          </a:p>
          <a:p>
            <a:pPr lvl="1"/>
            <a:endParaRPr lang="en-US" altLang="en-US" dirty="0">
              <a:ea typeface="MS PGothic" panose="020B0600070205080204" pitchFamily="34" charset="-128"/>
              <a:sym typeface="Symbol" panose="05050102010706020507" pitchFamily="18" charset="2"/>
            </a:endParaRPr>
          </a:p>
        </p:txBody>
      </p:sp>
      <p:sp>
        <p:nvSpPr>
          <p:cNvPr id="4" name="日期占位符 3">
            <a:extLst>
              <a:ext uri="{FF2B5EF4-FFF2-40B4-BE49-F238E27FC236}">
                <a16:creationId xmlns:a16="http://schemas.microsoft.com/office/drawing/2014/main" id="{F1061288-1041-44BE-BEA1-F270F5636464}"/>
              </a:ext>
            </a:extLst>
          </p:cNvPr>
          <p:cNvSpPr>
            <a:spLocks noGrp="1"/>
          </p:cNvSpPr>
          <p:nvPr>
            <p:ph type="dt" sz="half" idx="10"/>
          </p:nvPr>
        </p:nvSpPr>
        <p:spPr/>
        <p:txBody>
          <a:bodyPr/>
          <a:lstStyle/>
          <a:p>
            <a:fld id="{98E936E8-B2CE-43A3-BB8F-BBA3D57962C9}"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C5A366A4-AF66-410F-9DE9-1D694A7DACCA}"/>
              </a:ext>
            </a:extLst>
          </p:cNvPr>
          <p:cNvSpPr>
            <a:spLocks noGrp="1"/>
          </p:cNvSpPr>
          <p:nvPr>
            <p:ph type="sldNum" sz="quarter" idx="12"/>
          </p:nvPr>
        </p:nvSpPr>
        <p:spPr/>
        <p:txBody>
          <a:bodyPr/>
          <a:lstStyle/>
          <a:p>
            <a:fld id="{47C4BD23-150C-4A56-8E66-9482A3FB2E80}" type="slidenum">
              <a:rPr lang="zh-CN" altLang="en-US" smtClean="0"/>
              <a:pPr/>
              <a:t>34</a:t>
            </a:fld>
            <a:endParaRPr lang="zh-CN" altLang="en-US" dirty="0"/>
          </a:p>
        </p:txBody>
      </p:sp>
    </p:spTree>
    <p:extLst>
      <p:ext uri="{BB962C8B-B14F-4D97-AF65-F5344CB8AC3E}">
        <p14:creationId xmlns:p14="http://schemas.microsoft.com/office/powerpoint/2010/main" val="1305850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7D5A26A-6759-4AEC-B4E0-0B46398FFEAD}"/>
              </a:ext>
            </a:extLst>
          </p:cNvPr>
          <p:cNvSpPr>
            <a:spLocks noGrp="1"/>
          </p:cNvSpPr>
          <p:nvPr>
            <p:ph type="sldNum" sz="quarter" idx="12"/>
          </p:nvPr>
        </p:nvSpPr>
        <p:spPr/>
        <p:txBody>
          <a:bodyPr/>
          <a:lstStyle/>
          <a:p>
            <a:fld id="{47C4BD23-150C-4A56-8E66-9482A3FB2E80}" type="slidenum">
              <a:rPr lang="zh-CN" altLang="en-US" smtClean="0"/>
              <a:t>35</a:t>
            </a:fld>
            <a:endParaRPr lang="zh-CN" altLang="en-US"/>
          </a:p>
        </p:txBody>
      </p:sp>
      <p:sp>
        <p:nvSpPr>
          <p:cNvPr id="4" name="日期占位符 3">
            <a:extLst>
              <a:ext uri="{FF2B5EF4-FFF2-40B4-BE49-F238E27FC236}">
                <a16:creationId xmlns:a16="http://schemas.microsoft.com/office/drawing/2014/main" id="{39E3D6B1-1098-48AC-9482-E8CF05ECC98D}"/>
              </a:ext>
            </a:extLst>
          </p:cNvPr>
          <p:cNvSpPr>
            <a:spLocks noGrp="1"/>
          </p:cNvSpPr>
          <p:nvPr>
            <p:ph type="dt" sz="half" idx="10"/>
          </p:nvPr>
        </p:nvSpPr>
        <p:spPr/>
        <p:txBody>
          <a:bodyPr/>
          <a:lstStyle/>
          <a:p>
            <a:fld id="{4AD424A5-23D8-4E19-8228-05AFA876C50D}" type="datetime1">
              <a:rPr lang="zh-CN" altLang="en-US" smtClean="0"/>
              <a:t>2021/12/6</a:t>
            </a:fld>
            <a:endParaRPr lang="zh-CN" altLang="en-US" dirty="0"/>
          </a:p>
        </p:txBody>
      </p:sp>
      <p:sp>
        <p:nvSpPr>
          <p:cNvPr id="5" name="内容占位符 2">
            <a:extLst>
              <a:ext uri="{FF2B5EF4-FFF2-40B4-BE49-F238E27FC236}">
                <a16:creationId xmlns:a16="http://schemas.microsoft.com/office/drawing/2014/main" id="{79BB0A17-84FA-4F14-9FEC-E6583EA3D270}"/>
              </a:ext>
            </a:extLst>
          </p:cNvPr>
          <p:cNvSpPr>
            <a:spLocks noGrp="1"/>
          </p:cNvSpPr>
          <p:nvPr>
            <p:ph idx="1"/>
          </p:nvPr>
        </p:nvSpPr>
        <p:spPr>
          <a:xfrm>
            <a:off x="228133" y="322268"/>
            <a:ext cx="11834414" cy="5813231"/>
          </a:xfrm>
        </p:spPr>
        <p:txBody>
          <a:bodyPr>
            <a:normAutofit/>
          </a:bodyPr>
          <a:lstStyle/>
          <a:p>
            <a:r>
              <a:rPr lang="en-US" altLang="en-US" dirty="0">
                <a:latin typeface="+mn-lt"/>
                <a:ea typeface="MS PGothic" panose="020B0600070205080204" pitchFamily="34" charset="-128"/>
                <a:sym typeface="Symbol" panose="05050102010706020507" pitchFamily="18" charset="2"/>
              </a:rPr>
              <a:t>E.g. for the secondary index on instructor        ,  given the query</a:t>
            </a:r>
          </a:p>
          <a:p>
            <a:pPr marL="0" indent="0">
              <a:buNone/>
            </a:pPr>
            <a:r>
              <a:rPr lang="en-US" altLang="en-US" dirty="0">
                <a:latin typeface="+mn-lt"/>
                <a:ea typeface="MS PGothic" panose="020B0600070205080204" pitchFamily="34" charset="-128"/>
                <a:sym typeface="Symbol" panose="05050102010706020507" pitchFamily="18" charset="2"/>
              </a:rPr>
              <a:t>                       select  *</a:t>
            </a:r>
          </a:p>
          <a:p>
            <a:pPr marL="0" indent="0">
              <a:buNone/>
            </a:pPr>
            <a:r>
              <a:rPr lang="en-US" altLang="en-US" dirty="0">
                <a:latin typeface="+mn-lt"/>
                <a:ea typeface="MS PGothic" panose="020B0600070205080204" pitchFamily="34" charset="-128"/>
                <a:sym typeface="Symbol" panose="05050102010706020507" pitchFamily="18" charset="2"/>
              </a:rPr>
              <a:t>                       from    instructor</a:t>
            </a:r>
          </a:p>
          <a:p>
            <a:pPr marL="0" indent="0">
              <a:buNone/>
            </a:pPr>
            <a:r>
              <a:rPr lang="en-US" altLang="en-US" dirty="0">
                <a:latin typeface="+mn-lt"/>
                <a:ea typeface="MS PGothic" panose="020B0600070205080204" pitchFamily="34" charset="-128"/>
                <a:sym typeface="Symbol" panose="05050102010706020507" pitchFamily="18" charset="2"/>
              </a:rPr>
              <a:t>                       where  name &lt;= ‘</a:t>
            </a:r>
            <a:r>
              <a:rPr lang="en-US" altLang="en-US" dirty="0">
                <a:solidFill>
                  <a:srgbClr val="FF0000"/>
                </a:solidFill>
                <a:latin typeface="+mn-lt"/>
                <a:ea typeface="MS PGothic" panose="020B0600070205080204" pitchFamily="34" charset="-128"/>
                <a:sym typeface="Symbol" panose="05050102010706020507" pitchFamily="18" charset="2"/>
              </a:rPr>
              <a:t>Gold</a:t>
            </a:r>
            <a:r>
              <a:rPr lang="en-US" altLang="en-US" dirty="0">
                <a:latin typeface="+mn-lt"/>
                <a:ea typeface="MS PGothic" panose="020B0600070205080204" pitchFamily="34" charset="-128"/>
                <a:sym typeface="Symbol" panose="05050102010706020507" pitchFamily="18" charset="2"/>
              </a:rPr>
              <a:t>’</a:t>
            </a:r>
          </a:p>
          <a:p>
            <a:pPr lvl="1"/>
            <a:r>
              <a:rPr lang="en-US" altLang="en-US" dirty="0">
                <a:latin typeface="+mn-lt"/>
                <a:ea typeface="MS PGothic" panose="020B0600070205080204" pitchFamily="34" charset="-128"/>
                <a:sym typeface="Symbol" panose="05050102010706020507" pitchFamily="18" charset="2"/>
              </a:rPr>
              <a:t>seeking on the secondary index gives the bitmap and records the block addresses of the matching blocks, i.e. </a:t>
            </a:r>
          </a:p>
          <a:p>
            <a:pPr lvl="2"/>
            <a:r>
              <a:rPr lang="en-US" altLang="en-US" dirty="0">
                <a:latin typeface="+mn-lt"/>
                <a:ea typeface="MS PGothic" panose="020B0600070205080204" pitchFamily="34" charset="-128"/>
                <a:sym typeface="Symbol" panose="05050102010706020507" pitchFamily="18" charset="2"/>
              </a:rPr>
              <a:t>bitmap:</a:t>
            </a:r>
          </a:p>
          <a:p>
            <a:pPr marL="357188" lvl="1" indent="0">
              <a:buNone/>
            </a:pPr>
            <a:r>
              <a:rPr lang="en-US" altLang="en-US" dirty="0">
                <a:latin typeface="+mn-lt"/>
                <a:ea typeface="MS PGothic" panose="020B0600070205080204" pitchFamily="34" charset="-128"/>
                <a:sym typeface="Symbol" panose="05050102010706020507" pitchFamily="18" charset="2"/>
              </a:rPr>
              <a:t>              </a:t>
            </a:r>
            <a:r>
              <a:rPr lang="en-US" altLang="en-US" sz="1800" dirty="0">
                <a:latin typeface="+mn-lt"/>
                <a:ea typeface="MS PGothic" panose="020B0600070205080204" pitchFamily="34" charset="-128"/>
                <a:sym typeface="Symbol" panose="05050102010706020507" pitchFamily="18" charset="2"/>
              </a:rPr>
              <a:t>block#:    0       1      2      3      4       5</a:t>
            </a:r>
          </a:p>
          <a:p>
            <a:pPr lvl="2"/>
            <a:r>
              <a:rPr lang="en-US" altLang="en-US" dirty="0">
                <a:latin typeface="+mn-lt"/>
                <a:ea typeface="MS PGothic" panose="020B0600070205080204" pitchFamily="34" charset="-128"/>
                <a:sym typeface="Symbol" panose="05050102010706020507" pitchFamily="18" charset="2"/>
              </a:rPr>
              <a:t>matching records reside in block: </a:t>
            </a:r>
          </a:p>
          <a:p>
            <a:pPr lvl="1"/>
            <a:r>
              <a:rPr lang="en-US" altLang="en-US" dirty="0">
                <a:latin typeface="+mn-lt"/>
                <a:ea typeface="MS PGothic" panose="020B0600070205080204" pitchFamily="34" charset="-128"/>
                <a:sym typeface="Symbol" panose="05050102010706020507" pitchFamily="18" charset="2"/>
              </a:rPr>
              <a:t>sequentially scanning the file from block0</a:t>
            </a:r>
            <a:r>
              <a:rPr lang="zh-CN" altLang="en-US" dirty="0">
                <a:latin typeface="+mn-lt"/>
                <a:ea typeface="MS PGothic" panose="020B0600070205080204" pitchFamily="34" charset="-128"/>
                <a:sym typeface="Symbol" panose="05050102010706020507" pitchFamily="18" charset="2"/>
              </a:rPr>
              <a:t>，</a:t>
            </a:r>
            <a:r>
              <a:rPr lang="en-US" altLang="zh-CN" dirty="0">
                <a:latin typeface="+mn-lt"/>
                <a:ea typeface="MS PGothic" panose="020B0600070205080204" pitchFamily="34" charset="-128"/>
                <a:sym typeface="Symbol" panose="05050102010706020507" pitchFamily="18" charset="2"/>
              </a:rPr>
              <a:t>and directed by the bitmap to fetch the records, with lower disk seeking time(disk access cost) and I/O cost</a:t>
            </a:r>
            <a:endParaRPr lang="en-US" altLang="en-US" dirty="0">
              <a:latin typeface="+mn-lt"/>
              <a:ea typeface="MS PGothic" panose="020B0600070205080204" pitchFamily="34" charset="-128"/>
              <a:sym typeface="Symbol" panose="05050102010706020507" pitchFamily="18" charset="2"/>
            </a:endParaRPr>
          </a:p>
          <a:p>
            <a:pPr lvl="1"/>
            <a:endParaRPr lang="en-US" altLang="en-US" dirty="0">
              <a:latin typeface="+mn-lt"/>
              <a:ea typeface="MS PGothic" panose="020B0600070205080204" pitchFamily="34" charset="-128"/>
              <a:sym typeface="Symbol" panose="05050102010706020507" pitchFamily="18" charset="2"/>
            </a:endParaRPr>
          </a:p>
        </p:txBody>
      </p:sp>
      <p:sp>
        <p:nvSpPr>
          <p:cNvPr id="8" name="AutoShape 4">
            <a:hlinkClick r:id="rId2" action="ppaction://hlinksldjump" highlightClick="1"/>
            <a:extLst>
              <a:ext uri="{FF2B5EF4-FFF2-40B4-BE49-F238E27FC236}">
                <a16:creationId xmlns:a16="http://schemas.microsoft.com/office/drawing/2014/main" id="{18538B5E-1A43-4970-BA3E-0ABE627C9195}"/>
              </a:ext>
            </a:extLst>
          </p:cNvPr>
          <p:cNvSpPr>
            <a:spLocks noChangeArrowheads="1"/>
          </p:cNvSpPr>
          <p:nvPr/>
        </p:nvSpPr>
        <p:spPr bwMode="auto">
          <a:xfrm>
            <a:off x="5764340" y="480870"/>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文本框 8">
            <a:extLst>
              <a:ext uri="{FF2B5EF4-FFF2-40B4-BE49-F238E27FC236}">
                <a16:creationId xmlns:a16="http://schemas.microsoft.com/office/drawing/2014/main" id="{17207266-F8E0-4F48-A16B-AC4BFF26603D}"/>
              </a:ext>
            </a:extLst>
          </p:cNvPr>
          <p:cNvSpPr txBox="1"/>
          <p:nvPr/>
        </p:nvSpPr>
        <p:spPr>
          <a:xfrm>
            <a:off x="5432193" y="1106803"/>
            <a:ext cx="5999585" cy="830997"/>
          </a:xfrm>
          <a:prstGeom prst="rect">
            <a:avLst/>
          </a:prstGeom>
          <a:solidFill>
            <a:schemeClr val="accent4">
              <a:lumMod val="20000"/>
              <a:lumOff val="80000"/>
            </a:schemeClr>
          </a:solidFill>
        </p:spPr>
        <p:txBody>
          <a:bodyPr wrap="square" rtlCol="0">
            <a:spAutoFit/>
          </a:bodyPr>
          <a:lstStyle/>
          <a:p>
            <a:r>
              <a:rPr lang="en-US" altLang="en-US" sz="2400" dirty="0">
                <a:ea typeface="MS PGothic" panose="020B0600070205080204" pitchFamily="34" charset="-128"/>
                <a:sym typeface="Symbol" panose="05050102010706020507" pitchFamily="18" charset="2"/>
              </a:rPr>
              <a:t>the matching records with names as </a:t>
            </a:r>
          </a:p>
          <a:p>
            <a:r>
              <a:rPr lang="en-US" altLang="en-US" sz="2400" dirty="0">
                <a:ea typeface="MS PGothic" panose="020B0600070205080204" pitchFamily="34" charset="-128"/>
                <a:sym typeface="Symbol" panose="05050102010706020507" pitchFamily="18" charset="2"/>
              </a:rPr>
              <a:t>{</a:t>
            </a:r>
            <a:r>
              <a:rPr lang="en-US" altLang="zh-CN" sz="2400" dirty="0"/>
              <a:t>Brandt, </a:t>
            </a:r>
            <a:r>
              <a:rPr lang="en-US" altLang="zh-CN" sz="2400" dirty="0" err="1"/>
              <a:t>Califieri</a:t>
            </a:r>
            <a:r>
              <a:rPr lang="en-US" altLang="zh-CN" sz="2400" dirty="0"/>
              <a:t>, Crick, Einstein, EI Said, </a:t>
            </a:r>
            <a:r>
              <a:rPr lang="en-US" altLang="zh-CN" sz="2400" dirty="0" err="1">
                <a:solidFill>
                  <a:srgbClr val="FF0000"/>
                </a:solidFill>
              </a:rPr>
              <a:t>Glod</a:t>
            </a:r>
            <a:r>
              <a:rPr lang="en-US" altLang="zh-CN" sz="2400" dirty="0"/>
              <a:t>}</a:t>
            </a:r>
            <a:endParaRPr lang="en-US" altLang="en-US" sz="2400" dirty="0">
              <a:ea typeface="MS PGothic" panose="020B0600070205080204" pitchFamily="34" charset="-128"/>
              <a:sym typeface="Symbol" panose="05050102010706020507" pitchFamily="18" charset="2"/>
            </a:endParaRPr>
          </a:p>
        </p:txBody>
      </p:sp>
      <p:sp>
        <p:nvSpPr>
          <p:cNvPr id="10" name="文本框 9">
            <a:extLst>
              <a:ext uri="{FF2B5EF4-FFF2-40B4-BE49-F238E27FC236}">
                <a16:creationId xmlns:a16="http://schemas.microsoft.com/office/drawing/2014/main" id="{EC81096E-C875-4EB6-A791-E2407F6CA457}"/>
              </a:ext>
            </a:extLst>
          </p:cNvPr>
          <p:cNvSpPr txBox="1"/>
          <p:nvPr/>
        </p:nvSpPr>
        <p:spPr>
          <a:xfrm>
            <a:off x="5498418" y="3694592"/>
            <a:ext cx="2884123" cy="461665"/>
          </a:xfrm>
          <a:prstGeom prst="rect">
            <a:avLst/>
          </a:prstGeom>
          <a:solidFill>
            <a:schemeClr val="accent4">
              <a:lumMod val="20000"/>
              <a:lumOff val="80000"/>
            </a:schemeClr>
          </a:solidFill>
        </p:spPr>
        <p:txBody>
          <a:bodyPr wrap="none" rtlCol="0">
            <a:spAutoFit/>
          </a:bodyPr>
          <a:lstStyle/>
          <a:p>
            <a:r>
              <a:rPr lang="en-US" altLang="zh-CN" sz="2400" dirty="0"/>
              <a:t>block#: 5, 3,  4, 1, 2, 2</a:t>
            </a:r>
            <a:endParaRPr lang="zh-CN" altLang="en-US" sz="2400" dirty="0"/>
          </a:p>
        </p:txBody>
      </p:sp>
      <p:graphicFrame>
        <p:nvGraphicFramePr>
          <p:cNvPr id="11" name="表格 10">
            <a:extLst>
              <a:ext uri="{FF2B5EF4-FFF2-40B4-BE49-F238E27FC236}">
                <a16:creationId xmlns:a16="http://schemas.microsoft.com/office/drawing/2014/main" id="{3025F0E3-C7F6-4E79-AB34-1DB48E438366}"/>
              </a:ext>
            </a:extLst>
          </p:cNvPr>
          <p:cNvGraphicFramePr>
            <a:graphicFrameLocks noGrp="1"/>
          </p:cNvGraphicFramePr>
          <p:nvPr>
            <p:extLst>
              <p:ext uri="{D42A27DB-BD31-4B8C-83A1-F6EECF244321}">
                <p14:modId xmlns:p14="http://schemas.microsoft.com/office/powerpoint/2010/main" val="4086219621"/>
              </p:ext>
            </p:extLst>
          </p:nvPr>
        </p:nvGraphicFramePr>
        <p:xfrm>
          <a:off x="2353482" y="2975996"/>
          <a:ext cx="2649505" cy="370840"/>
        </p:xfrm>
        <a:graphic>
          <a:graphicData uri="http://schemas.openxmlformats.org/drawingml/2006/table">
            <a:tbl>
              <a:tblPr firstRow="1" bandRow="1">
                <a:tableStyleId>{5940675A-B579-460E-94D1-54222C63F5DA}</a:tableStyleId>
              </a:tblPr>
              <a:tblGrid>
                <a:gridCol w="433485">
                  <a:extLst>
                    <a:ext uri="{9D8B030D-6E8A-4147-A177-3AD203B41FA5}">
                      <a16:colId xmlns:a16="http://schemas.microsoft.com/office/drawing/2014/main" val="568005907"/>
                    </a:ext>
                  </a:extLst>
                </a:gridCol>
                <a:gridCol w="452535">
                  <a:extLst>
                    <a:ext uri="{9D8B030D-6E8A-4147-A177-3AD203B41FA5}">
                      <a16:colId xmlns:a16="http://schemas.microsoft.com/office/drawing/2014/main" val="2594825576"/>
                    </a:ext>
                  </a:extLst>
                </a:gridCol>
                <a:gridCol w="433873">
                  <a:extLst>
                    <a:ext uri="{9D8B030D-6E8A-4147-A177-3AD203B41FA5}">
                      <a16:colId xmlns:a16="http://schemas.microsoft.com/office/drawing/2014/main" val="3211184692"/>
                    </a:ext>
                  </a:extLst>
                </a:gridCol>
                <a:gridCol w="466531">
                  <a:extLst>
                    <a:ext uri="{9D8B030D-6E8A-4147-A177-3AD203B41FA5}">
                      <a16:colId xmlns:a16="http://schemas.microsoft.com/office/drawing/2014/main" val="1601271772"/>
                    </a:ext>
                  </a:extLst>
                </a:gridCol>
                <a:gridCol w="429208">
                  <a:extLst>
                    <a:ext uri="{9D8B030D-6E8A-4147-A177-3AD203B41FA5}">
                      <a16:colId xmlns:a16="http://schemas.microsoft.com/office/drawing/2014/main" val="17862010"/>
                    </a:ext>
                  </a:extLst>
                </a:gridCol>
                <a:gridCol w="433873">
                  <a:extLst>
                    <a:ext uri="{9D8B030D-6E8A-4147-A177-3AD203B41FA5}">
                      <a16:colId xmlns:a16="http://schemas.microsoft.com/office/drawing/2014/main" val="928716172"/>
                    </a:ext>
                  </a:extLst>
                </a:gridCol>
              </a:tblGrid>
              <a:tr h="37084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880953375"/>
                  </a:ext>
                </a:extLst>
              </a:tr>
            </a:tbl>
          </a:graphicData>
        </a:graphic>
      </p:graphicFrame>
      <p:sp>
        <p:nvSpPr>
          <p:cNvPr id="13" name="文本框 12">
            <a:extLst>
              <a:ext uri="{FF2B5EF4-FFF2-40B4-BE49-F238E27FC236}">
                <a16:creationId xmlns:a16="http://schemas.microsoft.com/office/drawing/2014/main" id="{389CB89E-5719-48DE-B0BA-C1D970C9195C}"/>
              </a:ext>
            </a:extLst>
          </p:cNvPr>
          <p:cNvSpPr txBox="1"/>
          <p:nvPr/>
        </p:nvSpPr>
        <p:spPr>
          <a:xfrm>
            <a:off x="953998" y="4988124"/>
            <a:ext cx="4164923" cy="400110"/>
          </a:xfrm>
          <a:prstGeom prst="rect">
            <a:avLst/>
          </a:prstGeom>
          <a:noFill/>
        </p:spPr>
        <p:txBody>
          <a:bodyPr wrap="none" rtlCol="0">
            <a:spAutoFit/>
          </a:bodyPr>
          <a:lstStyle/>
          <a:p>
            <a:r>
              <a:rPr lang="en-US" altLang="en-US" dirty="0">
                <a:ea typeface="MS PGothic" panose="020B0600070205080204" pitchFamily="34" charset="-128"/>
                <a:sym typeface="Symbol" panose="05050102010706020507" pitchFamily="18" charset="2"/>
              </a:rPr>
              <a:t>b</a:t>
            </a:r>
            <a:r>
              <a:rPr lang="en-US" altLang="en-US" sz="1800" dirty="0">
                <a:ea typeface="MS PGothic" panose="020B0600070205080204" pitchFamily="34" charset="-128"/>
                <a:sym typeface="Symbol" panose="05050102010706020507" pitchFamily="18" charset="2"/>
              </a:rPr>
              <a:t>lock#:   </a:t>
            </a:r>
            <a:r>
              <a:rPr lang="en-US" altLang="en-US" sz="2000" dirty="0">
                <a:ea typeface="MS PGothic" panose="020B0600070205080204" pitchFamily="34" charset="-128"/>
                <a:sym typeface="Symbol" panose="05050102010706020507" pitchFamily="18" charset="2"/>
              </a:rPr>
              <a:t>0        </a:t>
            </a:r>
            <a:r>
              <a:rPr lang="en-US" altLang="en-US" sz="2000" dirty="0">
                <a:highlight>
                  <a:srgbClr val="FFFF00"/>
                </a:highlight>
                <a:ea typeface="MS PGothic" panose="020B0600070205080204" pitchFamily="34" charset="-128"/>
                <a:sym typeface="Symbol" panose="05050102010706020507" pitchFamily="18" charset="2"/>
              </a:rPr>
              <a:t>1         2        3        4        5</a:t>
            </a:r>
          </a:p>
        </p:txBody>
      </p:sp>
      <p:cxnSp>
        <p:nvCxnSpPr>
          <p:cNvPr id="15" name="直接连接符 14">
            <a:extLst>
              <a:ext uri="{FF2B5EF4-FFF2-40B4-BE49-F238E27FC236}">
                <a16:creationId xmlns:a16="http://schemas.microsoft.com/office/drawing/2014/main" id="{CB396834-0976-4B81-8E7A-3F1EFF0368A9}"/>
              </a:ext>
            </a:extLst>
          </p:cNvPr>
          <p:cNvCxnSpPr>
            <a:cxnSpLocks/>
          </p:cNvCxnSpPr>
          <p:nvPr/>
        </p:nvCxnSpPr>
        <p:spPr>
          <a:xfrm>
            <a:off x="1930400" y="5466080"/>
            <a:ext cx="599440" cy="11684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B1E6109-4FA6-4D8A-B939-0F138D25C440}"/>
              </a:ext>
            </a:extLst>
          </p:cNvPr>
          <p:cNvCxnSpPr>
            <a:cxnSpLocks/>
          </p:cNvCxnSpPr>
          <p:nvPr/>
        </p:nvCxnSpPr>
        <p:spPr>
          <a:xfrm>
            <a:off x="2529840" y="5582920"/>
            <a:ext cx="599440" cy="116652"/>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F1FECD9-9AD9-443D-87D5-3851A55389F8}"/>
              </a:ext>
            </a:extLst>
          </p:cNvPr>
          <p:cNvCxnSpPr>
            <a:cxnSpLocks/>
          </p:cNvCxnSpPr>
          <p:nvPr/>
        </p:nvCxnSpPr>
        <p:spPr>
          <a:xfrm>
            <a:off x="3129280" y="5699572"/>
            <a:ext cx="599440" cy="11684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72BFCE8-5EFF-4229-823A-BBE032A7552B}"/>
              </a:ext>
            </a:extLst>
          </p:cNvPr>
          <p:cNvCxnSpPr>
            <a:cxnSpLocks/>
          </p:cNvCxnSpPr>
          <p:nvPr/>
        </p:nvCxnSpPr>
        <p:spPr>
          <a:xfrm>
            <a:off x="3728720" y="5821304"/>
            <a:ext cx="599440" cy="11684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E6AFB95-4634-492F-8E10-16F77BD9F423}"/>
              </a:ext>
            </a:extLst>
          </p:cNvPr>
          <p:cNvCxnSpPr>
            <a:cxnSpLocks/>
          </p:cNvCxnSpPr>
          <p:nvPr/>
        </p:nvCxnSpPr>
        <p:spPr>
          <a:xfrm>
            <a:off x="4328160" y="5942144"/>
            <a:ext cx="599440" cy="11684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9CC9669-14DF-467A-823C-6D94C1D9356E}"/>
              </a:ext>
            </a:extLst>
          </p:cNvPr>
          <p:cNvSpPr txBox="1"/>
          <p:nvPr/>
        </p:nvSpPr>
        <p:spPr>
          <a:xfrm>
            <a:off x="7351141" y="4988124"/>
            <a:ext cx="4164923" cy="400110"/>
          </a:xfrm>
          <a:prstGeom prst="rect">
            <a:avLst/>
          </a:prstGeom>
          <a:noFill/>
        </p:spPr>
        <p:txBody>
          <a:bodyPr wrap="none" rtlCol="0">
            <a:spAutoFit/>
          </a:bodyPr>
          <a:lstStyle/>
          <a:p>
            <a:r>
              <a:rPr lang="en-US" altLang="en-US" dirty="0">
                <a:ea typeface="MS PGothic" panose="020B0600070205080204" pitchFamily="34" charset="-128"/>
                <a:sym typeface="Symbol" panose="05050102010706020507" pitchFamily="18" charset="2"/>
              </a:rPr>
              <a:t>b</a:t>
            </a:r>
            <a:r>
              <a:rPr lang="en-US" altLang="en-US" sz="1800" dirty="0">
                <a:ea typeface="MS PGothic" panose="020B0600070205080204" pitchFamily="34" charset="-128"/>
                <a:sym typeface="Symbol" panose="05050102010706020507" pitchFamily="18" charset="2"/>
              </a:rPr>
              <a:t>lock#:   </a:t>
            </a:r>
            <a:r>
              <a:rPr lang="en-US" altLang="en-US" sz="2000" dirty="0">
                <a:ea typeface="MS PGothic" panose="020B0600070205080204" pitchFamily="34" charset="-128"/>
                <a:sym typeface="Symbol" panose="05050102010706020507" pitchFamily="18" charset="2"/>
              </a:rPr>
              <a:t>0        </a:t>
            </a:r>
            <a:r>
              <a:rPr lang="en-US" altLang="en-US" sz="2000" dirty="0">
                <a:highlight>
                  <a:srgbClr val="FFFF00"/>
                </a:highlight>
                <a:ea typeface="MS PGothic" panose="020B0600070205080204" pitchFamily="34" charset="-128"/>
                <a:sym typeface="Symbol" panose="05050102010706020507" pitchFamily="18" charset="2"/>
              </a:rPr>
              <a:t>1         2        3        4        5</a:t>
            </a:r>
          </a:p>
        </p:txBody>
      </p:sp>
      <p:cxnSp>
        <p:nvCxnSpPr>
          <p:cNvPr id="24" name="直接连接符 23">
            <a:extLst>
              <a:ext uri="{FF2B5EF4-FFF2-40B4-BE49-F238E27FC236}">
                <a16:creationId xmlns:a16="http://schemas.microsoft.com/office/drawing/2014/main" id="{25A5A30B-AD2F-4391-8980-674F8240A2DC}"/>
              </a:ext>
            </a:extLst>
          </p:cNvPr>
          <p:cNvCxnSpPr>
            <a:cxnSpLocks/>
          </p:cNvCxnSpPr>
          <p:nvPr/>
        </p:nvCxnSpPr>
        <p:spPr>
          <a:xfrm>
            <a:off x="8327543" y="5466080"/>
            <a:ext cx="3061817" cy="198075"/>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B7CD462-F7CF-4B73-9A8D-6C4BFF56FC02}"/>
              </a:ext>
            </a:extLst>
          </p:cNvPr>
          <p:cNvCxnSpPr>
            <a:cxnSpLocks/>
          </p:cNvCxnSpPr>
          <p:nvPr/>
        </p:nvCxnSpPr>
        <p:spPr>
          <a:xfrm flipH="1">
            <a:off x="10200640" y="5667864"/>
            <a:ext cx="1195608" cy="21186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A0D7B6D-88FD-41CA-A926-4095773F2B67}"/>
              </a:ext>
            </a:extLst>
          </p:cNvPr>
          <p:cNvCxnSpPr>
            <a:cxnSpLocks/>
          </p:cNvCxnSpPr>
          <p:nvPr/>
        </p:nvCxnSpPr>
        <p:spPr>
          <a:xfrm>
            <a:off x="10200640" y="5888838"/>
            <a:ext cx="599440" cy="11684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6583DFA-A013-4A3C-99D3-04A9AF80A422}"/>
              </a:ext>
            </a:extLst>
          </p:cNvPr>
          <p:cNvCxnSpPr>
            <a:cxnSpLocks/>
          </p:cNvCxnSpPr>
          <p:nvPr/>
        </p:nvCxnSpPr>
        <p:spPr>
          <a:xfrm flipV="1">
            <a:off x="8981440" y="6014792"/>
            <a:ext cx="1817004" cy="295519"/>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9474F58-6A25-4527-B101-B177C5B26F33}"/>
              </a:ext>
            </a:extLst>
          </p:cNvPr>
          <p:cNvCxnSpPr>
            <a:cxnSpLocks/>
          </p:cNvCxnSpPr>
          <p:nvPr/>
        </p:nvCxnSpPr>
        <p:spPr>
          <a:xfrm>
            <a:off x="8981440" y="6328539"/>
            <a:ext cx="599440" cy="11684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DFD0B4D-AE16-426D-A9B4-F64FE6CEBEA3}"/>
              </a:ext>
            </a:extLst>
          </p:cNvPr>
          <p:cNvSpPr txBox="1"/>
          <p:nvPr/>
        </p:nvSpPr>
        <p:spPr>
          <a:xfrm>
            <a:off x="5442941" y="5018902"/>
            <a:ext cx="1692579" cy="369332"/>
          </a:xfrm>
          <a:prstGeom prst="rect">
            <a:avLst/>
          </a:prstGeom>
          <a:noFill/>
        </p:spPr>
        <p:txBody>
          <a:bodyPr wrap="none" rtlCol="0">
            <a:spAutoFit/>
          </a:bodyPr>
          <a:lstStyle/>
          <a:p>
            <a:r>
              <a:rPr lang="en-US" altLang="zh-CN" b="1" dirty="0"/>
              <a:t>compared with</a:t>
            </a:r>
            <a:r>
              <a:rPr lang="en-US" altLang="zh-CN" dirty="0"/>
              <a:t>:</a:t>
            </a:r>
            <a:endParaRPr lang="zh-CN" altLang="en-US" dirty="0"/>
          </a:p>
        </p:txBody>
      </p:sp>
      <p:cxnSp>
        <p:nvCxnSpPr>
          <p:cNvPr id="35" name="直接连接符 34">
            <a:extLst>
              <a:ext uri="{FF2B5EF4-FFF2-40B4-BE49-F238E27FC236}">
                <a16:creationId xmlns:a16="http://schemas.microsoft.com/office/drawing/2014/main" id="{31907545-ACCE-44FE-99C2-17E300978D6A}"/>
              </a:ext>
            </a:extLst>
          </p:cNvPr>
          <p:cNvCxnSpPr>
            <a:cxnSpLocks/>
          </p:cNvCxnSpPr>
          <p:nvPr/>
        </p:nvCxnSpPr>
        <p:spPr>
          <a:xfrm>
            <a:off x="8382541" y="3933583"/>
            <a:ext cx="1119288" cy="1430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直接连接符 35">
            <a:extLst>
              <a:ext uri="{FF2B5EF4-FFF2-40B4-BE49-F238E27FC236}">
                <a16:creationId xmlns:a16="http://schemas.microsoft.com/office/drawing/2014/main" id="{76609932-B582-480E-BD42-06535947A785}"/>
              </a:ext>
            </a:extLst>
          </p:cNvPr>
          <p:cNvCxnSpPr>
            <a:cxnSpLocks/>
          </p:cNvCxnSpPr>
          <p:nvPr/>
        </p:nvCxnSpPr>
        <p:spPr>
          <a:xfrm>
            <a:off x="9501829" y="3951811"/>
            <a:ext cx="0" cy="1036313"/>
          </a:xfrm>
          <a:prstGeom prst="line">
            <a:avLst/>
          </a:prstGeom>
          <a:ln w="28575">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41" name="矩形 40">
            <a:extLst>
              <a:ext uri="{FF2B5EF4-FFF2-40B4-BE49-F238E27FC236}">
                <a16:creationId xmlns:a16="http://schemas.microsoft.com/office/drawing/2014/main" id="{3E168E98-A74D-478D-B8A8-67592FAF5E0B}"/>
              </a:ext>
            </a:extLst>
          </p:cNvPr>
          <p:cNvSpPr/>
          <p:nvPr/>
        </p:nvSpPr>
        <p:spPr>
          <a:xfrm>
            <a:off x="953998" y="4947920"/>
            <a:ext cx="4273322" cy="163068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AB47D975-C772-466D-A214-CCAD55617EBB}"/>
              </a:ext>
            </a:extLst>
          </p:cNvPr>
          <p:cNvSpPr/>
          <p:nvPr/>
        </p:nvSpPr>
        <p:spPr>
          <a:xfrm>
            <a:off x="7365168" y="4958454"/>
            <a:ext cx="4273322" cy="163068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FAC5805C-137A-4A2C-BDE0-D46D807B28E8}"/>
              </a:ext>
            </a:extLst>
          </p:cNvPr>
          <p:cNvSpPr txBox="1"/>
          <p:nvPr/>
        </p:nvSpPr>
        <p:spPr>
          <a:xfrm>
            <a:off x="8630528" y="3178445"/>
            <a:ext cx="2758832" cy="646331"/>
          </a:xfrm>
          <a:prstGeom prst="rect">
            <a:avLst/>
          </a:prstGeom>
          <a:solidFill>
            <a:schemeClr val="accent6">
              <a:lumMod val="20000"/>
              <a:lumOff val="80000"/>
            </a:schemeClr>
          </a:solidFill>
        </p:spPr>
        <p:txBody>
          <a:bodyPr wrap="none" rtlCol="0">
            <a:spAutoFit/>
          </a:bodyPr>
          <a:lstStyle/>
          <a:p>
            <a:r>
              <a:rPr lang="en-US" altLang="zh-CN" dirty="0"/>
              <a:t>refer to </a:t>
            </a:r>
            <a:r>
              <a:rPr lang="en-US" altLang="zh-CN" dirty="0">
                <a:solidFill>
                  <a:srgbClr val="2D0EE4"/>
                </a:solidFill>
              </a:rPr>
              <a:t>disk scheduling </a:t>
            </a:r>
            <a:r>
              <a:rPr lang="en-US" altLang="zh-CN" dirty="0"/>
              <a:t>in </a:t>
            </a:r>
          </a:p>
          <a:p>
            <a:r>
              <a:rPr lang="en-US" altLang="zh-CN" i="1" dirty="0"/>
              <a:t>Operating System Concepts</a:t>
            </a:r>
            <a:endParaRPr lang="zh-CN" altLang="en-US" i="1" dirty="0"/>
          </a:p>
        </p:txBody>
      </p:sp>
      <p:sp>
        <p:nvSpPr>
          <p:cNvPr id="47" name="文本框 46">
            <a:extLst>
              <a:ext uri="{FF2B5EF4-FFF2-40B4-BE49-F238E27FC236}">
                <a16:creationId xmlns:a16="http://schemas.microsoft.com/office/drawing/2014/main" id="{2F02B609-383F-4B18-BF4E-23B4D4F3A70D}"/>
              </a:ext>
            </a:extLst>
          </p:cNvPr>
          <p:cNvSpPr txBox="1"/>
          <p:nvPr/>
        </p:nvSpPr>
        <p:spPr>
          <a:xfrm>
            <a:off x="948918" y="6139799"/>
            <a:ext cx="1504514" cy="369332"/>
          </a:xfrm>
          <a:prstGeom prst="rect">
            <a:avLst/>
          </a:prstGeom>
          <a:noFill/>
        </p:spPr>
        <p:txBody>
          <a:bodyPr wrap="none" rtlCol="0">
            <a:spAutoFit/>
          </a:bodyPr>
          <a:lstStyle/>
          <a:p>
            <a:r>
              <a:rPr lang="en-US" altLang="zh-CN" dirty="0"/>
              <a:t>lower I/O cost</a:t>
            </a:r>
            <a:endParaRPr lang="zh-CN" altLang="en-US" dirty="0"/>
          </a:p>
        </p:txBody>
      </p:sp>
      <p:sp>
        <p:nvSpPr>
          <p:cNvPr id="48" name="文本框 47">
            <a:extLst>
              <a:ext uri="{FF2B5EF4-FFF2-40B4-BE49-F238E27FC236}">
                <a16:creationId xmlns:a16="http://schemas.microsoft.com/office/drawing/2014/main" id="{DF10BF7A-89FF-44BD-9F6A-63F3444E8F96}"/>
              </a:ext>
            </a:extLst>
          </p:cNvPr>
          <p:cNvSpPr txBox="1"/>
          <p:nvPr/>
        </p:nvSpPr>
        <p:spPr>
          <a:xfrm>
            <a:off x="7298918" y="6168231"/>
            <a:ext cx="1573188" cy="369332"/>
          </a:xfrm>
          <a:prstGeom prst="rect">
            <a:avLst/>
          </a:prstGeom>
          <a:noFill/>
        </p:spPr>
        <p:txBody>
          <a:bodyPr wrap="none" rtlCol="0">
            <a:spAutoFit/>
          </a:bodyPr>
          <a:lstStyle/>
          <a:p>
            <a:r>
              <a:rPr lang="en-US" altLang="zh-CN" dirty="0"/>
              <a:t>higher I/O cost</a:t>
            </a:r>
            <a:endParaRPr lang="zh-CN" altLang="en-US" dirty="0"/>
          </a:p>
        </p:txBody>
      </p:sp>
    </p:spTree>
    <p:extLst>
      <p:ext uri="{BB962C8B-B14F-4D97-AF65-F5344CB8AC3E}">
        <p14:creationId xmlns:p14="http://schemas.microsoft.com/office/powerpoint/2010/main" val="3187526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5725B-3762-4ABF-B5AB-C06CA7EBDFEB}"/>
              </a:ext>
            </a:extLst>
          </p:cNvPr>
          <p:cNvSpPr>
            <a:spLocks noGrp="1"/>
          </p:cNvSpPr>
          <p:nvPr>
            <p:ph type="title"/>
          </p:nvPr>
        </p:nvSpPr>
        <p:spPr/>
        <p:txBody>
          <a:bodyPr>
            <a:normAutofit/>
          </a:bodyPr>
          <a:lstStyle/>
          <a:p>
            <a:r>
              <a:rPr lang="en-US" altLang="zh-CN" dirty="0">
                <a:ea typeface="ＭＳ Ｐゴシック" pitchFamily="34" charset="-128"/>
                <a:cs typeface="Times New Roman" pitchFamily="18" charset="0"/>
              </a:rPr>
              <a:t>Implementation of Complex Selections-</a:t>
            </a:r>
            <a:r>
              <a:rPr lang="en-US" altLang="zh-CN" dirty="0">
                <a:ea typeface="ＭＳ Ｐゴシック" pitchFamily="34" charset="-128"/>
                <a:cs typeface="Times New Roman" pitchFamily="18" charset="0"/>
                <a:sym typeface="Greek Symbols" pitchFamily="18" charset="2"/>
              </a:rPr>
              <a:t> Conjunction</a:t>
            </a:r>
            <a:endParaRPr lang="zh-CN" altLang="en-US" dirty="0">
              <a:ea typeface="ＭＳ Ｐゴシック" pitchFamily="34" charset="-128"/>
              <a:cs typeface="Times New Roman" pitchFamily="18" charset="0"/>
            </a:endParaRPr>
          </a:p>
        </p:txBody>
      </p:sp>
      <p:sp>
        <p:nvSpPr>
          <p:cNvPr id="3" name="内容占位符 2">
            <a:extLst>
              <a:ext uri="{FF2B5EF4-FFF2-40B4-BE49-F238E27FC236}">
                <a16:creationId xmlns:a16="http://schemas.microsoft.com/office/drawing/2014/main" id="{A9C82D78-F599-4DDF-9BBF-8C782C91D97A}"/>
              </a:ext>
            </a:extLst>
          </p:cNvPr>
          <p:cNvSpPr>
            <a:spLocks noGrp="1"/>
          </p:cNvSpPr>
          <p:nvPr>
            <p:ph idx="1"/>
          </p:nvPr>
        </p:nvSpPr>
        <p:spPr/>
        <p:txBody>
          <a:bodyPr>
            <a:normAutofit lnSpcReduction="10000"/>
          </a:bodyPr>
          <a:lstStyle/>
          <a:p>
            <a:r>
              <a:rPr lang="en-US" altLang="zh-CN" b="1" dirty="0">
                <a:ea typeface="ＭＳ Ｐゴシック" pitchFamily="34" charset="-128"/>
                <a:cs typeface="Times New Roman" pitchFamily="18" charset="0"/>
                <a:sym typeface="Greek Symbols" pitchFamily="18" charset="2"/>
              </a:rPr>
              <a:t>Conjunction:  </a:t>
            </a:r>
            <a:r>
              <a:rPr lang="en-US" altLang="zh-CN" dirty="0">
                <a:ea typeface="ＭＳ Ｐゴシック" pitchFamily="34" charset="-128"/>
                <a:cs typeface="Times New Roman" pitchFamily="18" charset="0"/>
                <a:sym typeface="Symbol" pitchFamily="18" charset="2"/>
              </a:rPr>
              <a:t></a:t>
            </a:r>
            <a:r>
              <a:rPr lang="en-US" altLang="zh-CN" baseline="-25000" dirty="0">
                <a:ea typeface="ＭＳ Ｐゴシック" pitchFamily="34" charset="-128"/>
                <a:cs typeface="Times New Roman" pitchFamily="18" charset="0"/>
                <a:sym typeface="Symbol" pitchFamily="18" charset="2"/>
              </a:rPr>
              <a:t></a:t>
            </a:r>
            <a:r>
              <a:rPr lang="en-US" altLang="zh-CN" baseline="-25000" dirty="0">
                <a:ea typeface="ＭＳ Ｐゴシック" pitchFamily="34" charset="-128"/>
                <a:cs typeface="Times New Roman" pitchFamily="18" charset="0"/>
                <a:sym typeface="Greek Symbols" pitchFamily="18" charset="2"/>
              </a:rPr>
              <a:t>1</a:t>
            </a:r>
            <a:r>
              <a:rPr lang="en-US" altLang="zh-CN" dirty="0">
                <a:ea typeface="ＭＳ Ｐゴシック" pitchFamily="34" charset="-128"/>
                <a:cs typeface="Times New Roman" pitchFamily="18" charset="0"/>
                <a:sym typeface="Symbol" pitchFamily="18" charset="2"/>
              </a:rPr>
              <a:t> </a:t>
            </a:r>
            <a:r>
              <a:rPr lang="en-US" altLang="zh-CN" baseline="-25000" dirty="0">
                <a:ea typeface="ＭＳ Ｐゴシック" pitchFamily="34" charset="-128"/>
                <a:cs typeface="Times New Roman" pitchFamily="18" charset="0"/>
                <a:sym typeface="Symbol" pitchFamily="18" charset="2"/>
              </a:rPr>
              <a:t></a:t>
            </a:r>
            <a:r>
              <a:rPr lang="en-US" altLang="zh-CN" baseline="-25000" dirty="0">
                <a:ea typeface="ＭＳ Ｐゴシック" pitchFamily="34" charset="-128"/>
                <a:cs typeface="Times New Roman" pitchFamily="18" charset="0"/>
                <a:sym typeface="Greek Symbols" pitchFamily="18" charset="2"/>
              </a:rPr>
              <a:t>2</a:t>
            </a:r>
            <a:r>
              <a:rPr lang="en-US" altLang="zh-CN" dirty="0">
                <a:ea typeface="ＭＳ Ｐゴシック" pitchFamily="34" charset="-128"/>
                <a:cs typeface="Times New Roman" pitchFamily="18" charset="0"/>
                <a:sym typeface="Symbol" pitchFamily="18" charset="2"/>
              </a:rPr>
              <a:t>. . . </a:t>
            </a:r>
            <a:r>
              <a:rPr lang="en-US" altLang="zh-CN" baseline="-25000" dirty="0">
                <a:ea typeface="ＭＳ Ｐゴシック" pitchFamily="34" charset="-128"/>
                <a:cs typeface="Times New Roman" pitchFamily="18" charset="0"/>
                <a:sym typeface="Symbol" pitchFamily="18" charset="2"/>
              </a:rPr>
              <a:t></a:t>
            </a:r>
            <a:r>
              <a:rPr lang="en-US" altLang="zh-CN" i="1" baseline="-25000" dirty="0">
                <a:ea typeface="ＭＳ Ｐゴシック" pitchFamily="34" charset="-128"/>
                <a:cs typeface="Times New Roman" pitchFamily="18" charset="0"/>
                <a:sym typeface="Greek Symbols" pitchFamily="18" charset="2"/>
              </a:rPr>
              <a:t>n</a:t>
            </a:r>
            <a:r>
              <a:rPr lang="en-US" altLang="zh-CN" dirty="0">
                <a:ea typeface="ＭＳ Ｐゴシック" pitchFamily="34" charset="-128"/>
                <a:cs typeface="Times New Roman" pitchFamily="18" charset="0"/>
                <a:sym typeface="Symbol" pitchFamily="18" charset="2"/>
              </a:rPr>
              <a:t>(</a:t>
            </a:r>
            <a:r>
              <a:rPr lang="en-US" altLang="zh-CN" i="1" dirty="0">
                <a:ea typeface="ＭＳ Ｐゴシック" pitchFamily="34" charset="-128"/>
                <a:cs typeface="Times New Roman" pitchFamily="18" charset="0"/>
                <a:sym typeface="Symbol" pitchFamily="18" charset="2"/>
              </a:rPr>
              <a:t>r)  </a:t>
            </a:r>
          </a:p>
          <a:p>
            <a:pPr>
              <a:tabLst>
                <a:tab pos="2338388" algn="l"/>
              </a:tabLst>
            </a:pPr>
            <a:r>
              <a:rPr lang="en-US" altLang="zh-CN" b="1" dirty="0">
                <a:ea typeface="ＭＳ Ｐゴシック" pitchFamily="34" charset="-128"/>
                <a:cs typeface="Times New Roman" pitchFamily="18" charset="0"/>
              </a:rPr>
              <a:t>A7</a:t>
            </a:r>
            <a:r>
              <a:rPr lang="en-US" altLang="zh-CN" dirty="0">
                <a:ea typeface="ＭＳ Ｐゴシック" pitchFamily="34" charset="-128"/>
                <a:cs typeface="Times New Roman" pitchFamily="18" charset="0"/>
              </a:rPr>
              <a:t> (</a:t>
            </a:r>
            <a:r>
              <a:rPr lang="en-US" altLang="zh-CN" b="1" dirty="0">
                <a:solidFill>
                  <a:srgbClr val="3366CC"/>
                </a:solidFill>
                <a:ea typeface="ＭＳ Ｐゴシック" pitchFamily="34" charset="-128"/>
                <a:cs typeface="Times New Roman" pitchFamily="18" charset="0"/>
              </a:rPr>
              <a:t>conjunctive selection using one index</a:t>
            </a:r>
            <a:r>
              <a:rPr lang="en-US" altLang="zh-CN" dirty="0">
                <a:ea typeface="ＭＳ Ｐゴシック" pitchFamily="34" charset="-128"/>
                <a:cs typeface="Times New Roman" pitchFamily="18" charset="0"/>
              </a:rPr>
              <a:t>)</a:t>
            </a:r>
          </a:p>
          <a:p>
            <a:pPr marL="0" indent="0">
              <a:buNone/>
              <a:tabLst>
                <a:tab pos="2338388" algn="l"/>
              </a:tabLst>
            </a:pP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select   * </a:t>
            </a:r>
          </a:p>
          <a:p>
            <a:pPr marL="0" indent="0">
              <a:buNone/>
              <a:tabLst>
                <a:tab pos="2338388" algn="l"/>
              </a:tabLst>
            </a:pPr>
            <a:r>
              <a:rPr lang="en-US" altLang="zh-CN" dirty="0">
                <a:ea typeface="ＭＳ Ｐゴシック" pitchFamily="34" charset="-128"/>
                <a:cs typeface="Times New Roman" pitchFamily="18" charset="0"/>
              </a:rPr>
              <a:t>         from    instructor</a:t>
            </a:r>
          </a:p>
          <a:p>
            <a:pPr marL="0" indent="0">
              <a:buNone/>
              <a:tabLst>
                <a:tab pos="2338388" algn="l"/>
              </a:tabLst>
            </a:pPr>
            <a:r>
              <a:rPr lang="en-US" altLang="zh-CN" dirty="0">
                <a:ea typeface="ＭＳ Ｐゴシック" pitchFamily="34" charset="-128"/>
                <a:cs typeface="Times New Roman" pitchFamily="18" charset="0"/>
              </a:rPr>
              <a:t>         where  </a:t>
            </a:r>
            <a:r>
              <a:rPr lang="en-US" altLang="zh-CN" dirty="0">
                <a:highlight>
                  <a:srgbClr val="FFFF00"/>
                </a:highlight>
                <a:ea typeface="ＭＳ Ｐゴシック" pitchFamily="34" charset="-128"/>
                <a:cs typeface="Times New Roman" pitchFamily="18" charset="0"/>
              </a:rPr>
              <a:t>ID=1000  </a:t>
            </a:r>
            <a:r>
              <a:rPr lang="en-US" altLang="zh-CN" dirty="0">
                <a:ea typeface="ＭＳ Ｐゴシック" pitchFamily="34" charset="-128"/>
                <a:cs typeface="Times New Roman" pitchFamily="18" charset="0"/>
              </a:rPr>
              <a:t>and </a:t>
            </a:r>
            <a:r>
              <a:rPr lang="en-US" altLang="zh-CN" dirty="0" err="1">
                <a:highlight>
                  <a:srgbClr val="DCECE0"/>
                </a:highlight>
                <a:ea typeface="ＭＳ Ｐゴシック" pitchFamily="34" charset="-128"/>
                <a:cs typeface="Times New Roman" pitchFamily="18" charset="0"/>
              </a:rPr>
              <a:t>dept_name</a:t>
            </a:r>
            <a:r>
              <a:rPr lang="en-US" altLang="zh-CN" dirty="0">
                <a:highlight>
                  <a:srgbClr val="DCECE0"/>
                </a:highlight>
                <a:ea typeface="ＭＳ Ｐゴシック" pitchFamily="34" charset="-128"/>
                <a:cs typeface="Times New Roman" pitchFamily="18" charset="0"/>
              </a:rPr>
              <a:t>=‘</a:t>
            </a:r>
            <a:r>
              <a:rPr lang="en-US" altLang="zh-CN" dirty="0" err="1">
                <a:highlight>
                  <a:srgbClr val="DCECE0"/>
                </a:highlight>
                <a:ea typeface="ＭＳ Ｐゴシック" pitchFamily="34" charset="-128"/>
                <a:cs typeface="Times New Roman" pitchFamily="18" charset="0"/>
              </a:rPr>
              <a:t>Comp.Sci</a:t>
            </a:r>
            <a:r>
              <a:rPr lang="en-US" altLang="zh-CN" dirty="0">
                <a:highlight>
                  <a:srgbClr val="DCECE0"/>
                </a:highlight>
                <a:ea typeface="ＭＳ Ｐゴシック" pitchFamily="34" charset="-128"/>
                <a:cs typeface="Times New Roman" pitchFamily="18" charset="0"/>
              </a:rPr>
              <a:t>’</a:t>
            </a:r>
          </a:p>
          <a:p>
            <a:pPr lvl="1">
              <a:tabLst>
                <a:tab pos="2338388" algn="l"/>
              </a:tabLst>
            </a:pPr>
            <a:r>
              <a:rPr lang="en-US" altLang="zh-CN" dirty="0">
                <a:ea typeface="ＭＳ Ｐゴシック" pitchFamily="34" charset="-128"/>
                <a:cs typeface="Times New Roman" pitchFamily="18" charset="0"/>
              </a:rPr>
              <a:t>select a combination of </a:t>
            </a:r>
            <a:r>
              <a:rPr lang="en-US" altLang="zh-CN" dirty="0">
                <a:ea typeface="ＭＳ Ｐゴシック" pitchFamily="34" charset="-128"/>
                <a:cs typeface="Times New Roman" pitchFamily="18" charset="0"/>
                <a:sym typeface="Symbol" pitchFamily="18" charset="2"/>
              </a:rPr>
              <a:t></a:t>
            </a:r>
            <a:r>
              <a:rPr lang="en-US" altLang="zh-CN" i="1" baseline="-25000" dirty="0" err="1">
                <a:ea typeface="ＭＳ Ｐゴシック" pitchFamily="34" charset="-128"/>
                <a:cs typeface="Times New Roman" pitchFamily="18" charset="0"/>
                <a:sym typeface="Greek Symbols" pitchFamily="18" charset="2"/>
              </a:rPr>
              <a:t>i</a:t>
            </a:r>
            <a:r>
              <a:rPr lang="en-US" altLang="zh-CN" dirty="0">
                <a:ea typeface="ＭＳ Ｐゴシック" pitchFamily="34" charset="-128"/>
                <a:cs typeface="Times New Roman" pitchFamily="18" charset="0"/>
                <a:sym typeface="Greek Symbols" pitchFamily="18" charset="2"/>
              </a:rPr>
              <a:t> and algorithms A1 through A6 that results in the least cost for </a:t>
            </a:r>
            <a:r>
              <a:rPr lang="en-US" altLang="zh-CN" dirty="0">
                <a:ea typeface="ＭＳ Ｐゴシック" pitchFamily="34" charset="-128"/>
                <a:cs typeface="Times New Roman" pitchFamily="18" charset="0"/>
                <a:sym typeface="Symbol" pitchFamily="18" charset="2"/>
              </a:rPr>
              <a:t></a:t>
            </a:r>
            <a:r>
              <a:rPr lang="en-US" altLang="zh-CN" baseline="-25000" dirty="0">
                <a:ea typeface="ＭＳ Ｐゴシック" pitchFamily="34" charset="-128"/>
                <a:cs typeface="Times New Roman" pitchFamily="18" charset="0"/>
                <a:sym typeface="Symbol" pitchFamily="18" charset="2"/>
              </a:rPr>
              <a:t></a:t>
            </a:r>
            <a:r>
              <a:rPr lang="en-US" altLang="zh-CN" i="1" baseline="-25000" dirty="0" err="1">
                <a:ea typeface="ＭＳ Ｐゴシック" pitchFamily="34" charset="-128"/>
                <a:cs typeface="Times New Roman" pitchFamily="18" charset="0"/>
                <a:sym typeface="Symbol" pitchFamily="18" charset="2"/>
              </a:rPr>
              <a:t>i</a:t>
            </a:r>
            <a:r>
              <a:rPr lang="en-US" altLang="zh-CN" dirty="0">
                <a:ea typeface="ＭＳ Ｐゴシック" pitchFamily="34" charset="-128"/>
                <a:cs typeface="Times New Roman" pitchFamily="18" charset="0"/>
                <a:sym typeface="Greek Symbols" pitchFamily="18" charset="2"/>
              </a:rPr>
              <a:t> (r)</a:t>
            </a:r>
            <a:endParaRPr lang="en-US" altLang="zh-CN" i="1" dirty="0">
              <a:ea typeface="ＭＳ Ｐゴシック" pitchFamily="34" charset="-128"/>
              <a:cs typeface="Times New Roman" pitchFamily="18" charset="0"/>
              <a:sym typeface="Greek Symbols" pitchFamily="18" charset="2"/>
            </a:endParaRPr>
          </a:p>
          <a:p>
            <a:pPr lvl="1">
              <a:tabLst>
                <a:tab pos="2338388" algn="l"/>
              </a:tabLst>
            </a:pPr>
            <a:r>
              <a:rPr lang="en-US" altLang="zh-CN" dirty="0">
                <a:ea typeface="ＭＳ Ｐゴシック" pitchFamily="34" charset="-128"/>
                <a:cs typeface="Times New Roman" pitchFamily="18" charset="0"/>
                <a:sym typeface="Greek Symbols" pitchFamily="18" charset="2"/>
              </a:rPr>
              <a:t>test other conditions on tuple after fetching it into memory buffer</a:t>
            </a:r>
          </a:p>
          <a:p>
            <a:pPr lvl="1">
              <a:tabLst>
                <a:tab pos="2338388" algn="l"/>
              </a:tabLst>
            </a:pPr>
            <a:r>
              <a:rPr lang="en-US" altLang="zh-CN" i="1" dirty="0">
                <a:ea typeface="ＭＳ Ｐゴシック" pitchFamily="34" charset="-128"/>
                <a:cs typeface="Times New Roman" pitchFamily="18" charset="0"/>
                <a:sym typeface="Greek Symbols" pitchFamily="18" charset="2"/>
              </a:rPr>
              <a:t>e.g. </a:t>
            </a:r>
          </a:p>
          <a:p>
            <a:pPr marL="357188" lvl="1" indent="0">
              <a:buNone/>
              <a:tabLst>
                <a:tab pos="2338388" algn="l"/>
              </a:tabLst>
            </a:pPr>
            <a:r>
              <a:rPr lang="en-US" altLang="zh-CN" dirty="0">
                <a:ea typeface="ＭＳ Ｐゴシック" pitchFamily="34" charset="-128"/>
                <a:cs typeface="Times New Roman" pitchFamily="18" charset="0"/>
                <a:sym typeface="Greek Symbols" pitchFamily="18" charset="2"/>
              </a:rPr>
              <a:t>   1.  </a:t>
            </a:r>
            <a:r>
              <a:rPr lang="en-US" altLang="zh-CN" dirty="0">
                <a:highlight>
                  <a:srgbClr val="FFFF00"/>
                </a:highlight>
                <a:ea typeface="ＭＳ Ｐゴシック" pitchFamily="34" charset="-128"/>
                <a:cs typeface="Times New Roman" pitchFamily="18" charset="0"/>
                <a:sym typeface="Greek Symbols" pitchFamily="18" charset="2"/>
              </a:rPr>
              <a:t>seek</a:t>
            </a:r>
            <a:r>
              <a:rPr lang="en-US" altLang="zh-CN" i="1" dirty="0">
                <a:highlight>
                  <a:srgbClr val="FFFF00"/>
                </a:highlight>
                <a:ea typeface="ＭＳ Ｐゴシック" pitchFamily="34" charset="-128"/>
                <a:cs typeface="Times New Roman" pitchFamily="18" charset="0"/>
                <a:sym typeface="Greek Symbols" pitchFamily="18" charset="2"/>
              </a:rPr>
              <a:t> the tuple with </a:t>
            </a:r>
            <a:r>
              <a:rPr lang="en-US" altLang="zh-CN" dirty="0">
                <a:highlight>
                  <a:srgbClr val="FFFF00"/>
                </a:highlight>
                <a:ea typeface="ＭＳ Ｐゴシック" pitchFamily="34" charset="-128"/>
                <a:cs typeface="Times New Roman" pitchFamily="18" charset="0"/>
                <a:sym typeface="Greek Symbols" pitchFamily="18" charset="2"/>
              </a:rPr>
              <a:t>ID=1000 using index on ID</a:t>
            </a:r>
          </a:p>
          <a:p>
            <a:pPr marL="534987" lvl="2" indent="0">
              <a:buNone/>
              <a:tabLst>
                <a:tab pos="2338388" algn="l"/>
              </a:tabLst>
            </a:pPr>
            <a:r>
              <a:rPr lang="en-US" altLang="zh-CN" dirty="0">
                <a:ea typeface="ＭＳ Ｐゴシック" pitchFamily="34" charset="-128"/>
                <a:cs typeface="Times New Roman" pitchFamily="18" charset="0"/>
                <a:sym typeface="Greek Symbols" pitchFamily="18" charset="2"/>
              </a:rPr>
              <a:t> 2. </a:t>
            </a:r>
            <a:r>
              <a:rPr lang="en-US" altLang="zh-CN" dirty="0">
                <a:highlight>
                  <a:srgbClr val="DCECE0"/>
                </a:highlight>
                <a:ea typeface="ＭＳ Ｐゴシック" pitchFamily="34" charset="-128"/>
                <a:cs typeface="Times New Roman" pitchFamily="18" charset="0"/>
                <a:sym typeface="Greek Symbols" pitchFamily="18" charset="2"/>
              </a:rPr>
              <a:t>test whether or not the </a:t>
            </a:r>
            <a:r>
              <a:rPr lang="en-US" altLang="zh-CN" dirty="0" err="1">
                <a:highlight>
                  <a:srgbClr val="DCECE0"/>
                </a:highlight>
                <a:ea typeface="ＭＳ Ｐゴシック" pitchFamily="34" charset="-128"/>
                <a:cs typeface="Times New Roman" pitchFamily="18" charset="0"/>
                <a:sym typeface="Greek Symbols" pitchFamily="18" charset="2"/>
              </a:rPr>
              <a:t>dept_name</a:t>
            </a:r>
            <a:r>
              <a:rPr lang="en-US" altLang="zh-CN" dirty="0">
                <a:highlight>
                  <a:srgbClr val="DCECE0"/>
                </a:highlight>
                <a:ea typeface="ＭＳ Ｐゴシック" pitchFamily="34" charset="-128"/>
                <a:cs typeface="Times New Roman" pitchFamily="18" charset="0"/>
                <a:sym typeface="Greek Symbols" pitchFamily="18" charset="2"/>
              </a:rPr>
              <a:t> of  this tuple is ‘</a:t>
            </a:r>
            <a:r>
              <a:rPr lang="en-US" altLang="zh-CN" dirty="0" err="1">
                <a:highlight>
                  <a:srgbClr val="DCECE0"/>
                </a:highlight>
                <a:ea typeface="ＭＳ Ｐゴシック" pitchFamily="34" charset="-128"/>
                <a:cs typeface="Times New Roman" pitchFamily="18" charset="0"/>
                <a:sym typeface="Greek Symbols" pitchFamily="18" charset="2"/>
              </a:rPr>
              <a:t>Comp.Sci</a:t>
            </a:r>
            <a:r>
              <a:rPr lang="en-US" altLang="zh-CN" dirty="0">
                <a:highlight>
                  <a:srgbClr val="DCECE0"/>
                </a:highlight>
                <a:ea typeface="ＭＳ Ｐゴシック" pitchFamily="34" charset="-128"/>
                <a:cs typeface="Times New Roman" pitchFamily="18" charset="0"/>
                <a:sym typeface="Greek Symbols" pitchFamily="18" charset="2"/>
              </a:rPr>
              <a:t>’</a:t>
            </a:r>
          </a:p>
          <a:p>
            <a:pPr>
              <a:tabLst>
                <a:tab pos="2338388" algn="l"/>
              </a:tabLst>
            </a:pPr>
            <a:endParaRPr lang="en-US" altLang="zh-CN" b="1" dirty="0">
              <a:ea typeface="ＭＳ Ｐゴシック" pitchFamily="34" charset="-128"/>
              <a:cs typeface="Times New Roman" pitchFamily="18" charset="0"/>
              <a:sym typeface="Greek Symbols" pitchFamily="18" charset="2"/>
            </a:endParaRPr>
          </a:p>
          <a:p>
            <a:pPr>
              <a:tabLst>
                <a:tab pos="2338388" algn="l"/>
              </a:tabLst>
            </a:pPr>
            <a:r>
              <a:rPr lang="en-US" altLang="zh-CN" b="1" dirty="0">
                <a:ea typeface="ＭＳ Ｐゴシック" pitchFamily="34" charset="-128"/>
                <a:cs typeface="Times New Roman" pitchFamily="18" charset="0"/>
                <a:sym typeface="Greek Symbols" pitchFamily="18" charset="2"/>
              </a:rPr>
              <a:t>A8</a:t>
            </a:r>
            <a:r>
              <a:rPr lang="en-US" altLang="zh-CN" dirty="0">
                <a:ea typeface="ＭＳ Ｐゴシック" pitchFamily="34" charset="-128"/>
                <a:cs typeface="Times New Roman" pitchFamily="18" charset="0"/>
                <a:sym typeface="Greek Symbols" pitchFamily="18" charset="2"/>
              </a:rPr>
              <a:t> (</a:t>
            </a:r>
            <a:r>
              <a:rPr lang="en-US" altLang="zh-CN" b="1" dirty="0">
                <a:solidFill>
                  <a:srgbClr val="3366CC"/>
                </a:solidFill>
                <a:ea typeface="ＭＳ Ｐゴシック" pitchFamily="34" charset="-128"/>
                <a:cs typeface="Times New Roman" pitchFamily="18" charset="0"/>
                <a:sym typeface="Greek Symbols" pitchFamily="18" charset="2"/>
              </a:rPr>
              <a:t>conjunctive selection using composite index</a:t>
            </a:r>
            <a:r>
              <a:rPr lang="en-US" altLang="zh-CN" dirty="0">
                <a:ea typeface="ＭＳ Ｐゴシック" pitchFamily="34" charset="-128"/>
                <a:cs typeface="Times New Roman" pitchFamily="18" charset="0"/>
                <a:sym typeface="Greek Symbols" pitchFamily="18" charset="2"/>
              </a:rPr>
              <a:t>).  </a:t>
            </a:r>
          </a:p>
          <a:p>
            <a:pPr lvl="1">
              <a:tabLst>
                <a:tab pos="2338388" algn="l"/>
              </a:tabLst>
            </a:pPr>
            <a:r>
              <a:rPr lang="en-US" altLang="zh-CN" dirty="0">
                <a:ea typeface="ＭＳ Ｐゴシック" pitchFamily="34" charset="-128"/>
                <a:cs typeface="Times New Roman" pitchFamily="18" charset="0"/>
                <a:sym typeface="Greek Symbols" pitchFamily="18" charset="2"/>
              </a:rPr>
              <a:t>Use appropriate composite (multiple-key) index if available</a:t>
            </a:r>
            <a:endParaRPr lang="zh-CN" altLang="en-US" dirty="0"/>
          </a:p>
        </p:txBody>
      </p:sp>
      <p:sp>
        <p:nvSpPr>
          <p:cNvPr id="4" name="日期占位符 3">
            <a:extLst>
              <a:ext uri="{FF2B5EF4-FFF2-40B4-BE49-F238E27FC236}">
                <a16:creationId xmlns:a16="http://schemas.microsoft.com/office/drawing/2014/main" id="{C05081A9-AE72-40FB-AE6C-6832FB9995D9}"/>
              </a:ext>
            </a:extLst>
          </p:cNvPr>
          <p:cNvSpPr>
            <a:spLocks noGrp="1"/>
          </p:cNvSpPr>
          <p:nvPr>
            <p:ph type="dt" sz="half" idx="10"/>
          </p:nvPr>
        </p:nvSpPr>
        <p:spPr/>
        <p:txBody>
          <a:bodyPr/>
          <a:lstStyle/>
          <a:p>
            <a:fld id="{80C6E9E7-0910-43AC-8DC8-A105322D22B9}"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41D5437B-75FE-4D68-AE9E-8049DE598261}"/>
              </a:ext>
            </a:extLst>
          </p:cNvPr>
          <p:cNvSpPr>
            <a:spLocks noGrp="1"/>
          </p:cNvSpPr>
          <p:nvPr>
            <p:ph type="sldNum" sz="quarter" idx="12"/>
          </p:nvPr>
        </p:nvSpPr>
        <p:spPr/>
        <p:txBody>
          <a:bodyPr/>
          <a:lstStyle/>
          <a:p>
            <a:fld id="{47C4BD23-150C-4A56-8E66-9482A3FB2E80}" type="slidenum">
              <a:rPr lang="zh-CN" altLang="en-US" smtClean="0"/>
              <a:pPr/>
              <a:t>36</a:t>
            </a:fld>
            <a:endParaRPr lang="zh-CN" altLang="en-US" dirty="0"/>
          </a:p>
        </p:txBody>
      </p:sp>
    </p:spTree>
    <p:extLst>
      <p:ext uri="{BB962C8B-B14F-4D97-AF65-F5344CB8AC3E}">
        <p14:creationId xmlns:p14="http://schemas.microsoft.com/office/powerpoint/2010/main" val="2292254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711F5-650D-4855-94D1-8A59F9157243}"/>
              </a:ext>
            </a:extLst>
          </p:cNvPr>
          <p:cNvSpPr>
            <a:spLocks noGrp="1"/>
          </p:cNvSpPr>
          <p:nvPr>
            <p:ph type="title"/>
          </p:nvPr>
        </p:nvSpPr>
        <p:spPr/>
        <p:txBody>
          <a:bodyPr>
            <a:normAutofit/>
          </a:bodyPr>
          <a:lstStyle/>
          <a:p>
            <a:r>
              <a:rPr lang="en-US" altLang="zh-CN" dirty="0">
                <a:ea typeface="ＭＳ Ｐゴシック" pitchFamily="34" charset="-128"/>
                <a:cs typeface="Times New Roman" pitchFamily="18" charset="0"/>
              </a:rPr>
              <a:t>Implementation of Complex Selections-</a:t>
            </a:r>
            <a:r>
              <a:rPr lang="en-US" altLang="zh-CN" dirty="0">
                <a:ea typeface="ＭＳ Ｐゴシック" pitchFamily="34" charset="-128"/>
                <a:cs typeface="Times New Roman" pitchFamily="18" charset="0"/>
                <a:sym typeface="Greek Symbols" pitchFamily="18" charset="2"/>
              </a:rPr>
              <a:t> Conjunction</a:t>
            </a:r>
            <a:endParaRPr lang="zh-CN" altLang="en-US" dirty="0">
              <a:ea typeface="ＭＳ Ｐゴシック" pitchFamily="34" charset="-128"/>
              <a:cs typeface="Times New Roman" pitchFamily="18" charset="0"/>
            </a:endParaRPr>
          </a:p>
        </p:txBody>
      </p:sp>
      <p:sp>
        <p:nvSpPr>
          <p:cNvPr id="3" name="内容占位符 2">
            <a:extLst>
              <a:ext uri="{FF2B5EF4-FFF2-40B4-BE49-F238E27FC236}">
                <a16:creationId xmlns:a16="http://schemas.microsoft.com/office/drawing/2014/main" id="{9ECE8A18-222B-4CE6-BCB9-E4283E351A73}"/>
              </a:ext>
            </a:extLst>
          </p:cNvPr>
          <p:cNvSpPr>
            <a:spLocks noGrp="1"/>
          </p:cNvSpPr>
          <p:nvPr>
            <p:ph idx="1"/>
          </p:nvPr>
        </p:nvSpPr>
        <p:spPr/>
        <p:txBody>
          <a:bodyPr/>
          <a:lstStyle/>
          <a:p>
            <a:pPr>
              <a:tabLst>
                <a:tab pos="2338388" algn="l"/>
              </a:tabLst>
            </a:pPr>
            <a:r>
              <a:rPr lang="en-US" altLang="zh-CN" b="1" dirty="0">
                <a:ea typeface="ＭＳ Ｐゴシック" pitchFamily="34" charset="-128"/>
                <a:cs typeface="Times New Roman" pitchFamily="18" charset="0"/>
                <a:sym typeface="Greek Symbols" pitchFamily="18" charset="2"/>
              </a:rPr>
              <a:t>A9</a:t>
            </a:r>
            <a:r>
              <a:rPr lang="en-US" altLang="zh-CN" dirty="0">
                <a:ea typeface="ＭＳ Ｐゴシック" pitchFamily="34" charset="-128"/>
                <a:cs typeface="Times New Roman" pitchFamily="18" charset="0"/>
                <a:sym typeface="Greek Symbols" pitchFamily="18" charset="2"/>
              </a:rPr>
              <a:t> (</a:t>
            </a:r>
            <a:r>
              <a:rPr lang="en-US" altLang="zh-CN" b="1" dirty="0">
                <a:solidFill>
                  <a:srgbClr val="3366CC"/>
                </a:solidFill>
                <a:ea typeface="ＭＳ Ｐゴシック" pitchFamily="34" charset="-128"/>
                <a:cs typeface="Times New Roman" pitchFamily="18" charset="0"/>
                <a:sym typeface="Greek Symbols" pitchFamily="18" charset="2"/>
              </a:rPr>
              <a:t>conjunctive selection by intersection of identifiers</a:t>
            </a:r>
            <a:r>
              <a:rPr lang="en-US" altLang="zh-CN" dirty="0">
                <a:ea typeface="ＭＳ Ｐゴシック" pitchFamily="34" charset="-128"/>
                <a:cs typeface="Times New Roman" pitchFamily="18" charset="0"/>
                <a:sym typeface="Greek Symbols" pitchFamily="18" charset="2"/>
              </a:rPr>
              <a:t>)</a:t>
            </a:r>
          </a:p>
          <a:p>
            <a:pPr lvl="1">
              <a:tabLst>
                <a:tab pos="2338388" algn="l"/>
              </a:tabLst>
            </a:pPr>
            <a:r>
              <a:rPr lang="en-US" altLang="zh-CN" dirty="0">
                <a:ea typeface="ＭＳ Ｐゴシック" pitchFamily="34" charset="-128"/>
                <a:cs typeface="Times New Roman" pitchFamily="18" charset="0"/>
                <a:sym typeface="Greek Symbols" pitchFamily="18" charset="2"/>
              </a:rPr>
              <a:t>Requires indices with record pointers. </a:t>
            </a:r>
          </a:p>
          <a:p>
            <a:pPr lvl="1">
              <a:tabLst>
                <a:tab pos="2338388" algn="l"/>
              </a:tabLst>
            </a:pPr>
            <a:r>
              <a:rPr lang="en-US" altLang="zh-CN" dirty="0">
                <a:ea typeface="ＭＳ Ｐゴシック" pitchFamily="34" charset="-128"/>
                <a:cs typeface="Times New Roman" pitchFamily="18" charset="0"/>
                <a:sym typeface="Greek Symbols" pitchFamily="18" charset="2"/>
              </a:rPr>
              <a:t>Use corresponding index for each condition, and take </a:t>
            </a:r>
            <a:r>
              <a:rPr lang="en-US" altLang="zh-CN" dirty="0">
                <a:solidFill>
                  <a:srgbClr val="FF0000"/>
                </a:solidFill>
                <a:ea typeface="ＭＳ Ｐゴシック" pitchFamily="34" charset="-128"/>
                <a:cs typeface="Times New Roman" pitchFamily="18" charset="0"/>
                <a:sym typeface="Greek Symbols" pitchFamily="18" charset="2"/>
              </a:rPr>
              <a:t>intersection</a:t>
            </a:r>
            <a:r>
              <a:rPr lang="en-US" altLang="zh-CN" dirty="0">
                <a:ea typeface="ＭＳ Ｐゴシック" pitchFamily="34" charset="-128"/>
                <a:cs typeface="Times New Roman" pitchFamily="18" charset="0"/>
                <a:sym typeface="Greek Symbols" pitchFamily="18" charset="2"/>
              </a:rPr>
              <a:t> of all the obtained sets of record pointers. </a:t>
            </a:r>
          </a:p>
          <a:p>
            <a:pPr lvl="1">
              <a:tabLst>
                <a:tab pos="2338388" algn="l"/>
              </a:tabLst>
            </a:pPr>
            <a:r>
              <a:rPr lang="en-US" altLang="zh-CN" dirty="0">
                <a:ea typeface="ＭＳ Ｐゴシック" pitchFamily="34" charset="-128"/>
                <a:cs typeface="Times New Roman" pitchFamily="18" charset="0"/>
                <a:sym typeface="Greek Symbols" pitchFamily="18" charset="2"/>
              </a:rPr>
              <a:t>Then fetch records from file</a:t>
            </a:r>
          </a:p>
          <a:p>
            <a:pPr lvl="1">
              <a:tabLst>
                <a:tab pos="2338388" algn="l"/>
              </a:tabLst>
            </a:pPr>
            <a:r>
              <a:rPr lang="en-US" altLang="zh-CN" dirty="0">
                <a:ea typeface="ＭＳ Ｐゴシック" pitchFamily="34" charset="-128"/>
                <a:cs typeface="Times New Roman" pitchFamily="18" charset="0"/>
                <a:sym typeface="Greek Symbols" pitchFamily="18" charset="2"/>
              </a:rPr>
              <a:t>If some conditions do not have appropriate indices, apply test in memory</a:t>
            </a:r>
          </a:p>
          <a:p>
            <a:pPr marL="357188" lvl="1" indent="0">
              <a:buNone/>
              <a:tabLst>
                <a:tab pos="2338388" algn="l"/>
              </a:tabLst>
            </a:pPr>
            <a:r>
              <a:rPr lang="en-US" altLang="zh-CN" dirty="0">
                <a:latin typeface="微软雅黑 Light" panose="020B0502040204020203" pitchFamily="34" charset="-122"/>
                <a:cs typeface="Times New Roman" pitchFamily="18" charset="0"/>
                <a:sym typeface="Greek Symbols" pitchFamily="18" charset="2"/>
              </a:rPr>
              <a:t>  //</a:t>
            </a:r>
            <a:r>
              <a:rPr lang="en-US" altLang="zh-CN" dirty="0">
                <a:cs typeface="Times New Roman" pitchFamily="18" charset="0"/>
                <a:sym typeface="Greek Symbols" pitchFamily="18" charset="2"/>
              </a:rPr>
              <a:t>step1. </a:t>
            </a:r>
            <a:r>
              <a:rPr lang="zh-CN" altLang="en-US" dirty="0">
                <a:cs typeface="Times New Roman" pitchFamily="18" charset="0"/>
                <a:sym typeface="Greek Symbols" pitchFamily="18" charset="2"/>
              </a:rPr>
              <a:t>利用定义在每个查询条件</a:t>
            </a:r>
            <a:r>
              <a:rPr lang="en-US" altLang="zh-CN" dirty="0">
                <a:cs typeface="Times New Roman" pitchFamily="18" charset="0"/>
                <a:sym typeface="Symbol" pitchFamily="18" charset="2"/>
              </a:rPr>
              <a:t></a:t>
            </a:r>
            <a:r>
              <a:rPr lang="en-US" altLang="zh-CN" i="1" baseline="-25000" dirty="0" err="1">
                <a:cs typeface="Times New Roman" pitchFamily="18" charset="0"/>
                <a:sym typeface="Greek Symbols" pitchFamily="18" charset="2"/>
              </a:rPr>
              <a:t>i</a:t>
            </a:r>
            <a:r>
              <a:rPr lang="zh-CN" altLang="en-US" dirty="0">
                <a:cs typeface="Times New Roman" pitchFamily="18" charset="0"/>
                <a:sym typeface="Greek Symbols" pitchFamily="18" charset="2"/>
              </a:rPr>
              <a:t>的查询属性上的索引，查找满足</a:t>
            </a:r>
            <a:r>
              <a:rPr lang="en-US" altLang="zh-CN" dirty="0">
                <a:cs typeface="Times New Roman" pitchFamily="18" charset="0"/>
                <a:sym typeface="Symbol" pitchFamily="18" charset="2"/>
              </a:rPr>
              <a:t></a:t>
            </a:r>
            <a:r>
              <a:rPr lang="en-US" altLang="zh-CN" i="1" baseline="-25000" dirty="0" err="1">
                <a:cs typeface="Times New Roman" pitchFamily="18" charset="0"/>
                <a:sym typeface="Greek Symbols" pitchFamily="18" charset="2"/>
              </a:rPr>
              <a:t>i</a:t>
            </a:r>
            <a:r>
              <a:rPr lang="zh-CN" altLang="en-US" dirty="0">
                <a:cs typeface="Times New Roman" pitchFamily="18" charset="0"/>
                <a:sym typeface="Greek Symbols" pitchFamily="18" charset="2"/>
              </a:rPr>
              <a:t>的元组集合</a:t>
            </a:r>
            <a:endParaRPr lang="en-US" altLang="zh-CN" dirty="0">
              <a:cs typeface="Times New Roman" pitchFamily="18" charset="0"/>
              <a:sym typeface="Greek Symbols" pitchFamily="18" charset="2"/>
            </a:endParaRPr>
          </a:p>
          <a:p>
            <a:pPr marL="357188" lvl="1" indent="0">
              <a:buNone/>
              <a:tabLst>
                <a:tab pos="2338388" algn="l"/>
              </a:tabLst>
            </a:pPr>
            <a:r>
              <a:rPr lang="en-US" altLang="zh-CN" dirty="0">
                <a:cs typeface="Times New Roman" pitchFamily="18" charset="0"/>
                <a:sym typeface="Greek Symbols" pitchFamily="18" charset="2"/>
              </a:rPr>
              <a:t>      step2. </a:t>
            </a:r>
            <a:r>
              <a:rPr lang="zh-CN" altLang="en-US" dirty="0">
                <a:cs typeface="Times New Roman" pitchFamily="18" charset="0"/>
                <a:sym typeface="Greek Symbols" pitchFamily="18" charset="2"/>
              </a:rPr>
              <a:t>取各个元组集合的交集</a:t>
            </a:r>
            <a:endParaRPr lang="en-US" altLang="zh-CN" dirty="0">
              <a:cs typeface="Times New Roman" pitchFamily="18" charset="0"/>
              <a:sym typeface="Greek Symbols" pitchFamily="18" charset="2"/>
            </a:endParaRPr>
          </a:p>
          <a:p>
            <a:pPr marL="357188" lvl="1" indent="0">
              <a:buNone/>
              <a:tabLst>
                <a:tab pos="2338388" algn="l"/>
              </a:tabLst>
            </a:pPr>
            <a:endParaRPr lang="en-US" altLang="zh-CN" dirty="0">
              <a:latin typeface="微软雅黑 Light" panose="020B0502040204020203" pitchFamily="34" charset="-122"/>
              <a:cs typeface="Times New Roman" pitchFamily="18" charset="0"/>
              <a:sym typeface="Greek Symbols" pitchFamily="18" charset="2"/>
            </a:endParaRPr>
          </a:p>
          <a:p>
            <a:pPr marL="0" indent="0">
              <a:buNone/>
              <a:tabLst>
                <a:tab pos="2338388" algn="l"/>
              </a:tabLst>
            </a:pPr>
            <a:r>
              <a:rPr lang="en-US" altLang="zh-CN" dirty="0">
                <a:ea typeface="ＭＳ Ｐゴシック" pitchFamily="34" charset="-128"/>
                <a:cs typeface="Times New Roman" pitchFamily="18" charset="0"/>
              </a:rPr>
              <a:t>         select   * </a:t>
            </a:r>
          </a:p>
          <a:p>
            <a:pPr marL="0" indent="0">
              <a:buNone/>
              <a:tabLst>
                <a:tab pos="2338388" algn="l"/>
              </a:tabLst>
            </a:pPr>
            <a:r>
              <a:rPr lang="en-US" altLang="zh-CN" dirty="0">
                <a:ea typeface="ＭＳ Ｐゴシック" pitchFamily="34" charset="-128"/>
                <a:cs typeface="Times New Roman" pitchFamily="18" charset="0"/>
              </a:rPr>
              <a:t>         from    instructor</a:t>
            </a:r>
          </a:p>
          <a:p>
            <a:pPr marL="0" indent="0">
              <a:buNone/>
              <a:tabLst>
                <a:tab pos="2338388" algn="l"/>
              </a:tabLst>
            </a:pPr>
            <a:r>
              <a:rPr lang="en-US" altLang="zh-CN" dirty="0">
                <a:ea typeface="ＭＳ Ｐゴシック" pitchFamily="34" charset="-128"/>
                <a:cs typeface="Times New Roman" pitchFamily="18" charset="0"/>
              </a:rPr>
              <a:t>         where  </a:t>
            </a:r>
            <a:r>
              <a:rPr lang="en-US" altLang="zh-CN" dirty="0">
                <a:highlight>
                  <a:srgbClr val="FFFF00"/>
                </a:highlight>
                <a:ea typeface="ＭＳ Ｐゴシック" pitchFamily="34" charset="-128"/>
                <a:cs typeface="Times New Roman" pitchFamily="18" charset="0"/>
              </a:rPr>
              <a:t>ID=1000  </a:t>
            </a:r>
            <a:r>
              <a:rPr lang="en-US" altLang="zh-CN" dirty="0">
                <a:solidFill>
                  <a:srgbClr val="FF0000"/>
                </a:solidFill>
                <a:ea typeface="ＭＳ Ｐゴシック" pitchFamily="34" charset="-128"/>
                <a:cs typeface="Times New Roman" pitchFamily="18" charset="0"/>
              </a:rPr>
              <a:t>and</a:t>
            </a:r>
            <a:r>
              <a:rPr lang="en-US" altLang="zh-CN" dirty="0">
                <a:ea typeface="ＭＳ Ｐゴシック" pitchFamily="34" charset="-128"/>
                <a:cs typeface="Times New Roman" pitchFamily="18" charset="0"/>
              </a:rPr>
              <a:t> </a:t>
            </a:r>
            <a:r>
              <a:rPr lang="en-US" altLang="zh-CN" dirty="0" err="1">
                <a:highlight>
                  <a:srgbClr val="DCECE0"/>
                </a:highlight>
                <a:ea typeface="ＭＳ Ｐゴシック" pitchFamily="34" charset="-128"/>
                <a:cs typeface="Times New Roman" pitchFamily="18" charset="0"/>
              </a:rPr>
              <a:t>dept_name</a:t>
            </a:r>
            <a:r>
              <a:rPr lang="en-US" altLang="zh-CN" dirty="0">
                <a:highlight>
                  <a:srgbClr val="DCECE0"/>
                </a:highlight>
                <a:ea typeface="ＭＳ Ｐゴシック" pitchFamily="34" charset="-128"/>
                <a:cs typeface="Times New Roman" pitchFamily="18" charset="0"/>
              </a:rPr>
              <a:t>=‘</a:t>
            </a:r>
            <a:r>
              <a:rPr lang="en-US" altLang="zh-CN" dirty="0" err="1">
                <a:highlight>
                  <a:srgbClr val="DCECE0"/>
                </a:highlight>
                <a:ea typeface="ＭＳ Ｐゴシック" pitchFamily="34" charset="-128"/>
                <a:cs typeface="Times New Roman" pitchFamily="18" charset="0"/>
              </a:rPr>
              <a:t>Comp.Sci</a:t>
            </a:r>
            <a:r>
              <a:rPr lang="en-US" altLang="zh-CN" dirty="0">
                <a:highlight>
                  <a:srgbClr val="DCECE0"/>
                </a:highlight>
                <a:ea typeface="ＭＳ Ｐゴシック" pitchFamily="34" charset="-128"/>
                <a:cs typeface="Times New Roman" pitchFamily="18" charset="0"/>
              </a:rPr>
              <a:t>’</a:t>
            </a:r>
          </a:p>
          <a:p>
            <a:pPr marL="357188" lvl="1" indent="0">
              <a:buNone/>
              <a:tabLst>
                <a:tab pos="2338388" algn="l"/>
              </a:tabLst>
            </a:pPr>
            <a:endParaRPr lang="en-US" altLang="zh-CN" dirty="0">
              <a:latin typeface="微软雅黑 Light" panose="020B0502040204020203" pitchFamily="34" charset="-122"/>
              <a:cs typeface="Times New Roman" pitchFamily="18" charset="0"/>
              <a:sym typeface="Greek Symbols" pitchFamily="18" charset="2"/>
            </a:endParaRPr>
          </a:p>
          <a:p>
            <a:endParaRPr lang="zh-CN" altLang="en-US" dirty="0"/>
          </a:p>
        </p:txBody>
      </p:sp>
      <p:sp>
        <p:nvSpPr>
          <p:cNvPr id="4" name="日期占位符 3">
            <a:extLst>
              <a:ext uri="{FF2B5EF4-FFF2-40B4-BE49-F238E27FC236}">
                <a16:creationId xmlns:a16="http://schemas.microsoft.com/office/drawing/2014/main" id="{0E558811-2C97-42B3-B220-366826C3EEE7}"/>
              </a:ext>
            </a:extLst>
          </p:cNvPr>
          <p:cNvSpPr>
            <a:spLocks noGrp="1"/>
          </p:cNvSpPr>
          <p:nvPr>
            <p:ph type="dt" sz="half" idx="10"/>
          </p:nvPr>
        </p:nvSpPr>
        <p:spPr/>
        <p:txBody>
          <a:bodyPr/>
          <a:lstStyle/>
          <a:p>
            <a:fld id="{52714493-34C9-4894-9614-8CD63C06A82C}"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29BEDCE4-A400-422E-AA62-8DF3712C84A7}"/>
              </a:ext>
            </a:extLst>
          </p:cNvPr>
          <p:cNvSpPr>
            <a:spLocks noGrp="1"/>
          </p:cNvSpPr>
          <p:nvPr>
            <p:ph type="sldNum" sz="quarter" idx="12"/>
          </p:nvPr>
        </p:nvSpPr>
        <p:spPr/>
        <p:txBody>
          <a:bodyPr/>
          <a:lstStyle/>
          <a:p>
            <a:fld id="{47C4BD23-150C-4A56-8E66-9482A3FB2E80}" type="slidenum">
              <a:rPr lang="zh-CN" altLang="en-US" smtClean="0"/>
              <a:pPr/>
              <a:t>37</a:t>
            </a:fld>
            <a:endParaRPr lang="zh-CN" altLang="en-US" dirty="0"/>
          </a:p>
        </p:txBody>
      </p:sp>
      <p:cxnSp>
        <p:nvCxnSpPr>
          <p:cNvPr id="7" name="直接箭头连接符 6">
            <a:extLst>
              <a:ext uri="{FF2B5EF4-FFF2-40B4-BE49-F238E27FC236}">
                <a16:creationId xmlns:a16="http://schemas.microsoft.com/office/drawing/2014/main" id="{FD9C0228-7FB5-41B1-BCAF-63350EAA6952}"/>
              </a:ext>
            </a:extLst>
          </p:cNvPr>
          <p:cNvCxnSpPr/>
          <p:nvPr/>
        </p:nvCxnSpPr>
        <p:spPr>
          <a:xfrm>
            <a:off x="2430625" y="5826968"/>
            <a:ext cx="0" cy="2799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D97503F8-D26D-435C-8C6F-C43D38DF32FC}"/>
              </a:ext>
            </a:extLst>
          </p:cNvPr>
          <p:cNvCxnSpPr/>
          <p:nvPr/>
        </p:nvCxnSpPr>
        <p:spPr>
          <a:xfrm>
            <a:off x="4444482" y="5826968"/>
            <a:ext cx="0" cy="2799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6A0885B-35C9-4A9E-B4EF-6EFD7B0C0680}"/>
                  </a:ext>
                </a:extLst>
              </p:cNvPr>
              <p:cNvSpPr txBox="1"/>
              <p:nvPr/>
            </p:nvSpPr>
            <p:spPr>
              <a:xfrm>
                <a:off x="2154723" y="6054741"/>
                <a:ext cx="3872851" cy="461665"/>
              </a:xfrm>
              <a:prstGeom prst="rect">
                <a:avLst/>
              </a:prstGeom>
              <a:noFill/>
            </p:spPr>
            <p:txBody>
              <a:bodyPr wrap="square" rtlCol="0">
                <a:spAutoFit/>
              </a:bodyPr>
              <a:lstStyle/>
              <a:p>
                <a:r>
                  <a:rPr lang="en-US" altLang="zh-CN" sz="2400" dirty="0"/>
                  <a:t>S1         </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r>
                      <a:rPr lang="en-US" altLang="zh-CN" sz="2400" i="1" smtClean="0">
                        <a:solidFill>
                          <a:srgbClr val="FF0000"/>
                        </a:solidFill>
                        <a:latin typeface="Cambria Math" panose="02040503050406030204" pitchFamily="18" charset="0"/>
                        <a:ea typeface="Cambria Math" panose="02040503050406030204" pitchFamily="18" charset="0"/>
                      </a:rPr>
                      <m:t>∩</m:t>
                    </m:r>
                  </m:oMath>
                </a14:m>
                <a:r>
                  <a:rPr lang="en-US" altLang="zh-CN" sz="2400" dirty="0"/>
                  <a:t>             S2</a:t>
                </a:r>
                <a:endParaRPr lang="zh-CN" altLang="en-US" sz="2400" dirty="0"/>
              </a:p>
            </p:txBody>
          </p:sp>
        </mc:Choice>
        <mc:Fallback xmlns="">
          <p:sp>
            <p:nvSpPr>
              <p:cNvPr id="9" name="文本框 8">
                <a:extLst>
                  <a:ext uri="{FF2B5EF4-FFF2-40B4-BE49-F238E27FC236}">
                    <a16:creationId xmlns:a16="http://schemas.microsoft.com/office/drawing/2014/main" id="{66A0885B-35C9-4A9E-B4EF-6EFD7B0C0680}"/>
                  </a:ext>
                </a:extLst>
              </p:cNvPr>
              <p:cNvSpPr txBox="1">
                <a:spLocks noRot="1" noChangeAspect="1" noMove="1" noResize="1" noEditPoints="1" noAdjustHandles="1" noChangeArrowheads="1" noChangeShapeType="1" noTextEdit="1"/>
              </p:cNvSpPr>
              <p:nvPr/>
            </p:nvSpPr>
            <p:spPr>
              <a:xfrm>
                <a:off x="2154723" y="6054741"/>
                <a:ext cx="3872851" cy="461665"/>
              </a:xfrm>
              <a:prstGeom prst="rect">
                <a:avLst/>
              </a:prstGeom>
              <a:blipFill>
                <a:blip r:embed="rId2"/>
                <a:stretch>
                  <a:fillRect l="-2358"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938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D1ED7-67B7-4472-ADDA-A980213C96EB}"/>
              </a:ext>
            </a:extLst>
          </p:cNvPr>
          <p:cNvSpPr>
            <a:spLocks noGrp="1"/>
          </p:cNvSpPr>
          <p:nvPr>
            <p:ph type="title"/>
          </p:nvPr>
        </p:nvSpPr>
        <p:spPr/>
        <p:txBody>
          <a:bodyPr/>
          <a:lstStyle/>
          <a:p>
            <a:r>
              <a:rPr lang="en-US" altLang="zh-CN" dirty="0">
                <a:ea typeface="ＭＳ Ｐゴシック" pitchFamily="34" charset="-128"/>
                <a:cs typeface="Times New Roman" pitchFamily="18" charset="0"/>
              </a:rPr>
              <a:t>Algorithms for Complex Selections</a:t>
            </a:r>
            <a:endParaRPr lang="zh-CN" altLang="en-US" dirty="0">
              <a:ea typeface="ＭＳ Ｐゴシック" pitchFamily="34" charset="-128"/>
              <a:cs typeface="Times New Roman" pitchFamily="18" charset="0"/>
            </a:endParaRPr>
          </a:p>
        </p:txBody>
      </p:sp>
      <p:sp>
        <p:nvSpPr>
          <p:cNvPr id="3" name="内容占位符 2">
            <a:extLst>
              <a:ext uri="{FF2B5EF4-FFF2-40B4-BE49-F238E27FC236}">
                <a16:creationId xmlns:a16="http://schemas.microsoft.com/office/drawing/2014/main" id="{52224CA3-3CAD-45EF-ACB4-50AA3E809318}"/>
              </a:ext>
            </a:extLst>
          </p:cNvPr>
          <p:cNvSpPr>
            <a:spLocks noGrp="1"/>
          </p:cNvSpPr>
          <p:nvPr>
            <p:ph idx="1"/>
          </p:nvPr>
        </p:nvSpPr>
        <p:spPr/>
        <p:txBody>
          <a:bodyPr/>
          <a:lstStyle/>
          <a:p>
            <a:r>
              <a:rPr lang="en-US" altLang="zh-CN" b="1" dirty="0">
                <a:ea typeface="ＭＳ Ｐゴシック" pitchFamily="34" charset="-128"/>
                <a:cs typeface="Times New Roman" pitchFamily="18" charset="0"/>
                <a:sym typeface="Symbol" pitchFamily="18" charset="2"/>
              </a:rPr>
              <a:t>Disjunction:</a:t>
            </a:r>
            <a:r>
              <a:rPr lang="en-US" altLang="zh-CN" dirty="0">
                <a:ea typeface="ＭＳ Ｐゴシック" pitchFamily="34" charset="-128"/>
                <a:cs typeface="Times New Roman" pitchFamily="18" charset="0"/>
                <a:sym typeface="Symbol" pitchFamily="18" charset="2"/>
              </a:rPr>
              <a:t></a:t>
            </a:r>
            <a:r>
              <a:rPr lang="en-US" altLang="zh-CN" baseline="-25000" dirty="0">
                <a:ea typeface="ＭＳ Ｐゴシック" pitchFamily="34" charset="-128"/>
                <a:cs typeface="Times New Roman" pitchFamily="18" charset="0"/>
                <a:sym typeface="Symbol" pitchFamily="18" charset="2"/>
              </a:rPr>
              <a:t></a:t>
            </a:r>
            <a:r>
              <a:rPr lang="en-US" altLang="zh-CN" baseline="-25000" dirty="0">
                <a:ea typeface="ＭＳ Ｐゴシック" pitchFamily="34" charset="-128"/>
                <a:cs typeface="Times New Roman" pitchFamily="18" charset="0"/>
                <a:sym typeface="Greek Symbols" pitchFamily="18" charset="2"/>
              </a:rPr>
              <a:t>1</a:t>
            </a:r>
            <a:r>
              <a:rPr lang="en-US" altLang="zh-CN" dirty="0">
                <a:ea typeface="ＭＳ Ｐゴシック" pitchFamily="34" charset="-128"/>
                <a:cs typeface="Times New Roman" pitchFamily="18" charset="0"/>
                <a:sym typeface="Symbol" pitchFamily="18" charset="2"/>
              </a:rPr>
              <a:t> </a:t>
            </a:r>
            <a:r>
              <a:rPr lang="en-US" altLang="zh-CN" baseline="-25000" dirty="0">
                <a:ea typeface="ＭＳ Ｐゴシック" pitchFamily="34" charset="-128"/>
                <a:cs typeface="Times New Roman" pitchFamily="18" charset="0"/>
                <a:sym typeface="Symbol" pitchFamily="18" charset="2"/>
              </a:rPr>
              <a:t></a:t>
            </a:r>
            <a:r>
              <a:rPr lang="en-US" altLang="zh-CN" baseline="-25000" dirty="0">
                <a:ea typeface="ＭＳ Ｐゴシック" pitchFamily="34" charset="-128"/>
                <a:cs typeface="Times New Roman" pitchFamily="18" charset="0"/>
                <a:sym typeface="Greek Symbols" pitchFamily="18" charset="2"/>
              </a:rPr>
              <a:t>2 </a:t>
            </a:r>
            <a:r>
              <a:rPr lang="en-US" altLang="zh-CN" dirty="0">
                <a:ea typeface="ＭＳ Ｐゴシック" pitchFamily="34" charset="-128"/>
                <a:cs typeface="Times New Roman" pitchFamily="18" charset="0"/>
                <a:sym typeface="Symbol" pitchFamily="18" charset="2"/>
              </a:rPr>
              <a:t>. . . </a:t>
            </a:r>
            <a:r>
              <a:rPr lang="en-US" altLang="zh-CN" baseline="-25000" dirty="0">
                <a:ea typeface="ＭＳ Ｐゴシック" pitchFamily="34" charset="-128"/>
                <a:cs typeface="Times New Roman" pitchFamily="18" charset="0"/>
                <a:sym typeface="Symbol" pitchFamily="18" charset="2"/>
              </a:rPr>
              <a:t></a:t>
            </a:r>
            <a:r>
              <a:rPr lang="en-US" altLang="zh-CN" i="1" baseline="-25000" dirty="0">
                <a:ea typeface="ＭＳ Ｐゴシック" pitchFamily="34" charset="-128"/>
                <a:cs typeface="Times New Roman" pitchFamily="18" charset="0"/>
                <a:sym typeface="Greek Symbols" pitchFamily="18" charset="2"/>
              </a:rPr>
              <a:t>n </a:t>
            </a:r>
            <a:r>
              <a:rPr lang="en-US" altLang="zh-CN" dirty="0">
                <a:ea typeface="ＭＳ Ｐゴシック" pitchFamily="34" charset="-128"/>
                <a:cs typeface="Times New Roman" pitchFamily="18" charset="0"/>
                <a:sym typeface="Symbol" pitchFamily="18" charset="2"/>
              </a:rPr>
              <a:t>(</a:t>
            </a:r>
            <a:r>
              <a:rPr lang="en-US" altLang="zh-CN" i="1" dirty="0">
                <a:ea typeface="ＭＳ Ｐゴシック" pitchFamily="34" charset="-128"/>
                <a:cs typeface="Times New Roman" pitchFamily="18" charset="0"/>
                <a:sym typeface="Symbol" pitchFamily="18" charset="2"/>
              </a:rPr>
              <a:t>r). </a:t>
            </a:r>
            <a:endParaRPr lang="en-US" altLang="zh-CN" dirty="0">
              <a:ea typeface="ＭＳ Ｐゴシック" pitchFamily="34" charset="-128"/>
              <a:cs typeface="Times New Roman" pitchFamily="18" charset="0"/>
              <a:sym typeface="Symbol" pitchFamily="18" charset="2"/>
            </a:endParaRPr>
          </a:p>
          <a:p>
            <a:r>
              <a:rPr lang="en-US" altLang="zh-CN" b="1" dirty="0">
                <a:ea typeface="ＭＳ Ｐゴシック" pitchFamily="34" charset="-128"/>
                <a:cs typeface="Times New Roman" pitchFamily="18" charset="0"/>
                <a:sym typeface="Greek Symbols" pitchFamily="18" charset="2"/>
              </a:rPr>
              <a:t>A10</a:t>
            </a:r>
            <a:r>
              <a:rPr lang="en-US" altLang="zh-CN" dirty="0">
                <a:ea typeface="ＭＳ Ｐゴシック" pitchFamily="34" charset="-128"/>
                <a:cs typeface="Times New Roman" pitchFamily="18" charset="0"/>
                <a:sym typeface="Greek Symbols" pitchFamily="18" charset="2"/>
              </a:rPr>
              <a:t> (</a:t>
            </a:r>
            <a:r>
              <a:rPr lang="en-US" altLang="zh-CN" b="1" dirty="0">
                <a:solidFill>
                  <a:srgbClr val="3366CC"/>
                </a:solidFill>
                <a:ea typeface="ＭＳ Ｐゴシック" pitchFamily="34" charset="-128"/>
                <a:cs typeface="Times New Roman" pitchFamily="18" charset="0"/>
                <a:sym typeface="Greek Symbols" pitchFamily="18" charset="2"/>
              </a:rPr>
              <a:t>disjunctive selection by union of identifiers</a:t>
            </a:r>
            <a:r>
              <a:rPr lang="en-US" altLang="zh-CN" dirty="0">
                <a:ea typeface="ＭＳ Ｐゴシック" pitchFamily="34" charset="-128"/>
                <a:cs typeface="Times New Roman" pitchFamily="18" charset="0"/>
                <a:sym typeface="Greek Symbols" pitchFamily="18" charset="2"/>
              </a:rPr>
              <a:t>). </a:t>
            </a:r>
          </a:p>
          <a:p>
            <a:pPr lvl="1"/>
            <a:r>
              <a:rPr lang="en-US" altLang="zh-CN" dirty="0">
                <a:ea typeface="ＭＳ Ｐゴシック" pitchFamily="34" charset="-128"/>
                <a:cs typeface="Times New Roman" pitchFamily="18" charset="0"/>
                <a:sym typeface="Greek Symbols" pitchFamily="18" charset="2"/>
              </a:rPr>
              <a:t>applicable if </a:t>
            </a:r>
            <a:r>
              <a:rPr lang="en-US" altLang="zh-CN" i="1" dirty="0">
                <a:ea typeface="ＭＳ Ｐゴシック" pitchFamily="34" charset="-128"/>
                <a:cs typeface="Times New Roman" pitchFamily="18" charset="0"/>
                <a:sym typeface="Greek Symbols" pitchFamily="18" charset="2"/>
              </a:rPr>
              <a:t>all </a:t>
            </a:r>
            <a:r>
              <a:rPr lang="en-US" altLang="zh-CN" dirty="0">
                <a:ea typeface="ＭＳ Ｐゴシック" pitchFamily="34" charset="-128"/>
                <a:cs typeface="Times New Roman" pitchFamily="18" charset="0"/>
                <a:sym typeface="Greek Symbols" pitchFamily="18" charset="2"/>
              </a:rPr>
              <a:t> conditions have available indices </a:t>
            </a:r>
          </a:p>
          <a:p>
            <a:pPr lvl="2"/>
            <a:r>
              <a:rPr lang="en-US" altLang="zh-CN" dirty="0">
                <a:ea typeface="ＭＳ Ｐゴシック" pitchFamily="34" charset="-128"/>
                <a:cs typeface="Times New Roman" pitchFamily="18" charset="0"/>
                <a:sym typeface="Greek Symbols" pitchFamily="18" charset="2"/>
              </a:rPr>
              <a:t>otherwise use linear scan</a:t>
            </a:r>
          </a:p>
          <a:p>
            <a:pPr lvl="1"/>
            <a:r>
              <a:rPr lang="en-US" altLang="zh-CN" dirty="0">
                <a:ea typeface="ＭＳ Ｐゴシック" pitchFamily="34" charset="-128"/>
                <a:cs typeface="Times New Roman" pitchFamily="18" charset="0"/>
                <a:sym typeface="Greek Symbols" pitchFamily="18" charset="2"/>
              </a:rPr>
              <a:t>use corresponding index for each condition, and take </a:t>
            </a:r>
            <a:r>
              <a:rPr lang="en-US" altLang="zh-CN" dirty="0">
                <a:solidFill>
                  <a:srgbClr val="FF0000"/>
                </a:solidFill>
                <a:ea typeface="ＭＳ Ｐゴシック" pitchFamily="34" charset="-128"/>
                <a:cs typeface="Times New Roman" pitchFamily="18" charset="0"/>
                <a:sym typeface="Greek Symbols" pitchFamily="18" charset="2"/>
              </a:rPr>
              <a:t>union</a:t>
            </a:r>
            <a:r>
              <a:rPr lang="en-US" altLang="zh-CN" dirty="0">
                <a:ea typeface="ＭＳ Ｐゴシック" pitchFamily="34" charset="-128"/>
                <a:cs typeface="Times New Roman" pitchFamily="18" charset="0"/>
                <a:sym typeface="Greek Symbols" pitchFamily="18" charset="2"/>
              </a:rPr>
              <a:t> of all the obtained sets of record pointers. </a:t>
            </a:r>
          </a:p>
          <a:p>
            <a:pPr lvl="1"/>
            <a:r>
              <a:rPr lang="en-US" altLang="zh-CN" dirty="0">
                <a:ea typeface="ＭＳ Ｐゴシック" pitchFamily="34" charset="-128"/>
                <a:cs typeface="Times New Roman" pitchFamily="18" charset="0"/>
                <a:sym typeface="Greek Symbols" pitchFamily="18" charset="2"/>
              </a:rPr>
              <a:t>then fetch records from file</a:t>
            </a:r>
          </a:p>
          <a:p>
            <a:endParaRPr lang="en-US" altLang="zh-CN" b="1" dirty="0">
              <a:ea typeface="ＭＳ Ｐゴシック" pitchFamily="34" charset="-128"/>
              <a:cs typeface="Times New Roman" pitchFamily="18" charset="0"/>
              <a:sym typeface="Symbol" pitchFamily="18" charset="2"/>
            </a:endParaRPr>
          </a:p>
          <a:p>
            <a:endParaRPr lang="en-US" altLang="zh-CN" b="1" dirty="0">
              <a:ea typeface="ＭＳ Ｐゴシック" pitchFamily="34" charset="-128"/>
              <a:cs typeface="Times New Roman" pitchFamily="18" charset="0"/>
              <a:sym typeface="Symbol" pitchFamily="18" charset="2"/>
            </a:endParaRPr>
          </a:p>
          <a:p>
            <a:r>
              <a:rPr lang="en-US" altLang="zh-CN" b="1" dirty="0">
                <a:ea typeface="ＭＳ Ｐゴシック" pitchFamily="34" charset="-128"/>
                <a:cs typeface="Times New Roman" pitchFamily="18" charset="0"/>
                <a:sym typeface="Symbol" pitchFamily="18" charset="2"/>
              </a:rPr>
              <a:t>Negation:  </a:t>
            </a:r>
            <a:r>
              <a:rPr lang="en-US" altLang="zh-CN" dirty="0">
                <a:ea typeface="ＭＳ Ｐゴシック" pitchFamily="34" charset="-128"/>
                <a:cs typeface="Times New Roman" pitchFamily="18" charset="0"/>
                <a:sym typeface="Symbol" pitchFamily="18" charset="2"/>
              </a:rPr>
              <a:t></a:t>
            </a:r>
            <a:r>
              <a:rPr lang="en-US" altLang="zh-CN" baseline="-25000" dirty="0">
                <a:ea typeface="ＭＳ Ｐゴシック" pitchFamily="34" charset="-128"/>
                <a:cs typeface="Times New Roman" pitchFamily="18" charset="0"/>
                <a:sym typeface="Symbol" pitchFamily="18" charset="2"/>
              </a:rPr>
              <a:t></a:t>
            </a:r>
            <a:r>
              <a:rPr lang="en-US" altLang="zh-CN" dirty="0">
                <a:ea typeface="ＭＳ Ｐゴシック" pitchFamily="34" charset="-128"/>
                <a:cs typeface="Times New Roman" pitchFamily="18" charset="0"/>
                <a:sym typeface="Symbol" pitchFamily="18" charset="2"/>
              </a:rPr>
              <a:t>(</a:t>
            </a:r>
            <a:r>
              <a:rPr lang="en-US" altLang="zh-CN" i="1" dirty="0">
                <a:ea typeface="ＭＳ Ｐゴシック" pitchFamily="34" charset="-128"/>
                <a:cs typeface="Times New Roman" pitchFamily="18" charset="0"/>
                <a:sym typeface="Symbol" pitchFamily="18" charset="2"/>
              </a:rPr>
              <a:t>r)</a:t>
            </a:r>
          </a:p>
          <a:p>
            <a:pPr lvl="1"/>
            <a:r>
              <a:rPr lang="en-US" altLang="zh-CN" dirty="0">
                <a:ea typeface="ＭＳ Ｐゴシック" pitchFamily="34" charset="-128"/>
                <a:cs typeface="Times New Roman" pitchFamily="18" charset="0"/>
                <a:sym typeface="Symbol" pitchFamily="18" charset="2"/>
              </a:rPr>
              <a:t>Use linear scan on file</a:t>
            </a:r>
          </a:p>
          <a:p>
            <a:pPr lvl="1"/>
            <a:r>
              <a:rPr lang="en-US" altLang="zh-CN" dirty="0">
                <a:ea typeface="ＭＳ Ｐゴシック" pitchFamily="34" charset="-128"/>
                <a:cs typeface="Times New Roman" pitchFamily="18" charset="0"/>
                <a:sym typeface="Symbol" pitchFamily="18" charset="2"/>
              </a:rPr>
              <a:t>If very few records satisfy , and an index is applicable to </a:t>
            </a:r>
          </a:p>
          <a:p>
            <a:pPr lvl="2"/>
            <a:r>
              <a:rPr lang="en-US" altLang="zh-CN" dirty="0">
                <a:ea typeface="ＭＳ Ｐゴシック" pitchFamily="34" charset="-128"/>
                <a:cs typeface="Times New Roman" pitchFamily="18" charset="0"/>
                <a:sym typeface="Symbol" pitchFamily="18" charset="2"/>
              </a:rPr>
              <a:t> Find satisfying records using index and fetch from file</a:t>
            </a:r>
          </a:p>
          <a:p>
            <a:endParaRPr lang="zh-CN" altLang="en-US" dirty="0"/>
          </a:p>
        </p:txBody>
      </p:sp>
      <p:sp>
        <p:nvSpPr>
          <p:cNvPr id="4" name="日期占位符 3">
            <a:extLst>
              <a:ext uri="{FF2B5EF4-FFF2-40B4-BE49-F238E27FC236}">
                <a16:creationId xmlns:a16="http://schemas.microsoft.com/office/drawing/2014/main" id="{A138EEBB-A203-4C54-8CBA-D1F3683381CB}"/>
              </a:ext>
            </a:extLst>
          </p:cNvPr>
          <p:cNvSpPr>
            <a:spLocks noGrp="1"/>
          </p:cNvSpPr>
          <p:nvPr>
            <p:ph type="dt" sz="half" idx="10"/>
          </p:nvPr>
        </p:nvSpPr>
        <p:spPr/>
        <p:txBody>
          <a:bodyPr/>
          <a:lstStyle/>
          <a:p>
            <a:fld id="{E16FF53F-9B01-4B35-93C9-DEB5BC903208}"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CD0A5BF4-7C45-4890-ABA6-151301A16044}"/>
              </a:ext>
            </a:extLst>
          </p:cNvPr>
          <p:cNvSpPr>
            <a:spLocks noGrp="1"/>
          </p:cNvSpPr>
          <p:nvPr>
            <p:ph type="sldNum" sz="quarter" idx="12"/>
          </p:nvPr>
        </p:nvSpPr>
        <p:spPr/>
        <p:txBody>
          <a:bodyPr/>
          <a:lstStyle/>
          <a:p>
            <a:fld id="{47C4BD23-150C-4A56-8E66-9482A3FB2E80}" type="slidenum">
              <a:rPr lang="zh-CN" altLang="en-US" smtClean="0"/>
              <a:pPr/>
              <a:t>38</a:t>
            </a:fld>
            <a:endParaRPr lang="zh-CN" altLang="en-US" dirty="0"/>
          </a:p>
        </p:txBody>
      </p:sp>
      <p:sp>
        <p:nvSpPr>
          <p:cNvPr id="6" name="文本框 5">
            <a:extLst>
              <a:ext uri="{FF2B5EF4-FFF2-40B4-BE49-F238E27FC236}">
                <a16:creationId xmlns:a16="http://schemas.microsoft.com/office/drawing/2014/main" id="{57D15421-412D-42D8-9805-EC62D823FE42}"/>
              </a:ext>
            </a:extLst>
          </p:cNvPr>
          <p:cNvSpPr txBox="1"/>
          <p:nvPr/>
        </p:nvSpPr>
        <p:spPr>
          <a:xfrm>
            <a:off x="5542384" y="3075210"/>
            <a:ext cx="6181530" cy="1200329"/>
          </a:xfrm>
          <a:prstGeom prst="rect">
            <a:avLst/>
          </a:prstGeom>
          <a:noFill/>
        </p:spPr>
        <p:txBody>
          <a:bodyPr wrap="square" rtlCol="0">
            <a:spAutoFit/>
          </a:bodyPr>
          <a:lstStyle/>
          <a:p>
            <a:r>
              <a:rPr lang="en-US" altLang="zh-CN" sz="2400" dirty="0">
                <a:ea typeface="ＭＳ Ｐゴシック" pitchFamily="34" charset="-128"/>
                <a:cs typeface="Times New Roman" pitchFamily="18" charset="0"/>
              </a:rPr>
              <a:t>select   * </a:t>
            </a:r>
          </a:p>
          <a:p>
            <a:pPr marL="0" indent="0">
              <a:buNone/>
              <a:tabLst>
                <a:tab pos="2338388" algn="l"/>
              </a:tabLst>
            </a:pPr>
            <a:r>
              <a:rPr lang="en-US" altLang="zh-CN" sz="2400" dirty="0">
                <a:ea typeface="ＭＳ Ｐゴシック" pitchFamily="34" charset="-128"/>
                <a:cs typeface="Times New Roman" pitchFamily="18" charset="0"/>
              </a:rPr>
              <a:t>from    instructor</a:t>
            </a:r>
          </a:p>
          <a:p>
            <a:pPr marL="0" indent="0">
              <a:buNone/>
              <a:tabLst>
                <a:tab pos="2338388" algn="l"/>
              </a:tabLst>
            </a:pPr>
            <a:r>
              <a:rPr lang="en-US" altLang="zh-CN" sz="2400" dirty="0">
                <a:ea typeface="ＭＳ Ｐゴシック" pitchFamily="34" charset="-128"/>
                <a:cs typeface="Times New Roman" pitchFamily="18" charset="0"/>
              </a:rPr>
              <a:t>where  </a:t>
            </a:r>
            <a:r>
              <a:rPr lang="en-US" altLang="zh-CN" sz="2400" dirty="0">
                <a:highlight>
                  <a:srgbClr val="FFFF00"/>
                </a:highlight>
                <a:ea typeface="ＭＳ Ｐゴシック" pitchFamily="34" charset="-128"/>
                <a:cs typeface="Times New Roman" pitchFamily="18" charset="0"/>
              </a:rPr>
              <a:t>ID=1000</a:t>
            </a:r>
            <a:r>
              <a:rPr lang="en-US" altLang="zh-CN" sz="2400" dirty="0">
                <a:ea typeface="ＭＳ Ｐゴシック" pitchFamily="34" charset="-128"/>
                <a:cs typeface="Times New Roman" pitchFamily="18" charset="0"/>
              </a:rPr>
              <a:t>    </a:t>
            </a:r>
            <a:r>
              <a:rPr lang="en-US" altLang="zh-CN" sz="2400" dirty="0">
                <a:solidFill>
                  <a:srgbClr val="FF0000"/>
                </a:solidFill>
                <a:ea typeface="ＭＳ Ｐゴシック" pitchFamily="34" charset="-128"/>
                <a:cs typeface="Times New Roman" pitchFamily="18" charset="0"/>
              </a:rPr>
              <a:t>OR</a:t>
            </a:r>
            <a:r>
              <a:rPr lang="en-US" altLang="zh-CN" sz="2400" dirty="0">
                <a:ea typeface="ＭＳ Ｐゴシック" pitchFamily="34" charset="-128"/>
                <a:cs typeface="Times New Roman" pitchFamily="18" charset="0"/>
              </a:rPr>
              <a:t>   </a:t>
            </a:r>
            <a:r>
              <a:rPr lang="en-US" altLang="zh-CN" sz="2400" dirty="0" err="1">
                <a:highlight>
                  <a:srgbClr val="DCECE0"/>
                </a:highlight>
                <a:ea typeface="ＭＳ Ｐゴシック" pitchFamily="34" charset="-128"/>
                <a:cs typeface="Times New Roman" pitchFamily="18" charset="0"/>
              </a:rPr>
              <a:t>dept_name</a:t>
            </a:r>
            <a:r>
              <a:rPr lang="en-US" altLang="zh-CN" sz="2400" dirty="0">
                <a:highlight>
                  <a:srgbClr val="DCECE0"/>
                </a:highlight>
                <a:ea typeface="ＭＳ Ｐゴシック" pitchFamily="34" charset="-128"/>
                <a:cs typeface="Times New Roman" pitchFamily="18" charset="0"/>
              </a:rPr>
              <a:t>=‘</a:t>
            </a:r>
            <a:r>
              <a:rPr lang="en-US" altLang="zh-CN" sz="2400" dirty="0" err="1">
                <a:highlight>
                  <a:srgbClr val="DCECE0"/>
                </a:highlight>
                <a:ea typeface="ＭＳ Ｐゴシック" pitchFamily="34" charset="-128"/>
                <a:cs typeface="Times New Roman" pitchFamily="18" charset="0"/>
              </a:rPr>
              <a:t>Comp.Sci</a:t>
            </a:r>
            <a:r>
              <a:rPr lang="en-US" altLang="zh-CN" sz="2400" dirty="0">
                <a:highlight>
                  <a:srgbClr val="DCECE0"/>
                </a:highlight>
                <a:ea typeface="ＭＳ Ｐゴシック" pitchFamily="34" charset="-128"/>
                <a:cs typeface="Times New Roman" pitchFamily="18" charset="0"/>
              </a:rPr>
              <a:t>’</a:t>
            </a:r>
          </a:p>
        </p:txBody>
      </p:sp>
      <p:cxnSp>
        <p:nvCxnSpPr>
          <p:cNvPr id="7" name="直接箭头连接符 6">
            <a:extLst>
              <a:ext uri="{FF2B5EF4-FFF2-40B4-BE49-F238E27FC236}">
                <a16:creationId xmlns:a16="http://schemas.microsoft.com/office/drawing/2014/main" id="{CBBE246F-0670-422B-AE9B-39C8CD7C98CB}"/>
              </a:ext>
            </a:extLst>
          </p:cNvPr>
          <p:cNvCxnSpPr/>
          <p:nvPr/>
        </p:nvCxnSpPr>
        <p:spPr>
          <a:xfrm>
            <a:off x="7165910" y="4166119"/>
            <a:ext cx="0" cy="2799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C516043D-5C01-496D-B65F-64C8B304F4AE}"/>
              </a:ext>
            </a:extLst>
          </p:cNvPr>
          <p:cNvCxnSpPr/>
          <p:nvPr/>
        </p:nvCxnSpPr>
        <p:spPr>
          <a:xfrm>
            <a:off x="9179767" y="4166119"/>
            <a:ext cx="0" cy="2799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325A959-79F4-48D2-ADCB-D872C87FD6F4}"/>
                  </a:ext>
                </a:extLst>
              </p:cNvPr>
              <p:cNvSpPr txBox="1"/>
              <p:nvPr/>
            </p:nvSpPr>
            <p:spPr>
              <a:xfrm>
                <a:off x="6890008" y="4393892"/>
                <a:ext cx="3872851" cy="461665"/>
              </a:xfrm>
              <a:prstGeom prst="rect">
                <a:avLst/>
              </a:prstGeom>
              <a:noFill/>
            </p:spPr>
            <p:txBody>
              <a:bodyPr wrap="square" rtlCol="0">
                <a:spAutoFit/>
              </a:bodyPr>
              <a:lstStyle/>
              <a:p>
                <a:r>
                  <a:rPr lang="en-US" altLang="zh-CN" sz="2400" dirty="0">
                    <a:highlight>
                      <a:srgbClr val="FFFF00"/>
                    </a:highlight>
                  </a:rPr>
                  <a:t>S1</a:t>
                </a:r>
                <a:r>
                  <a:rPr lang="en-US" altLang="zh-CN" sz="2400" dirty="0"/>
                  <a:t>         </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rPr>
                      <m:t> </m:t>
                    </m:r>
                    <m:r>
                      <a:rPr lang="en-US" altLang="zh-CN" sz="2400" i="1" dirty="0" smtClean="0">
                        <a:solidFill>
                          <a:srgbClr val="FF0000"/>
                        </a:solidFill>
                        <a:latin typeface="Cambria Math" panose="02040503050406030204" pitchFamily="18" charset="0"/>
                        <a:ea typeface="Cambria Math" panose="02040503050406030204" pitchFamily="18" charset="0"/>
                      </a:rPr>
                      <m:t>∪</m:t>
                    </m:r>
                  </m:oMath>
                </a14:m>
                <a:r>
                  <a:rPr lang="en-US" altLang="zh-CN" sz="2400" dirty="0"/>
                  <a:t>             </a:t>
                </a:r>
                <a:r>
                  <a:rPr lang="en-US" altLang="zh-CN" sz="2400" dirty="0">
                    <a:highlight>
                      <a:srgbClr val="DCECE0"/>
                    </a:highlight>
                    <a:ea typeface="ＭＳ Ｐゴシック" pitchFamily="34" charset="-128"/>
                    <a:cs typeface="Times New Roman" pitchFamily="18" charset="0"/>
                  </a:rPr>
                  <a:t>S2</a:t>
                </a:r>
                <a:endParaRPr lang="zh-CN" altLang="en-US" sz="2400" dirty="0">
                  <a:highlight>
                    <a:srgbClr val="DCECE0"/>
                  </a:highlight>
                  <a:ea typeface="ＭＳ Ｐゴシック" pitchFamily="34" charset="-128"/>
                  <a:cs typeface="Times New Roman" pitchFamily="18" charset="0"/>
                </a:endParaRPr>
              </a:p>
            </p:txBody>
          </p:sp>
        </mc:Choice>
        <mc:Fallback xmlns="">
          <p:sp>
            <p:nvSpPr>
              <p:cNvPr id="9" name="文本框 8">
                <a:extLst>
                  <a:ext uri="{FF2B5EF4-FFF2-40B4-BE49-F238E27FC236}">
                    <a16:creationId xmlns:a16="http://schemas.microsoft.com/office/drawing/2014/main" id="{6325A959-79F4-48D2-ADCB-D872C87FD6F4}"/>
                  </a:ext>
                </a:extLst>
              </p:cNvPr>
              <p:cNvSpPr txBox="1">
                <a:spLocks noRot="1" noChangeAspect="1" noMove="1" noResize="1" noEditPoints="1" noAdjustHandles="1" noChangeArrowheads="1" noChangeShapeType="1" noTextEdit="1"/>
              </p:cNvSpPr>
              <p:nvPr/>
            </p:nvSpPr>
            <p:spPr>
              <a:xfrm>
                <a:off x="6890008" y="4393892"/>
                <a:ext cx="3872851" cy="461665"/>
              </a:xfrm>
              <a:prstGeom prst="rect">
                <a:avLst/>
              </a:prstGeom>
              <a:blipFill>
                <a:blip r:embed="rId2"/>
                <a:stretch>
                  <a:fillRect l="-2358"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3100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0AE3B-401C-4548-9636-F2A411CE17BA}"/>
              </a:ext>
            </a:extLst>
          </p:cNvPr>
          <p:cNvSpPr>
            <a:spLocks noGrp="1"/>
          </p:cNvSpPr>
          <p:nvPr>
            <p:ph type="title"/>
          </p:nvPr>
        </p:nvSpPr>
        <p:spPr/>
        <p:txBody>
          <a:bodyPr/>
          <a:lstStyle/>
          <a:p>
            <a:r>
              <a:rPr lang="en-US" altLang="zh-CN" dirty="0"/>
              <a:t>15.4 Sorting</a:t>
            </a:r>
            <a:endParaRPr lang="zh-CN" altLang="en-US" dirty="0"/>
          </a:p>
        </p:txBody>
      </p:sp>
      <p:sp>
        <p:nvSpPr>
          <p:cNvPr id="3" name="内容占位符 2">
            <a:extLst>
              <a:ext uri="{FF2B5EF4-FFF2-40B4-BE49-F238E27FC236}">
                <a16:creationId xmlns:a16="http://schemas.microsoft.com/office/drawing/2014/main" id="{BE02A629-D94F-4399-8B8D-0D65343E947A}"/>
              </a:ext>
            </a:extLst>
          </p:cNvPr>
          <p:cNvSpPr>
            <a:spLocks noGrp="1"/>
          </p:cNvSpPr>
          <p:nvPr>
            <p:ph idx="1"/>
          </p:nvPr>
        </p:nvSpPr>
        <p:spPr/>
        <p:txBody>
          <a:bodyPr/>
          <a:lstStyle/>
          <a:p>
            <a:r>
              <a:rPr lang="en-US" altLang="zh-CN" dirty="0"/>
              <a:t>Sorting of data plays an important role in database system</a:t>
            </a:r>
          </a:p>
          <a:p>
            <a:pPr lvl="1"/>
            <a:r>
              <a:rPr lang="en-US" altLang="zh-CN" dirty="0"/>
              <a:t>select </a:t>
            </a:r>
            <a:r>
              <a:rPr lang="en-US" altLang="zh-CN" dirty="0">
                <a:solidFill>
                  <a:srgbClr val="FF0000"/>
                </a:solidFill>
              </a:rPr>
              <a:t>unique</a:t>
            </a:r>
            <a:r>
              <a:rPr lang="en-US" altLang="zh-CN" dirty="0"/>
              <a:t>(</a:t>
            </a:r>
            <a:r>
              <a:rPr lang="en-US" altLang="zh-CN" dirty="0" err="1"/>
              <a:t>attri_A</a:t>
            </a:r>
            <a:r>
              <a:rPr lang="en-US" altLang="zh-CN" dirty="0"/>
              <a:t>)-from-where-</a:t>
            </a:r>
            <a:r>
              <a:rPr lang="en-US" altLang="zh-CN" dirty="0">
                <a:solidFill>
                  <a:srgbClr val="FF0000"/>
                </a:solidFill>
              </a:rPr>
              <a:t>order by</a:t>
            </a:r>
          </a:p>
          <a:p>
            <a:pPr lvl="2"/>
            <a:r>
              <a:rPr lang="en-US" altLang="zh-CN" dirty="0"/>
              <a:t>sorting on query result is needed</a:t>
            </a:r>
          </a:p>
          <a:p>
            <a:pPr lvl="1"/>
            <a:r>
              <a:rPr lang="en-US" altLang="zh-CN" i="1" dirty="0">
                <a:solidFill>
                  <a:srgbClr val="2D0EE4"/>
                </a:solidFill>
              </a:rPr>
              <a:t>instructor</a:t>
            </a:r>
            <a:r>
              <a:rPr lang="en-US" altLang="zh-CN" dirty="0"/>
              <a:t> </a:t>
            </a:r>
            <a:r>
              <a:rPr lang="en-US" altLang="zh-CN" dirty="0">
                <a:solidFill>
                  <a:srgbClr val="FF0000"/>
                </a:solidFill>
              </a:rPr>
              <a:t>join</a:t>
            </a:r>
            <a:r>
              <a:rPr lang="en-US" altLang="zh-CN" dirty="0"/>
              <a:t> </a:t>
            </a:r>
            <a:r>
              <a:rPr lang="en-US" altLang="zh-CN" i="1" dirty="0">
                <a:solidFill>
                  <a:srgbClr val="2D0EE4"/>
                </a:solidFill>
              </a:rPr>
              <a:t>department</a:t>
            </a:r>
          </a:p>
          <a:p>
            <a:pPr lvl="2"/>
            <a:r>
              <a:rPr lang="en-US" altLang="zh-CN" dirty="0"/>
              <a:t>if the two relations are first sorted, join operation can be implemented efficiently</a:t>
            </a:r>
          </a:p>
          <a:p>
            <a:r>
              <a:rPr lang="en-US" altLang="zh-CN" dirty="0"/>
              <a:t>By sorting the database file , the records in relations are ordered physically, helping for efficiently processing</a:t>
            </a:r>
          </a:p>
          <a:p>
            <a:pPr lvl="1"/>
            <a:r>
              <a:rPr lang="en-US" altLang="zh-CN" dirty="0"/>
              <a:t>e.g. primary-key </a:t>
            </a:r>
            <a:r>
              <a:rPr lang="en-US" altLang="zh-CN" b="1" dirty="0">
                <a:solidFill>
                  <a:srgbClr val="FF0000"/>
                </a:solidFill>
              </a:rPr>
              <a:t>ID</a:t>
            </a:r>
            <a:r>
              <a:rPr lang="en-US" altLang="zh-CN" dirty="0"/>
              <a:t> in table </a:t>
            </a:r>
            <a:r>
              <a:rPr lang="en-US" altLang="zh-CN" b="1" dirty="0">
                <a:solidFill>
                  <a:srgbClr val="FF0000"/>
                </a:solidFill>
              </a:rPr>
              <a:t>instructor</a:t>
            </a:r>
            <a:r>
              <a:rPr lang="en-US" altLang="zh-CN" dirty="0"/>
              <a:t> results a primary index/B+-tree index</a:t>
            </a:r>
          </a:p>
          <a:p>
            <a:pPr marL="357188" lvl="1" indent="0">
              <a:buNone/>
            </a:pPr>
            <a:r>
              <a:rPr lang="en-US" altLang="zh-CN" dirty="0"/>
              <a:t>     , in which the tuples are stored in </a:t>
            </a:r>
            <a:r>
              <a:rPr lang="en-US" altLang="zh-CN" dirty="0">
                <a:solidFill>
                  <a:srgbClr val="2D0EE4"/>
                </a:solidFill>
              </a:rPr>
              <a:t>ascending</a:t>
            </a:r>
            <a:r>
              <a:rPr lang="en-US" altLang="zh-CN" dirty="0"/>
              <a:t> order of </a:t>
            </a:r>
            <a:r>
              <a:rPr lang="en-US" altLang="zh-CN" b="1" dirty="0">
                <a:solidFill>
                  <a:srgbClr val="FF0000"/>
                </a:solidFill>
              </a:rPr>
              <a:t>ID</a:t>
            </a:r>
            <a:r>
              <a:rPr lang="en-US" altLang="zh-CN" dirty="0"/>
              <a:t> </a:t>
            </a:r>
          </a:p>
          <a:p>
            <a:r>
              <a:rPr lang="en-US" altLang="zh-CN" dirty="0">
                <a:ea typeface="ＭＳ Ｐゴシック" pitchFamily="34" charset="-128"/>
              </a:rPr>
              <a:t>For relations that fit in memory, techniques like quicksort can be used</a:t>
            </a:r>
            <a:endParaRPr lang="en-US" altLang="zh-CN" dirty="0"/>
          </a:p>
          <a:p>
            <a:r>
              <a:rPr lang="en-US" altLang="zh-CN" dirty="0"/>
              <a:t>Tuples/records in relations are stored in database files on disk, and for relations that are bigger than main memory in size, </a:t>
            </a:r>
            <a:r>
              <a:rPr lang="en-US" altLang="zh-CN" dirty="0">
                <a:solidFill>
                  <a:srgbClr val="FF0000"/>
                </a:solidFill>
              </a:rPr>
              <a:t>external sorting </a:t>
            </a:r>
            <a:r>
              <a:rPr lang="en-US" altLang="zh-CN" dirty="0"/>
              <a:t>is needed to order database files on disk</a:t>
            </a:r>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3CB9EA14-E111-4EBB-91FD-2E11DC9F70DA}"/>
              </a:ext>
            </a:extLst>
          </p:cNvPr>
          <p:cNvSpPr>
            <a:spLocks noGrp="1"/>
          </p:cNvSpPr>
          <p:nvPr>
            <p:ph type="dt" sz="half" idx="10"/>
          </p:nvPr>
        </p:nvSpPr>
        <p:spPr/>
        <p:txBody>
          <a:bodyPr/>
          <a:lstStyle/>
          <a:p>
            <a:fld id="{3B925E5A-5ECD-4DF9-BF97-3857D1A82231}"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09E35477-0408-4670-AD45-F58E9487C51D}"/>
              </a:ext>
            </a:extLst>
          </p:cNvPr>
          <p:cNvSpPr>
            <a:spLocks noGrp="1"/>
          </p:cNvSpPr>
          <p:nvPr>
            <p:ph type="sldNum" sz="quarter" idx="12"/>
          </p:nvPr>
        </p:nvSpPr>
        <p:spPr/>
        <p:txBody>
          <a:bodyPr/>
          <a:lstStyle/>
          <a:p>
            <a:fld id="{47C4BD23-150C-4A56-8E66-9482A3FB2E80}" type="slidenum">
              <a:rPr lang="zh-CN" altLang="en-US" smtClean="0"/>
              <a:pPr/>
              <a:t>39</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CD882D12-A77C-4704-9849-4B3916891213}"/>
              </a:ext>
            </a:extLst>
          </p:cNvPr>
          <p:cNvSpPr>
            <a:spLocks noChangeArrowheads="1"/>
          </p:cNvSpPr>
          <p:nvPr/>
        </p:nvSpPr>
        <p:spPr bwMode="auto">
          <a:xfrm>
            <a:off x="10342357" y="3873281"/>
            <a:ext cx="381000" cy="228600"/>
          </a:xfrm>
          <a:prstGeom prst="actionButtonForwardNex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133115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sz="2800" dirty="0">
                <a:effectLst>
                  <a:outerShdw blurRad="38100" dist="38100" dir="2700000" algn="tl">
                    <a:srgbClr val="C0C0C0"/>
                  </a:outerShdw>
                </a:effectLst>
              </a:rPr>
              <a:t>Outline</a:t>
            </a:r>
            <a:endParaRPr lang="zh-CN" altLang="en-US" dirty="0"/>
          </a:p>
        </p:txBody>
      </p:sp>
      <p:sp>
        <p:nvSpPr>
          <p:cNvPr id="3" name="内容占位符 2"/>
          <p:cNvSpPr>
            <a:spLocks noGrp="1"/>
          </p:cNvSpPr>
          <p:nvPr>
            <p:ph idx="1"/>
          </p:nvPr>
        </p:nvSpPr>
        <p:spPr/>
        <p:txBody>
          <a:bodyPr>
            <a:normAutofit/>
          </a:bodyPr>
          <a:lstStyle/>
          <a:p>
            <a:r>
              <a:rPr lang="en-US" altLang="zh-CN" dirty="0">
                <a:ea typeface="ＭＳ Ｐゴシック" pitchFamily="34" charset="-128"/>
                <a:cs typeface="Times New Roman" pitchFamily="18" charset="0"/>
              </a:rPr>
              <a:t>Overview </a:t>
            </a:r>
          </a:p>
          <a:p>
            <a:endParaRPr lang="en-US" altLang="zh-CN" dirty="0">
              <a:ea typeface="ＭＳ Ｐゴシック" pitchFamily="34" charset="-128"/>
              <a:cs typeface="Times New Roman" pitchFamily="18" charset="0"/>
            </a:endParaRPr>
          </a:p>
          <a:p>
            <a:r>
              <a:rPr lang="en-US" altLang="zh-CN" dirty="0">
                <a:ea typeface="ＭＳ Ｐゴシック" pitchFamily="34" charset="-128"/>
                <a:cs typeface="Times New Roman" pitchFamily="18" charset="0"/>
              </a:rPr>
              <a:t>Measures of Query Cost</a:t>
            </a:r>
          </a:p>
          <a:p>
            <a:r>
              <a:rPr lang="en-US" altLang="zh-CN" dirty="0">
                <a:ea typeface="ＭＳ Ｐゴシック" pitchFamily="34" charset="-128"/>
                <a:cs typeface="Times New Roman" pitchFamily="18" charset="0"/>
              </a:rPr>
              <a:t>Selection Operation  </a:t>
            </a:r>
          </a:p>
          <a:p>
            <a:r>
              <a:rPr lang="en-US" altLang="zh-CN" dirty="0">
                <a:ea typeface="ＭＳ Ｐゴシック" pitchFamily="34" charset="-128"/>
                <a:cs typeface="Times New Roman" pitchFamily="18" charset="0"/>
              </a:rPr>
              <a:t>Sorting </a:t>
            </a:r>
          </a:p>
          <a:p>
            <a:r>
              <a:rPr lang="en-US" altLang="zh-CN" dirty="0">
                <a:ea typeface="ＭＳ Ｐゴシック" pitchFamily="34" charset="-128"/>
                <a:cs typeface="Times New Roman" pitchFamily="18" charset="0"/>
              </a:rPr>
              <a:t>Join Operation </a:t>
            </a:r>
          </a:p>
          <a:p>
            <a:r>
              <a:rPr lang="en-US" altLang="zh-CN" dirty="0">
                <a:ea typeface="ＭＳ Ｐゴシック" pitchFamily="34" charset="-128"/>
                <a:cs typeface="Times New Roman" pitchFamily="18" charset="0"/>
              </a:rPr>
              <a:t>Other Operations</a:t>
            </a:r>
          </a:p>
          <a:p>
            <a:r>
              <a:rPr lang="en-US" altLang="zh-CN" dirty="0">
                <a:ea typeface="ＭＳ Ｐゴシック" pitchFamily="34" charset="-128"/>
                <a:cs typeface="Times New Roman" pitchFamily="18" charset="0"/>
              </a:rPr>
              <a:t>Evaluation of Expressions</a:t>
            </a:r>
            <a:endParaRPr lang="en-US" altLang="en-US" sz="2400" dirty="0"/>
          </a:p>
        </p:txBody>
      </p:sp>
      <p:sp>
        <p:nvSpPr>
          <p:cNvPr id="4" name="日期占位符 3"/>
          <p:cNvSpPr>
            <a:spLocks noGrp="1"/>
          </p:cNvSpPr>
          <p:nvPr>
            <p:ph type="dt" sz="half" idx="10"/>
          </p:nvPr>
        </p:nvSpPr>
        <p:spPr/>
        <p:txBody>
          <a:bodyPr/>
          <a:lstStyle/>
          <a:p>
            <a:fld id="{48F2F015-452B-48EC-A252-9A7C58735969}" type="datetime1">
              <a:rPr lang="zh-CN" altLang="en-US" smtClean="0"/>
              <a:t>2021/12/6</a:t>
            </a:fld>
            <a:endParaRPr lang="zh-CN" altLang="en-US" dirty="0"/>
          </a:p>
        </p:txBody>
      </p:sp>
      <p:sp>
        <p:nvSpPr>
          <p:cNvPr id="6" name="标注: 弯曲线形(带强调线) 5">
            <a:extLst>
              <a:ext uri="{FF2B5EF4-FFF2-40B4-BE49-F238E27FC236}">
                <a16:creationId xmlns:a16="http://schemas.microsoft.com/office/drawing/2014/main" id="{C5D9AC9D-6483-4459-8AB6-DBD6DD488CBF}"/>
              </a:ext>
            </a:extLst>
          </p:cNvPr>
          <p:cNvSpPr/>
          <p:nvPr/>
        </p:nvSpPr>
        <p:spPr>
          <a:xfrm>
            <a:off x="6573229" y="781965"/>
            <a:ext cx="3480727" cy="612648"/>
          </a:xfrm>
          <a:prstGeom prst="accentCallout2">
            <a:avLst>
              <a:gd name="adj1" fmla="val 14486"/>
              <a:gd name="adj2" fmla="val 74"/>
              <a:gd name="adj3" fmla="val 82715"/>
              <a:gd name="adj4" fmla="val -62122"/>
              <a:gd name="adj5" fmla="val 39918"/>
              <a:gd name="adj6" fmla="val -13600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mn-lt"/>
                <a:ea typeface="ＭＳ Ｐゴシック" pitchFamily="34" charset="-128"/>
                <a:cs typeface="Times New Roman" pitchFamily="18" charset="0"/>
              </a:rPr>
              <a:t>Basic steps in  query  processing</a:t>
            </a:r>
            <a:endParaRPr lang="zh-CN" altLang="en-US" sz="2000" dirty="0">
              <a:solidFill>
                <a:schemeClr val="tx1"/>
              </a:solidFill>
            </a:endParaRPr>
          </a:p>
        </p:txBody>
      </p:sp>
      <p:sp>
        <p:nvSpPr>
          <p:cNvPr id="7" name="标注: 弯曲线形(带强调线) 6">
            <a:extLst>
              <a:ext uri="{FF2B5EF4-FFF2-40B4-BE49-F238E27FC236}">
                <a16:creationId xmlns:a16="http://schemas.microsoft.com/office/drawing/2014/main" id="{193F340D-CE8C-4823-A482-0CDE2700B76B}"/>
              </a:ext>
            </a:extLst>
          </p:cNvPr>
          <p:cNvSpPr/>
          <p:nvPr/>
        </p:nvSpPr>
        <p:spPr>
          <a:xfrm>
            <a:off x="5403668" y="1524347"/>
            <a:ext cx="3480727" cy="612648"/>
          </a:xfrm>
          <a:prstGeom prst="accentCallout2">
            <a:avLst>
              <a:gd name="adj1" fmla="val 14486"/>
              <a:gd name="adj2" fmla="val 74"/>
              <a:gd name="adj3" fmla="val 89538"/>
              <a:gd name="adj4" fmla="val -28046"/>
              <a:gd name="adj5" fmla="val 65504"/>
              <a:gd name="adj6" fmla="val -5193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ea typeface="ＭＳ Ｐゴシック" pitchFamily="34" charset="-128"/>
                <a:cs typeface="Times New Roman" pitchFamily="18" charset="0"/>
              </a:rPr>
              <a:t>Metrics for query measurement</a:t>
            </a:r>
            <a:endParaRPr lang="zh-CN" altLang="en-US" sz="2000" dirty="0">
              <a:solidFill>
                <a:schemeClr val="tx1"/>
              </a:solidFill>
            </a:endParaRPr>
          </a:p>
        </p:txBody>
      </p:sp>
      <p:sp>
        <p:nvSpPr>
          <p:cNvPr id="8" name="标注: 弯曲线形(带强调线) 7">
            <a:extLst>
              <a:ext uri="{FF2B5EF4-FFF2-40B4-BE49-F238E27FC236}">
                <a16:creationId xmlns:a16="http://schemas.microsoft.com/office/drawing/2014/main" id="{6F6E67D9-DE6A-4FBF-A735-F0970295BE45}"/>
              </a:ext>
            </a:extLst>
          </p:cNvPr>
          <p:cNvSpPr/>
          <p:nvPr/>
        </p:nvSpPr>
        <p:spPr>
          <a:xfrm>
            <a:off x="6239787" y="2494371"/>
            <a:ext cx="5641413" cy="612648"/>
          </a:xfrm>
          <a:prstGeom prst="accentCallout2">
            <a:avLst>
              <a:gd name="adj1" fmla="val 14486"/>
              <a:gd name="adj2" fmla="val 74"/>
              <a:gd name="adj3" fmla="val 95508"/>
              <a:gd name="adj4" fmla="val -26447"/>
              <a:gd name="adj5" fmla="val 85120"/>
              <a:gd name="adj6" fmla="val -5144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US" altLang="zh-CN" sz="2000" dirty="0">
                <a:solidFill>
                  <a:schemeClr val="tx1"/>
                </a:solidFill>
                <a:latin typeface="+mn-lt"/>
                <a:cs typeface="Times New Roman" pitchFamily="18" charset="0"/>
              </a:rPr>
              <a:t>Evaluating of individual relational algebra operations</a:t>
            </a:r>
            <a:endParaRPr lang="zh-CN" altLang="en-US" sz="2000" dirty="0">
              <a:solidFill>
                <a:schemeClr val="tx1"/>
              </a:solidFill>
            </a:endParaRPr>
          </a:p>
        </p:txBody>
      </p:sp>
      <p:sp>
        <p:nvSpPr>
          <p:cNvPr id="9" name="右大括号 8">
            <a:extLst>
              <a:ext uri="{FF2B5EF4-FFF2-40B4-BE49-F238E27FC236}">
                <a16:creationId xmlns:a16="http://schemas.microsoft.com/office/drawing/2014/main" id="{D49E8067-20D7-4209-AC0E-5B6B036C5B7F}"/>
              </a:ext>
            </a:extLst>
          </p:cNvPr>
          <p:cNvSpPr/>
          <p:nvPr/>
        </p:nvSpPr>
        <p:spPr>
          <a:xfrm>
            <a:off x="3052380" y="2377317"/>
            <a:ext cx="218560" cy="1280283"/>
          </a:xfrm>
          <a:prstGeom prst="rightBrace">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标注: 弯曲线形(带强调线) 9">
            <a:extLst>
              <a:ext uri="{FF2B5EF4-FFF2-40B4-BE49-F238E27FC236}">
                <a16:creationId xmlns:a16="http://schemas.microsoft.com/office/drawing/2014/main" id="{03959BDB-B5FA-404C-BE91-34D49EEBD9BA}"/>
              </a:ext>
            </a:extLst>
          </p:cNvPr>
          <p:cNvSpPr/>
          <p:nvPr/>
        </p:nvSpPr>
        <p:spPr>
          <a:xfrm>
            <a:off x="6172635" y="3748782"/>
            <a:ext cx="4711338" cy="612648"/>
          </a:xfrm>
          <a:prstGeom prst="accentCallout2">
            <a:avLst>
              <a:gd name="adj1" fmla="val 14486"/>
              <a:gd name="adj2" fmla="val 74"/>
              <a:gd name="adj3" fmla="val 84421"/>
              <a:gd name="adj4" fmla="val -28725"/>
              <a:gd name="adj5" fmla="val 65504"/>
              <a:gd name="adj6" fmla="val -5193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ea typeface="ＭＳ Ｐゴシック" pitchFamily="34" charset="-128"/>
                <a:cs typeface="Times New Roman" pitchFamily="18" charset="0"/>
              </a:rPr>
              <a:t>Evaluating of expression, i.e. a sequence of relational algebra operations,</a:t>
            </a:r>
            <a:endParaRPr lang="zh-CN" altLang="en-US" sz="2000" dirty="0">
              <a:solidFill>
                <a:schemeClr val="tx1"/>
              </a:solidFill>
              <a:ea typeface="ＭＳ Ｐゴシック" pitchFamily="34" charset="-128"/>
              <a:cs typeface="Times New Roman" pitchFamily="18" charset="0"/>
            </a:endParaRPr>
          </a:p>
        </p:txBody>
      </p:sp>
    </p:spTree>
    <p:extLst>
      <p:ext uri="{BB962C8B-B14F-4D97-AF65-F5344CB8AC3E}">
        <p14:creationId xmlns:p14="http://schemas.microsoft.com/office/powerpoint/2010/main" val="1164948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C501752-97E5-4DE8-ADD6-EB2C3FDAF5E1}"/>
              </a:ext>
            </a:extLst>
          </p:cNvPr>
          <p:cNvSpPr>
            <a:spLocks noGrp="1"/>
          </p:cNvSpPr>
          <p:nvPr>
            <p:ph idx="1"/>
          </p:nvPr>
        </p:nvSpPr>
        <p:spPr>
          <a:xfrm>
            <a:off x="268637" y="286719"/>
            <a:ext cx="5456523" cy="6408549"/>
          </a:xfrm>
        </p:spPr>
        <p:txBody>
          <a:bodyPr/>
          <a:lstStyle/>
          <a:p>
            <a:pPr marL="269875" indent="-269875">
              <a:spcBef>
                <a:spcPts val="560"/>
              </a:spcBef>
              <a:buClr>
                <a:srgbClr val="0B32D9"/>
              </a:buClr>
              <a:buSzPct val="60000"/>
              <a:buFont typeface="Wingdings" panose="05000000000000000000" pitchFamily="2" charset="2"/>
              <a:buChar char="n"/>
            </a:pPr>
            <a:r>
              <a:rPr lang="en-US" altLang="en-US" dirty="0">
                <a:latin typeface="+mn-lt"/>
                <a:ea typeface="ＭＳ Ｐゴシック" pitchFamily="34" charset="-128"/>
                <a:cs typeface="Arial" panose="020B0604020202020204" pitchFamily="34" charset="0"/>
              </a:rPr>
              <a:t>Let M denote memory size (e.g. 3, in pages)</a:t>
            </a:r>
          </a:p>
          <a:p>
            <a:pPr lvl="1">
              <a:buSzPct val="50000"/>
            </a:pPr>
            <a:r>
              <a:rPr lang="en-US" altLang="en-US" dirty="0">
                <a:latin typeface="+mn-lt"/>
                <a:ea typeface="MS PGothic" panose="020B0600070205080204" pitchFamily="34" charset="-128"/>
              </a:rPr>
              <a:t>1.  </a:t>
            </a:r>
            <a:r>
              <a:rPr lang="en-US" altLang="en-US" b="1" dirty="0">
                <a:latin typeface="+mn-lt"/>
                <a:ea typeface="MS PGothic" panose="020B0600070205080204" pitchFamily="34" charset="-128"/>
              </a:rPr>
              <a:t>Create sorted</a:t>
            </a:r>
            <a:r>
              <a:rPr lang="en-US" altLang="en-US" dirty="0">
                <a:latin typeface="+mn-lt"/>
                <a:ea typeface="MS PGothic" panose="020B0600070205080204" pitchFamily="34" charset="-128"/>
              </a:rPr>
              <a:t> </a:t>
            </a:r>
            <a:r>
              <a:rPr lang="en-US" altLang="en-US" b="1" dirty="0">
                <a:solidFill>
                  <a:srgbClr val="002060"/>
                </a:solidFill>
                <a:latin typeface="+mn-lt"/>
                <a:ea typeface="MS PGothic" panose="020B0600070205080204" pitchFamily="34" charset="-128"/>
              </a:rPr>
              <a:t>runs</a:t>
            </a:r>
            <a:r>
              <a:rPr lang="en-US" altLang="en-US" dirty="0">
                <a:latin typeface="+mn-lt"/>
                <a:ea typeface="MS PGothic" panose="020B0600070205080204" pitchFamily="34" charset="-128"/>
              </a:rPr>
              <a:t>.  Let </a:t>
            </a:r>
            <a:r>
              <a:rPr lang="en-US" altLang="en-US" i="1" dirty="0" err="1">
                <a:latin typeface="+mn-lt"/>
                <a:ea typeface="MS PGothic" panose="020B0600070205080204" pitchFamily="34" charset="-128"/>
              </a:rPr>
              <a:t>i</a:t>
            </a:r>
            <a:r>
              <a:rPr lang="en-US" altLang="en-US" dirty="0">
                <a:latin typeface="+mn-lt"/>
                <a:ea typeface="MS PGothic" panose="020B0600070205080204" pitchFamily="34" charset="-128"/>
              </a:rPr>
              <a:t> be 0 initially. </a:t>
            </a:r>
            <a:br>
              <a:rPr lang="en-US" altLang="en-US" dirty="0">
                <a:latin typeface="+mn-lt"/>
                <a:ea typeface="MS PGothic" panose="020B0600070205080204" pitchFamily="34" charset="-128"/>
              </a:rPr>
            </a:br>
            <a:r>
              <a:rPr lang="en-US" altLang="en-US" dirty="0">
                <a:latin typeface="+mn-lt"/>
                <a:ea typeface="MS PGothic" panose="020B0600070205080204" pitchFamily="34" charset="-128"/>
              </a:rPr>
              <a:t>     Repeatedly do the following till the end of the relation:</a:t>
            </a:r>
            <a:br>
              <a:rPr lang="en-US" altLang="en-US" dirty="0">
                <a:latin typeface="+mn-lt"/>
                <a:ea typeface="MS PGothic" panose="020B0600070205080204" pitchFamily="34" charset="-128"/>
              </a:rPr>
            </a:br>
            <a:r>
              <a:rPr lang="en-US" altLang="en-US" dirty="0">
                <a:latin typeface="+mn-lt"/>
                <a:ea typeface="MS PGothic" panose="020B0600070205080204" pitchFamily="34" charset="-128"/>
              </a:rPr>
              <a:t>     (a)  Read </a:t>
            </a:r>
            <a:r>
              <a:rPr lang="en-US" altLang="en-US" i="1" dirty="0">
                <a:latin typeface="+mn-lt"/>
                <a:ea typeface="MS PGothic" panose="020B0600070205080204" pitchFamily="34" charset="-128"/>
              </a:rPr>
              <a:t>M</a:t>
            </a:r>
            <a:r>
              <a:rPr lang="en-US" altLang="en-US" dirty="0">
                <a:latin typeface="+mn-lt"/>
                <a:ea typeface="MS PGothic" panose="020B0600070205080204" pitchFamily="34" charset="-128"/>
              </a:rPr>
              <a:t> blocks of relation into memory</a:t>
            </a:r>
            <a:br>
              <a:rPr lang="en-US" altLang="en-US" dirty="0">
                <a:latin typeface="+mn-lt"/>
                <a:ea typeface="MS PGothic" panose="020B0600070205080204" pitchFamily="34" charset="-128"/>
              </a:rPr>
            </a:br>
            <a:r>
              <a:rPr lang="en-US" altLang="en-US" dirty="0">
                <a:latin typeface="+mn-lt"/>
                <a:ea typeface="MS PGothic" panose="020B0600070205080204" pitchFamily="34" charset="-128"/>
              </a:rPr>
              <a:t>     (b)  Sort the in-memory blocks</a:t>
            </a:r>
            <a:br>
              <a:rPr lang="en-US" altLang="en-US" dirty="0">
                <a:latin typeface="+mn-lt"/>
                <a:ea typeface="MS PGothic" panose="020B0600070205080204" pitchFamily="34" charset="-128"/>
              </a:rPr>
            </a:br>
            <a:r>
              <a:rPr lang="en-US" altLang="en-US" dirty="0">
                <a:latin typeface="+mn-lt"/>
                <a:ea typeface="MS PGothic" panose="020B0600070205080204" pitchFamily="34" charset="-128"/>
              </a:rPr>
              <a:t>     (c)  Write sorted data to run </a:t>
            </a:r>
            <a:r>
              <a:rPr lang="en-US" altLang="en-US" i="1" dirty="0">
                <a:latin typeface="+mn-lt"/>
                <a:ea typeface="MS PGothic" panose="020B0600070205080204" pitchFamily="34" charset="-128"/>
              </a:rPr>
              <a:t>R</a:t>
            </a:r>
            <a:r>
              <a:rPr lang="en-US" altLang="en-US" i="1" baseline="-25000" dirty="0">
                <a:latin typeface="+mn-lt"/>
                <a:ea typeface="MS PGothic" panose="020B0600070205080204" pitchFamily="34" charset="-128"/>
              </a:rPr>
              <a:t>i</a:t>
            </a:r>
            <a:r>
              <a:rPr lang="en-US" altLang="en-US" dirty="0">
                <a:latin typeface="+mn-lt"/>
                <a:ea typeface="MS PGothic" panose="020B0600070205080204" pitchFamily="34" charset="-128"/>
              </a:rPr>
              <a:t>; increment </a:t>
            </a:r>
            <a:r>
              <a:rPr lang="en-US" altLang="en-US" i="1" dirty="0" err="1">
                <a:latin typeface="+mn-lt"/>
                <a:ea typeface="MS PGothic" panose="020B0600070205080204" pitchFamily="34" charset="-128"/>
              </a:rPr>
              <a:t>i</a:t>
            </a:r>
            <a:r>
              <a:rPr lang="en-US" altLang="en-US" i="1" dirty="0">
                <a:latin typeface="+mn-lt"/>
                <a:ea typeface="MS PGothic" panose="020B0600070205080204" pitchFamily="34" charset="-128"/>
              </a:rPr>
              <a:t>.</a:t>
            </a:r>
            <a:br>
              <a:rPr lang="en-US" altLang="en-US" i="1" dirty="0">
                <a:latin typeface="+mn-lt"/>
                <a:ea typeface="MS PGothic" panose="020B0600070205080204" pitchFamily="34" charset="-128"/>
              </a:rPr>
            </a:br>
            <a:r>
              <a:rPr lang="en-US" altLang="en-US" i="1" dirty="0">
                <a:latin typeface="+mn-lt"/>
                <a:ea typeface="MS PGothic" panose="020B0600070205080204" pitchFamily="34" charset="-128"/>
              </a:rPr>
              <a:t> </a:t>
            </a:r>
          </a:p>
          <a:p>
            <a:pPr marL="0" indent="0">
              <a:buNone/>
            </a:pPr>
            <a:r>
              <a:rPr lang="en-US" altLang="en-US" dirty="0">
                <a:latin typeface="+mn-lt"/>
                <a:ea typeface="MS PGothic" panose="020B0600070205080204" pitchFamily="34" charset="-128"/>
              </a:rPr>
              <a:t>      Let the final value of</a:t>
            </a:r>
            <a:r>
              <a:rPr lang="en-US" altLang="en-US" i="1" dirty="0">
                <a:latin typeface="+mn-lt"/>
                <a:ea typeface="MS PGothic" panose="020B0600070205080204" pitchFamily="34" charset="-128"/>
              </a:rPr>
              <a:t> </a:t>
            </a:r>
            <a:r>
              <a:rPr lang="en-US" altLang="en-US" i="1" dirty="0" err="1">
                <a:latin typeface="+mn-lt"/>
                <a:ea typeface="MS PGothic" panose="020B0600070205080204" pitchFamily="34" charset="-128"/>
              </a:rPr>
              <a:t>i</a:t>
            </a:r>
            <a:r>
              <a:rPr lang="en-US" altLang="en-US" i="1" dirty="0">
                <a:latin typeface="+mn-lt"/>
                <a:ea typeface="MS PGothic" panose="020B0600070205080204" pitchFamily="34" charset="-128"/>
              </a:rPr>
              <a:t> </a:t>
            </a:r>
            <a:r>
              <a:rPr lang="en-US" altLang="en-US" dirty="0">
                <a:latin typeface="+mn-lt"/>
                <a:ea typeface="MS PGothic" panose="020B0600070205080204" pitchFamily="34" charset="-128"/>
              </a:rPr>
              <a:t>be </a:t>
            </a:r>
            <a:r>
              <a:rPr lang="en-US" altLang="en-US" i="1" dirty="0">
                <a:latin typeface="+mn-lt"/>
                <a:ea typeface="MS PGothic" panose="020B0600070205080204" pitchFamily="34" charset="-128"/>
              </a:rPr>
              <a:t>N</a:t>
            </a:r>
          </a:p>
          <a:p>
            <a:pPr lvl="1">
              <a:buSzPct val="50000"/>
            </a:pPr>
            <a:r>
              <a:rPr lang="en-US" altLang="en-US" dirty="0">
                <a:latin typeface="+mn-lt"/>
                <a:cs typeface="Arial" panose="020B0604020202020204" pitchFamily="34" charset="0"/>
              </a:rPr>
              <a:t>2.  Merge the runs </a:t>
            </a:r>
          </a:p>
          <a:p>
            <a:pPr marL="357188" lvl="1" indent="0">
              <a:buSzPct val="50000"/>
              <a:buNone/>
            </a:pPr>
            <a:r>
              <a:rPr lang="en-US" altLang="en-US" dirty="0">
                <a:latin typeface="+mn-lt"/>
                <a:cs typeface="Arial" panose="020B0604020202020204" pitchFamily="34" charset="0"/>
              </a:rPr>
              <a:t>    …</a:t>
            </a:r>
          </a:p>
          <a:p>
            <a:endParaRPr lang="zh-CN" altLang="en-US" dirty="0"/>
          </a:p>
        </p:txBody>
      </p:sp>
      <p:sp>
        <p:nvSpPr>
          <p:cNvPr id="3" name="灯片编号占位符 2">
            <a:extLst>
              <a:ext uri="{FF2B5EF4-FFF2-40B4-BE49-F238E27FC236}">
                <a16:creationId xmlns:a16="http://schemas.microsoft.com/office/drawing/2014/main" id="{24A8EB9A-28FA-4F2F-94E1-3B82A6709ECE}"/>
              </a:ext>
            </a:extLst>
          </p:cNvPr>
          <p:cNvSpPr>
            <a:spLocks noGrp="1"/>
          </p:cNvSpPr>
          <p:nvPr>
            <p:ph type="sldNum" sz="quarter" idx="12"/>
          </p:nvPr>
        </p:nvSpPr>
        <p:spPr/>
        <p:txBody>
          <a:bodyPr/>
          <a:lstStyle/>
          <a:p>
            <a:fld id="{47C4BD23-150C-4A56-8E66-9482A3FB2E80}" type="slidenum">
              <a:rPr lang="zh-CN" altLang="en-US" smtClean="0"/>
              <a:t>40</a:t>
            </a:fld>
            <a:endParaRPr lang="zh-CN" altLang="en-US"/>
          </a:p>
        </p:txBody>
      </p:sp>
      <p:sp>
        <p:nvSpPr>
          <p:cNvPr id="4" name="日期占位符 3">
            <a:extLst>
              <a:ext uri="{FF2B5EF4-FFF2-40B4-BE49-F238E27FC236}">
                <a16:creationId xmlns:a16="http://schemas.microsoft.com/office/drawing/2014/main" id="{DD086F7B-D972-4861-AFB1-1DB628F41095}"/>
              </a:ext>
            </a:extLst>
          </p:cNvPr>
          <p:cNvSpPr>
            <a:spLocks noGrp="1"/>
          </p:cNvSpPr>
          <p:nvPr>
            <p:ph type="dt" sz="half" idx="10"/>
          </p:nvPr>
        </p:nvSpPr>
        <p:spPr/>
        <p:txBody>
          <a:bodyPr/>
          <a:lstStyle/>
          <a:p>
            <a:fld id="{B6EC88E1-A9E6-412D-AFFB-746FE361A1A8}" type="datetime1">
              <a:rPr lang="zh-CN" altLang="en-US" smtClean="0"/>
              <a:t>2021/12/6</a:t>
            </a:fld>
            <a:endParaRPr lang="zh-CN" altLang="en-US" dirty="0"/>
          </a:p>
        </p:txBody>
      </p:sp>
      <p:pic>
        <p:nvPicPr>
          <p:cNvPr id="5" name="Picture 8">
            <a:extLst>
              <a:ext uri="{FF2B5EF4-FFF2-40B4-BE49-F238E27FC236}">
                <a16:creationId xmlns:a16="http://schemas.microsoft.com/office/drawing/2014/main" id="{326BD352-7CE7-4626-ADC1-550638D85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800" y="286719"/>
            <a:ext cx="5593397" cy="632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4B91EEFF-15C3-4190-ADB9-2ECFA680D129}"/>
              </a:ext>
            </a:extLst>
          </p:cNvPr>
          <p:cNvCxnSpPr>
            <a:cxnSpLocks/>
          </p:cNvCxnSpPr>
          <p:nvPr/>
        </p:nvCxnSpPr>
        <p:spPr>
          <a:xfrm>
            <a:off x="5821680" y="1828800"/>
            <a:ext cx="107188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D8FD5C4C-3375-4500-A4CB-1B29CE8A5666}"/>
              </a:ext>
            </a:extLst>
          </p:cNvPr>
          <p:cNvCxnSpPr>
            <a:cxnSpLocks/>
          </p:cNvCxnSpPr>
          <p:nvPr/>
        </p:nvCxnSpPr>
        <p:spPr>
          <a:xfrm>
            <a:off x="5821680" y="2966720"/>
            <a:ext cx="107188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DF29445A-E8E0-4A29-A6CE-B814FA0B6795}"/>
              </a:ext>
            </a:extLst>
          </p:cNvPr>
          <p:cNvCxnSpPr>
            <a:cxnSpLocks/>
          </p:cNvCxnSpPr>
          <p:nvPr/>
        </p:nvCxnSpPr>
        <p:spPr>
          <a:xfrm>
            <a:off x="5781040" y="4140200"/>
            <a:ext cx="107188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直接箭头连接符 11">
            <a:extLst>
              <a:ext uri="{FF2B5EF4-FFF2-40B4-BE49-F238E27FC236}">
                <a16:creationId xmlns:a16="http://schemas.microsoft.com/office/drawing/2014/main" id="{2459B499-5BF5-42F1-9573-2F0BAD2AFA50}"/>
              </a:ext>
            </a:extLst>
          </p:cNvPr>
          <p:cNvCxnSpPr/>
          <p:nvPr/>
        </p:nvCxnSpPr>
        <p:spPr>
          <a:xfrm>
            <a:off x="6009640" y="419100"/>
            <a:ext cx="45720" cy="499364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FD70881-6736-498E-88E5-8A1CC42E590D}"/>
              </a:ext>
            </a:extLst>
          </p:cNvPr>
          <p:cNvCxnSpPr/>
          <p:nvPr/>
        </p:nvCxnSpPr>
        <p:spPr>
          <a:xfrm flipV="1">
            <a:off x="6758897" y="939800"/>
            <a:ext cx="632503" cy="3200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E65E16C-DAA2-444F-AFFA-FBFBDFB37367}"/>
              </a:ext>
            </a:extLst>
          </p:cNvPr>
          <p:cNvCxnSpPr>
            <a:cxnSpLocks/>
          </p:cNvCxnSpPr>
          <p:nvPr/>
        </p:nvCxnSpPr>
        <p:spPr>
          <a:xfrm flipV="1">
            <a:off x="6758897" y="2237740"/>
            <a:ext cx="632503" cy="1600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D35BADB-9F0D-4BA9-A55A-87C6D6D45862}"/>
              </a:ext>
            </a:extLst>
          </p:cNvPr>
          <p:cNvCxnSpPr>
            <a:cxnSpLocks/>
          </p:cNvCxnSpPr>
          <p:nvPr/>
        </p:nvCxnSpPr>
        <p:spPr>
          <a:xfrm>
            <a:off x="6758897" y="3543301"/>
            <a:ext cx="632503" cy="134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1A7B65B-2A70-4541-ABDC-DB3D995D1CB6}"/>
              </a:ext>
            </a:extLst>
          </p:cNvPr>
          <p:cNvCxnSpPr>
            <a:cxnSpLocks/>
          </p:cNvCxnSpPr>
          <p:nvPr/>
        </p:nvCxnSpPr>
        <p:spPr>
          <a:xfrm>
            <a:off x="6758897" y="4754256"/>
            <a:ext cx="632503" cy="381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226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1747238-9FEC-4493-830D-307A495F5C22}"/>
              </a:ext>
            </a:extLst>
          </p:cNvPr>
          <p:cNvSpPr>
            <a:spLocks noGrp="1"/>
          </p:cNvSpPr>
          <p:nvPr>
            <p:ph type="sldNum" sz="quarter" idx="12"/>
          </p:nvPr>
        </p:nvSpPr>
        <p:spPr/>
        <p:txBody>
          <a:bodyPr/>
          <a:lstStyle/>
          <a:p>
            <a:fld id="{47C4BD23-150C-4A56-8E66-9482A3FB2E80}" type="slidenum">
              <a:rPr lang="zh-CN" altLang="en-US" smtClean="0"/>
              <a:t>41</a:t>
            </a:fld>
            <a:endParaRPr lang="zh-CN" altLang="en-US"/>
          </a:p>
        </p:txBody>
      </p:sp>
      <p:sp>
        <p:nvSpPr>
          <p:cNvPr id="4" name="日期占位符 3">
            <a:extLst>
              <a:ext uri="{FF2B5EF4-FFF2-40B4-BE49-F238E27FC236}">
                <a16:creationId xmlns:a16="http://schemas.microsoft.com/office/drawing/2014/main" id="{AB722B1C-84B8-434F-846B-0567E4C17F52}"/>
              </a:ext>
            </a:extLst>
          </p:cNvPr>
          <p:cNvSpPr>
            <a:spLocks noGrp="1"/>
          </p:cNvSpPr>
          <p:nvPr>
            <p:ph type="dt" sz="half" idx="10"/>
          </p:nvPr>
        </p:nvSpPr>
        <p:spPr/>
        <p:txBody>
          <a:bodyPr/>
          <a:lstStyle/>
          <a:p>
            <a:fld id="{0DE28CC8-C8C9-4A58-BAE7-6DC703141ED8}" type="datetime1">
              <a:rPr lang="zh-CN" altLang="en-US" smtClean="0"/>
              <a:t>2021/12/6</a:t>
            </a:fld>
            <a:endParaRPr lang="zh-CN" altLang="en-US" dirty="0"/>
          </a:p>
        </p:txBody>
      </p:sp>
      <p:sp>
        <p:nvSpPr>
          <p:cNvPr id="5" name="矩形 1">
            <a:extLst>
              <a:ext uri="{FF2B5EF4-FFF2-40B4-BE49-F238E27FC236}">
                <a16:creationId xmlns:a16="http://schemas.microsoft.com/office/drawing/2014/main" id="{B92F3869-736A-4D2C-A303-C216099C4612}"/>
              </a:ext>
            </a:extLst>
          </p:cNvPr>
          <p:cNvSpPr>
            <a:spLocks noChangeArrowheads="1"/>
          </p:cNvSpPr>
          <p:nvPr/>
        </p:nvSpPr>
        <p:spPr bwMode="auto">
          <a:xfrm>
            <a:off x="2889941" y="5081271"/>
            <a:ext cx="8496300" cy="720725"/>
          </a:xfrm>
          <a:prstGeom prst="rect">
            <a:avLst/>
          </a:prstGeom>
          <a:solidFill>
            <a:srgbClr val="FFFF00"/>
          </a:solidFill>
          <a:ln w="9525" algn="ctr">
            <a:solidFill>
              <a:schemeClr val="tx1"/>
            </a:solidFill>
            <a:round/>
            <a:headEnd/>
            <a:tailEnd/>
          </a:ln>
        </p:spPr>
        <p:txBody>
          <a:bodyPr/>
          <a:lstStyle/>
          <a:p>
            <a:pPr eaLnBrk="0" hangingPunct="0"/>
            <a:endParaRPr lang="zh-CN" altLang="en-US">
              <a:ea typeface="微软雅黑 Light" panose="020B0502040204020203" pitchFamily="34" charset="-122"/>
            </a:endParaRPr>
          </a:p>
        </p:txBody>
      </p:sp>
      <p:graphicFrame>
        <p:nvGraphicFramePr>
          <p:cNvPr id="6" name="Group 249">
            <a:extLst>
              <a:ext uri="{FF2B5EF4-FFF2-40B4-BE49-F238E27FC236}">
                <a16:creationId xmlns:a16="http://schemas.microsoft.com/office/drawing/2014/main" id="{EBCF9295-94DB-4D6C-AE15-15CED28F12DC}"/>
              </a:ext>
            </a:extLst>
          </p:cNvPr>
          <p:cNvGraphicFramePr>
            <a:graphicFrameLocks noGrp="1"/>
          </p:cNvGraphicFramePr>
          <p:nvPr>
            <p:extLst>
              <p:ext uri="{D42A27DB-BD31-4B8C-83A1-F6EECF244321}">
                <p14:modId xmlns:p14="http://schemas.microsoft.com/office/powerpoint/2010/main" val="778134739"/>
              </p:ext>
            </p:extLst>
          </p:nvPr>
        </p:nvGraphicFramePr>
        <p:xfrm>
          <a:off x="7639741" y="653570"/>
          <a:ext cx="41148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3</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7" name="Text Box 34">
            <a:extLst>
              <a:ext uri="{FF2B5EF4-FFF2-40B4-BE49-F238E27FC236}">
                <a16:creationId xmlns:a16="http://schemas.microsoft.com/office/drawing/2014/main" id="{2BC00623-C654-4F61-993B-58F64605C747}"/>
              </a:ext>
            </a:extLst>
          </p:cNvPr>
          <p:cNvSpPr txBox="1">
            <a:spLocks noChangeArrowheads="1"/>
          </p:cNvSpPr>
          <p:nvPr/>
        </p:nvSpPr>
        <p:spPr bwMode="auto">
          <a:xfrm>
            <a:off x="2863898" y="5803846"/>
            <a:ext cx="17573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latin typeface="+mn-lt"/>
                <a:ea typeface="微软雅黑 Light" panose="020B0502040204020203" pitchFamily="34" charset="-122"/>
              </a:rPr>
              <a:t>输入序列</a:t>
            </a:r>
            <a:r>
              <a:rPr lang="en-US" altLang="zh-CN" sz="2400" dirty="0">
                <a:latin typeface="+mn-lt"/>
                <a:ea typeface="微软雅黑 Light" panose="020B0502040204020203" pitchFamily="34" charset="-122"/>
              </a:rPr>
              <a:t>a[]</a:t>
            </a:r>
            <a:endParaRPr lang="zh-CN" altLang="en-US" sz="2400" dirty="0">
              <a:latin typeface="+mn-lt"/>
              <a:ea typeface="微软雅黑 Light" panose="020B0502040204020203" pitchFamily="34" charset="-122"/>
            </a:endParaRPr>
          </a:p>
        </p:txBody>
      </p:sp>
      <p:sp>
        <p:nvSpPr>
          <p:cNvPr id="8" name="Text Box 35">
            <a:extLst>
              <a:ext uri="{FF2B5EF4-FFF2-40B4-BE49-F238E27FC236}">
                <a16:creationId xmlns:a16="http://schemas.microsoft.com/office/drawing/2014/main" id="{190CA0E0-9797-46B3-AEAA-3F911EE40A16}"/>
              </a:ext>
            </a:extLst>
          </p:cNvPr>
          <p:cNvSpPr txBox="1">
            <a:spLocks noChangeArrowheads="1"/>
          </p:cNvSpPr>
          <p:nvPr/>
        </p:nvSpPr>
        <p:spPr bwMode="auto">
          <a:xfrm>
            <a:off x="6099866" y="64087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latin typeface="+mn-lt"/>
                <a:ea typeface="微软雅黑 Light" panose="020B0502040204020203" pitchFamily="34" charset="-122"/>
              </a:rPr>
              <a:t>输出序列</a:t>
            </a:r>
          </a:p>
        </p:txBody>
      </p:sp>
      <p:graphicFrame>
        <p:nvGraphicFramePr>
          <p:cNvPr id="9" name="Group 96">
            <a:extLst>
              <a:ext uri="{FF2B5EF4-FFF2-40B4-BE49-F238E27FC236}">
                <a16:creationId xmlns:a16="http://schemas.microsoft.com/office/drawing/2014/main" id="{0EA928E3-614B-4A53-BFC5-BEE5F54674D7}"/>
              </a:ext>
            </a:extLst>
          </p:cNvPr>
          <p:cNvGraphicFramePr>
            <a:graphicFrameLocks noGrp="1"/>
          </p:cNvGraphicFramePr>
          <p:nvPr>
            <p:extLst>
              <p:ext uri="{D42A27DB-BD31-4B8C-83A1-F6EECF244321}">
                <p14:modId xmlns:p14="http://schemas.microsoft.com/office/powerpoint/2010/main" val="3328052723"/>
              </p:ext>
            </p:extLst>
          </p:nvPr>
        </p:nvGraphicFramePr>
        <p:xfrm>
          <a:off x="2991541" y="521938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0" name="Group 102">
            <a:extLst>
              <a:ext uri="{FF2B5EF4-FFF2-40B4-BE49-F238E27FC236}">
                <a16:creationId xmlns:a16="http://schemas.microsoft.com/office/drawing/2014/main" id="{588E6654-B506-4790-8591-357A88CD3E29}"/>
              </a:ext>
            </a:extLst>
          </p:cNvPr>
          <p:cNvGraphicFramePr>
            <a:graphicFrameLocks noGrp="1"/>
          </p:cNvGraphicFramePr>
          <p:nvPr>
            <p:extLst>
              <p:ext uri="{D42A27DB-BD31-4B8C-83A1-F6EECF244321}">
                <p14:modId xmlns:p14="http://schemas.microsoft.com/office/powerpoint/2010/main" val="1783475315"/>
              </p:ext>
            </p:extLst>
          </p:nvPr>
        </p:nvGraphicFramePr>
        <p:xfrm>
          <a:off x="3829741" y="521938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2</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 name="Group 110">
            <a:extLst>
              <a:ext uri="{FF2B5EF4-FFF2-40B4-BE49-F238E27FC236}">
                <a16:creationId xmlns:a16="http://schemas.microsoft.com/office/drawing/2014/main" id="{D8F5DD54-5BAC-4B7B-9AD0-DC42ED5044C2}"/>
              </a:ext>
            </a:extLst>
          </p:cNvPr>
          <p:cNvGraphicFramePr>
            <a:graphicFrameLocks noGrp="1"/>
          </p:cNvGraphicFramePr>
          <p:nvPr>
            <p:extLst>
              <p:ext uri="{D42A27DB-BD31-4B8C-83A1-F6EECF244321}">
                <p14:modId xmlns:p14="http://schemas.microsoft.com/office/powerpoint/2010/main" val="471910225"/>
              </p:ext>
            </p:extLst>
          </p:nvPr>
        </p:nvGraphicFramePr>
        <p:xfrm>
          <a:off x="4058341" y="3592196"/>
          <a:ext cx="914400" cy="51753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12" name="Line 118">
            <a:extLst>
              <a:ext uri="{FF2B5EF4-FFF2-40B4-BE49-F238E27FC236}">
                <a16:creationId xmlns:a16="http://schemas.microsoft.com/office/drawing/2014/main" id="{F05AD67E-D3EE-4F8A-B7FC-0A4C9000D4DC}"/>
              </a:ext>
            </a:extLst>
          </p:cNvPr>
          <p:cNvSpPr>
            <a:spLocks noChangeShapeType="1"/>
          </p:cNvSpPr>
          <p:nvPr/>
        </p:nvSpPr>
        <p:spPr bwMode="auto">
          <a:xfrm flipV="1">
            <a:off x="3296341" y="4224021"/>
            <a:ext cx="14478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3" name="Line 119">
            <a:extLst>
              <a:ext uri="{FF2B5EF4-FFF2-40B4-BE49-F238E27FC236}">
                <a16:creationId xmlns:a16="http://schemas.microsoft.com/office/drawing/2014/main" id="{A4179CAB-F3C2-4D39-B704-42F501AB0889}"/>
              </a:ext>
            </a:extLst>
          </p:cNvPr>
          <p:cNvSpPr>
            <a:spLocks noChangeShapeType="1"/>
          </p:cNvSpPr>
          <p:nvPr/>
        </p:nvSpPr>
        <p:spPr bwMode="auto">
          <a:xfrm flipV="1">
            <a:off x="4134541" y="4224021"/>
            <a:ext cx="2286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14" name="Group 120">
            <a:extLst>
              <a:ext uri="{FF2B5EF4-FFF2-40B4-BE49-F238E27FC236}">
                <a16:creationId xmlns:a16="http://schemas.microsoft.com/office/drawing/2014/main" id="{8029A5CD-A68C-4F09-A2DB-343761ECB196}"/>
              </a:ext>
            </a:extLst>
          </p:cNvPr>
          <p:cNvGraphicFramePr>
            <a:graphicFrameLocks noGrp="1"/>
          </p:cNvGraphicFramePr>
          <p:nvPr>
            <p:extLst>
              <p:ext uri="{D42A27DB-BD31-4B8C-83A1-F6EECF244321}">
                <p14:modId xmlns:p14="http://schemas.microsoft.com/office/powerpoint/2010/main" val="1559358341"/>
              </p:ext>
            </p:extLst>
          </p:nvPr>
        </p:nvGraphicFramePr>
        <p:xfrm>
          <a:off x="5125141" y="521938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5" name="Group 126">
            <a:extLst>
              <a:ext uri="{FF2B5EF4-FFF2-40B4-BE49-F238E27FC236}">
                <a16:creationId xmlns:a16="http://schemas.microsoft.com/office/drawing/2014/main" id="{76857A50-6150-4BD4-8267-663D68349DEA}"/>
              </a:ext>
            </a:extLst>
          </p:cNvPr>
          <p:cNvGraphicFramePr>
            <a:graphicFrameLocks noGrp="1"/>
          </p:cNvGraphicFramePr>
          <p:nvPr>
            <p:extLst>
              <p:ext uri="{D42A27DB-BD31-4B8C-83A1-F6EECF244321}">
                <p14:modId xmlns:p14="http://schemas.microsoft.com/office/powerpoint/2010/main" val="4156904801"/>
              </p:ext>
            </p:extLst>
          </p:nvPr>
        </p:nvGraphicFramePr>
        <p:xfrm>
          <a:off x="5963341" y="521938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Line 134">
            <a:extLst>
              <a:ext uri="{FF2B5EF4-FFF2-40B4-BE49-F238E27FC236}">
                <a16:creationId xmlns:a16="http://schemas.microsoft.com/office/drawing/2014/main" id="{C62EA358-DCCE-456C-A60A-325BD0B49F89}"/>
              </a:ext>
            </a:extLst>
          </p:cNvPr>
          <p:cNvSpPr>
            <a:spLocks noChangeShapeType="1"/>
          </p:cNvSpPr>
          <p:nvPr/>
        </p:nvSpPr>
        <p:spPr bwMode="auto">
          <a:xfrm flipV="1">
            <a:off x="5429941" y="4217671"/>
            <a:ext cx="118110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7" name="Line 135">
            <a:extLst>
              <a:ext uri="{FF2B5EF4-FFF2-40B4-BE49-F238E27FC236}">
                <a16:creationId xmlns:a16="http://schemas.microsoft.com/office/drawing/2014/main" id="{8F024B6F-A607-4CB2-890E-15FE2C062380}"/>
              </a:ext>
            </a:extLst>
          </p:cNvPr>
          <p:cNvSpPr>
            <a:spLocks noChangeShapeType="1"/>
          </p:cNvSpPr>
          <p:nvPr/>
        </p:nvSpPr>
        <p:spPr bwMode="auto">
          <a:xfrm flipH="1" flipV="1">
            <a:off x="6250679" y="4217671"/>
            <a:ext cx="17462"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18" name="Group 137">
            <a:extLst>
              <a:ext uri="{FF2B5EF4-FFF2-40B4-BE49-F238E27FC236}">
                <a16:creationId xmlns:a16="http://schemas.microsoft.com/office/drawing/2014/main" id="{556125BC-0FA7-4B7A-AB4F-B0B6245E47C7}"/>
              </a:ext>
            </a:extLst>
          </p:cNvPr>
          <p:cNvGraphicFramePr>
            <a:graphicFrameLocks noGrp="1"/>
          </p:cNvGraphicFramePr>
          <p:nvPr>
            <p:extLst>
              <p:ext uri="{D42A27DB-BD31-4B8C-83A1-F6EECF244321}">
                <p14:modId xmlns:p14="http://schemas.microsoft.com/office/powerpoint/2010/main" val="282515242"/>
              </p:ext>
            </p:extLst>
          </p:nvPr>
        </p:nvGraphicFramePr>
        <p:xfrm>
          <a:off x="6039541" y="3592196"/>
          <a:ext cx="762000" cy="51753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19" name="Group 145">
            <a:extLst>
              <a:ext uri="{FF2B5EF4-FFF2-40B4-BE49-F238E27FC236}">
                <a16:creationId xmlns:a16="http://schemas.microsoft.com/office/drawing/2014/main" id="{2D0B147E-358D-4AB3-B56E-B56D850D72BF}"/>
              </a:ext>
            </a:extLst>
          </p:cNvPr>
          <p:cNvGraphicFramePr>
            <a:graphicFrameLocks noGrp="1"/>
          </p:cNvGraphicFramePr>
          <p:nvPr>
            <p:extLst>
              <p:ext uri="{D42A27DB-BD31-4B8C-83A1-F6EECF244321}">
                <p14:modId xmlns:p14="http://schemas.microsoft.com/office/powerpoint/2010/main" val="1620575781"/>
              </p:ext>
            </p:extLst>
          </p:nvPr>
        </p:nvGraphicFramePr>
        <p:xfrm>
          <a:off x="4972741" y="2144238"/>
          <a:ext cx="1981200" cy="517530"/>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20" name="Line 157">
            <a:extLst>
              <a:ext uri="{FF2B5EF4-FFF2-40B4-BE49-F238E27FC236}">
                <a16:creationId xmlns:a16="http://schemas.microsoft.com/office/drawing/2014/main" id="{63CA6F70-94F6-4EAF-9120-2243BD365FD7}"/>
              </a:ext>
            </a:extLst>
          </p:cNvPr>
          <p:cNvSpPr>
            <a:spLocks noChangeShapeType="1"/>
          </p:cNvSpPr>
          <p:nvPr/>
        </p:nvSpPr>
        <p:spPr bwMode="auto">
          <a:xfrm flipV="1">
            <a:off x="4515541" y="2689891"/>
            <a:ext cx="1143000" cy="902304"/>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1" name="Line 158">
            <a:extLst>
              <a:ext uri="{FF2B5EF4-FFF2-40B4-BE49-F238E27FC236}">
                <a16:creationId xmlns:a16="http://schemas.microsoft.com/office/drawing/2014/main" id="{4ADA126A-A5E3-4EDA-A719-2F68A74D0F46}"/>
              </a:ext>
            </a:extLst>
          </p:cNvPr>
          <p:cNvSpPr>
            <a:spLocks noChangeShapeType="1"/>
          </p:cNvSpPr>
          <p:nvPr/>
        </p:nvSpPr>
        <p:spPr bwMode="auto">
          <a:xfrm flipH="1" flipV="1">
            <a:off x="6199657" y="2689889"/>
            <a:ext cx="220883" cy="902306"/>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22" name="Group 159">
            <a:extLst>
              <a:ext uri="{FF2B5EF4-FFF2-40B4-BE49-F238E27FC236}">
                <a16:creationId xmlns:a16="http://schemas.microsoft.com/office/drawing/2014/main" id="{503D0EEF-5D2F-4937-A7E8-EF0901C666F9}"/>
              </a:ext>
            </a:extLst>
          </p:cNvPr>
          <p:cNvGraphicFramePr>
            <a:graphicFrameLocks noGrp="1"/>
          </p:cNvGraphicFramePr>
          <p:nvPr>
            <p:extLst>
              <p:ext uri="{D42A27DB-BD31-4B8C-83A1-F6EECF244321}">
                <p14:modId xmlns:p14="http://schemas.microsoft.com/office/powerpoint/2010/main" val="3998784270"/>
              </p:ext>
            </p:extLst>
          </p:nvPr>
        </p:nvGraphicFramePr>
        <p:xfrm>
          <a:off x="9620941" y="2144238"/>
          <a:ext cx="1981200" cy="517530"/>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23" name="Line 171">
            <a:extLst>
              <a:ext uri="{FF2B5EF4-FFF2-40B4-BE49-F238E27FC236}">
                <a16:creationId xmlns:a16="http://schemas.microsoft.com/office/drawing/2014/main" id="{1EA2747A-7128-4428-808B-34A16113F380}"/>
              </a:ext>
            </a:extLst>
          </p:cNvPr>
          <p:cNvSpPr>
            <a:spLocks noChangeShapeType="1"/>
          </p:cNvSpPr>
          <p:nvPr/>
        </p:nvSpPr>
        <p:spPr bwMode="auto">
          <a:xfrm flipV="1">
            <a:off x="5963342" y="1213809"/>
            <a:ext cx="2707512" cy="927255"/>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4" name="Line 172">
            <a:extLst>
              <a:ext uri="{FF2B5EF4-FFF2-40B4-BE49-F238E27FC236}">
                <a16:creationId xmlns:a16="http://schemas.microsoft.com/office/drawing/2014/main" id="{957B2EDB-F86B-40E1-A606-2DE0F9B67CD4}"/>
              </a:ext>
            </a:extLst>
          </p:cNvPr>
          <p:cNvSpPr>
            <a:spLocks noChangeShapeType="1"/>
          </p:cNvSpPr>
          <p:nvPr/>
        </p:nvSpPr>
        <p:spPr bwMode="auto">
          <a:xfrm flipH="1" flipV="1">
            <a:off x="10016490" y="1200809"/>
            <a:ext cx="793750" cy="940254"/>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25" name="Group 192">
            <a:extLst>
              <a:ext uri="{FF2B5EF4-FFF2-40B4-BE49-F238E27FC236}">
                <a16:creationId xmlns:a16="http://schemas.microsoft.com/office/drawing/2014/main" id="{A9D60F18-CD8F-4BCA-A529-C697B63C4299}"/>
              </a:ext>
            </a:extLst>
          </p:cNvPr>
          <p:cNvGraphicFramePr>
            <a:graphicFrameLocks noGrp="1"/>
          </p:cNvGraphicFramePr>
          <p:nvPr>
            <p:extLst>
              <p:ext uri="{D42A27DB-BD31-4B8C-83A1-F6EECF244321}">
                <p14:modId xmlns:p14="http://schemas.microsoft.com/office/powerpoint/2010/main" val="1848035710"/>
              </p:ext>
            </p:extLst>
          </p:nvPr>
        </p:nvGraphicFramePr>
        <p:xfrm>
          <a:off x="7715941" y="521938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6" name="Group 198">
            <a:extLst>
              <a:ext uri="{FF2B5EF4-FFF2-40B4-BE49-F238E27FC236}">
                <a16:creationId xmlns:a16="http://schemas.microsoft.com/office/drawing/2014/main" id="{BB798071-B9B3-40DC-93DE-37CF2E83772D}"/>
              </a:ext>
            </a:extLst>
          </p:cNvPr>
          <p:cNvGraphicFramePr>
            <a:graphicFrameLocks noGrp="1"/>
          </p:cNvGraphicFramePr>
          <p:nvPr>
            <p:extLst>
              <p:ext uri="{D42A27DB-BD31-4B8C-83A1-F6EECF244321}">
                <p14:modId xmlns:p14="http://schemas.microsoft.com/office/powerpoint/2010/main" val="2298249575"/>
              </p:ext>
            </p:extLst>
          </p:nvPr>
        </p:nvGraphicFramePr>
        <p:xfrm>
          <a:off x="8554141" y="521938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7" name="Group 206">
            <a:extLst>
              <a:ext uri="{FF2B5EF4-FFF2-40B4-BE49-F238E27FC236}">
                <a16:creationId xmlns:a16="http://schemas.microsoft.com/office/drawing/2014/main" id="{8762BF9B-98D3-4CC1-88E8-88AE06CCE5EA}"/>
              </a:ext>
            </a:extLst>
          </p:cNvPr>
          <p:cNvGraphicFramePr>
            <a:graphicFrameLocks noGrp="1"/>
          </p:cNvGraphicFramePr>
          <p:nvPr>
            <p:extLst>
              <p:ext uri="{D42A27DB-BD31-4B8C-83A1-F6EECF244321}">
                <p14:modId xmlns:p14="http://schemas.microsoft.com/office/powerpoint/2010/main" val="862045415"/>
              </p:ext>
            </p:extLst>
          </p:nvPr>
        </p:nvGraphicFramePr>
        <p:xfrm>
          <a:off x="8782741" y="3592196"/>
          <a:ext cx="914400" cy="51753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28" name="Line 214">
            <a:extLst>
              <a:ext uri="{FF2B5EF4-FFF2-40B4-BE49-F238E27FC236}">
                <a16:creationId xmlns:a16="http://schemas.microsoft.com/office/drawing/2014/main" id="{25657A4F-A646-4F6B-A5F9-28254FBDF166}"/>
              </a:ext>
            </a:extLst>
          </p:cNvPr>
          <p:cNvSpPr>
            <a:spLocks noChangeShapeType="1"/>
          </p:cNvSpPr>
          <p:nvPr/>
        </p:nvSpPr>
        <p:spPr bwMode="auto">
          <a:xfrm flipV="1">
            <a:off x="8020741" y="4217671"/>
            <a:ext cx="110966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9" name="Line 215">
            <a:extLst>
              <a:ext uri="{FF2B5EF4-FFF2-40B4-BE49-F238E27FC236}">
                <a16:creationId xmlns:a16="http://schemas.microsoft.com/office/drawing/2014/main" id="{78FBA1EE-E53F-411F-93B0-0464E692865A}"/>
              </a:ext>
            </a:extLst>
          </p:cNvPr>
          <p:cNvSpPr>
            <a:spLocks noChangeShapeType="1"/>
          </p:cNvSpPr>
          <p:nvPr/>
        </p:nvSpPr>
        <p:spPr bwMode="auto">
          <a:xfrm flipV="1">
            <a:off x="8858941" y="4217671"/>
            <a:ext cx="631825"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30" name="Group 216">
            <a:extLst>
              <a:ext uri="{FF2B5EF4-FFF2-40B4-BE49-F238E27FC236}">
                <a16:creationId xmlns:a16="http://schemas.microsoft.com/office/drawing/2014/main" id="{52E8E9ED-1BE4-4A1A-9DE9-71F2B1B00A80}"/>
              </a:ext>
            </a:extLst>
          </p:cNvPr>
          <p:cNvGraphicFramePr>
            <a:graphicFrameLocks noGrp="1"/>
          </p:cNvGraphicFramePr>
          <p:nvPr>
            <p:extLst>
              <p:ext uri="{D42A27DB-BD31-4B8C-83A1-F6EECF244321}">
                <p14:modId xmlns:p14="http://schemas.microsoft.com/office/powerpoint/2010/main" val="1377289141"/>
              </p:ext>
            </p:extLst>
          </p:nvPr>
        </p:nvGraphicFramePr>
        <p:xfrm>
          <a:off x="9849541" y="521938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Group 222">
            <a:extLst>
              <a:ext uri="{FF2B5EF4-FFF2-40B4-BE49-F238E27FC236}">
                <a16:creationId xmlns:a16="http://schemas.microsoft.com/office/drawing/2014/main" id="{A1BFB45C-E229-48AC-8775-1E53F2389766}"/>
              </a:ext>
            </a:extLst>
          </p:cNvPr>
          <p:cNvGraphicFramePr>
            <a:graphicFrameLocks noGrp="1"/>
          </p:cNvGraphicFramePr>
          <p:nvPr>
            <p:extLst>
              <p:ext uri="{D42A27DB-BD31-4B8C-83A1-F6EECF244321}">
                <p14:modId xmlns:p14="http://schemas.microsoft.com/office/powerpoint/2010/main" val="1792941082"/>
              </p:ext>
            </p:extLst>
          </p:nvPr>
        </p:nvGraphicFramePr>
        <p:xfrm>
          <a:off x="10687741" y="521938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Line 230">
            <a:extLst>
              <a:ext uri="{FF2B5EF4-FFF2-40B4-BE49-F238E27FC236}">
                <a16:creationId xmlns:a16="http://schemas.microsoft.com/office/drawing/2014/main" id="{3990A741-6F68-41D2-A663-E9C119C18107}"/>
              </a:ext>
            </a:extLst>
          </p:cNvPr>
          <p:cNvSpPr>
            <a:spLocks noChangeShapeType="1"/>
          </p:cNvSpPr>
          <p:nvPr/>
        </p:nvSpPr>
        <p:spPr bwMode="auto">
          <a:xfrm flipV="1">
            <a:off x="10154341" y="4217671"/>
            <a:ext cx="113665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3" name="Line 231">
            <a:extLst>
              <a:ext uri="{FF2B5EF4-FFF2-40B4-BE49-F238E27FC236}">
                <a16:creationId xmlns:a16="http://schemas.microsoft.com/office/drawing/2014/main" id="{FCC12140-0FE6-4122-892B-7FE678E5B051}"/>
              </a:ext>
            </a:extLst>
          </p:cNvPr>
          <p:cNvSpPr>
            <a:spLocks noChangeShapeType="1"/>
          </p:cNvSpPr>
          <p:nvPr/>
        </p:nvSpPr>
        <p:spPr bwMode="auto">
          <a:xfrm flipV="1">
            <a:off x="10992541" y="4217671"/>
            <a:ext cx="1111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34" name="Group 233">
            <a:extLst>
              <a:ext uri="{FF2B5EF4-FFF2-40B4-BE49-F238E27FC236}">
                <a16:creationId xmlns:a16="http://schemas.microsoft.com/office/drawing/2014/main" id="{85A12DB3-01E4-4F13-97CF-2FE1AAE88F78}"/>
              </a:ext>
            </a:extLst>
          </p:cNvPr>
          <p:cNvGraphicFramePr>
            <a:graphicFrameLocks noGrp="1"/>
          </p:cNvGraphicFramePr>
          <p:nvPr>
            <p:extLst>
              <p:ext uri="{D42A27DB-BD31-4B8C-83A1-F6EECF244321}">
                <p14:modId xmlns:p14="http://schemas.microsoft.com/office/powerpoint/2010/main" val="3143895561"/>
              </p:ext>
            </p:extLst>
          </p:nvPr>
        </p:nvGraphicFramePr>
        <p:xfrm>
          <a:off x="10763941" y="3592196"/>
          <a:ext cx="762000" cy="51753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35" name="Line 241">
            <a:extLst>
              <a:ext uri="{FF2B5EF4-FFF2-40B4-BE49-F238E27FC236}">
                <a16:creationId xmlns:a16="http://schemas.microsoft.com/office/drawing/2014/main" id="{380C273D-AB9A-4E7D-8047-E2AE290C60FA}"/>
              </a:ext>
            </a:extLst>
          </p:cNvPr>
          <p:cNvSpPr>
            <a:spLocks noChangeShapeType="1"/>
          </p:cNvSpPr>
          <p:nvPr/>
        </p:nvSpPr>
        <p:spPr bwMode="auto">
          <a:xfrm flipV="1">
            <a:off x="9239941" y="2689886"/>
            <a:ext cx="1143000" cy="90230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6" name="Line 242">
            <a:extLst>
              <a:ext uri="{FF2B5EF4-FFF2-40B4-BE49-F238E27FC236}">
                <a16:creationId xmlns:a16="http://schemas.microsoft.com/office/drawing/2014/main" id="{3E9DE16D-12F8-4BF5-972A-3DA6807BE582}"/>
              </a:ext>
            </a:extLst>
          </p:cNvPr>
          <p:cNvSpPr>
            <a:spLocks noChangeShapeType="1"/>
          </p:cNvSpPr>
          <p:nvPr/>
        </p:nvSpPr>
        <p:spPr bwMode="auto">
          <a:xfrm flipH="1" flipV="1">
            <a:off x="10924057" y="2689885"/>
            <a:ext cx="220883" cy="90231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7" name="Text Box 246">
            <a:extLst>
              <a:ext uri="{FF2B5EF4-FFF2-40B4-BE49-F238E27FC236}">
                <a16:creationId xmlns:a16="http://schemas.microsoft.com/office/drawing/2014/main" id="{0933A540-8333-451B-ABA6-D6F0BF226EDD}"/>
              </a:ext>
            </a:extLst>
          </p:cNvPr>
          <p:cNvSpPr txBox="1">
            <a:spLocks noChangeArrowheads="1"/>
          </p:cNvSpPr>
          <p:nvPr/>
        </p:nvSpPr>
        <p:spPr bwMode="auto">
          <a:xfrm>
            <a:off x="8829040" y="133143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a:solidFill>
                  <a:schemeClr val="accent2"/>
                </a:solidFill>
                <a:latin typeface="+mn-lt"/>
                <a:ea typeface="微软雅黑 Light" panose="020B0502040204020203" pitchFamily="34" charset="-122"/>
              </a:rPr>
              <a:t>合并</a:t>
            </a:r>
          </a:p>
        </p:txBody>
      </p:sp>
      <p:sp>
        <p:nvSpPr>
          <p:cNvPr id="38" name="Line 247">
            <a:extLst>
              <a:ext uri="{FF2B5EF4-FFF2-40B4-BE49-F238E27FC236}">
                <a16:creationId xmlns:a16="http://schemas.microsoft.com/office/drawing/2014/main" id="{2B46DAE3-FA1A-4356-9C3C-82FA446C1439}"/>
              </a:ext>
            </a:extLst>
          </p:cNvPr>
          <p:cNvSpPr>
            <a:spLocks noChangeShapeType="1"/>
          </p:cNvSpPr>
          <p:nvPr/>
        </p:nvSpPr>
        <p:spPr bwMode="auto">
          <a:xfrm>
            <a:off x="7914640" y="1602900"/>
            <a:ext cx="990600" cy="1587"/>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9" name="Line 248">
            <a:extLst>
              <a:ext uri="{FF2B5EF4-FFF2-40B4-BE49-F238E27FC236}">
                <a16:creationId xmlns:a16="http://schemas.microsoft.com/office/drawing/2014/main" id="{E5BE9AB6-511B-4B97-9F43-42DDAF69773C}"/>
              </a:ext>
            </a:extLst>
          </p:cNvPr>
          <p:cNvSpPr>
            <a:spLocks noChangeShapeType="1"/>
          </p:cNvSpPr>
          <p:nvPr/>
        </p:nvSpPr>
        <p:spPr bwMode="auto">
          <a:xfrm>
            <a:off x="9514840" y="1602900"/>
            <a:ext cx="6858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41" name="标题 1">
            <a:extLst>
              <a:ext uri="{FF2B5EF4-FFF2-40B4-BE49-F238E27FC236}">
                <a16:creationId xmlns:a16="http://schemas.microsoft.com/office/drawing/2014/main" id="{0F397DD2-96EA-4DCE-8142-86E8E888823B}"/>
              </a:ext>
            </a:extLst>
          </p:cNvPr>
          <p:cNvSpPr txBox="1">
            <a:spLocks/>
          </p:cNvSpPr>
          <p:nvPr/>
        </p:nvSpPr>
        <p:spPr>
          <a:xfrm>
            <a:off x="248968" y="324941"/>
            <a:ext cx="3063192" cy="858876"/>
          </a:xfrm>
          <a:prstGeom prst="rect">
            <a:avLst/>
          </a:prstGeom>
          <a:solidFill>
            <a:schemeClr val="accent4">
              <a:lumMod val="20000"/>
              <a:lumOff val="8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非递归</a:t>
            </a:r>
            <a:r>
              <a:rPr lang="en-US" altLang="en-US" sz="2400" dirty="0" err="1">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合并排序</a:t>
            </a:r>
            <a:endParaRPr lang="en-US" altLang="en-US" sz="2400" dirty="0">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r>
              <a:rPr lang="en-US" altLang="zh-CN" sz="2400" dirty="0">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400" dirty="0">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算法设计与分析</a:t>
            </a:r>
            <a:endParaRPr lang="zh-CN" altLang="en-US" sz="2400" dirty="0">
              <a:latin typeface="微软雅黑 Light" panose="020B0502040204020203" pitchFamily="34" charset="-122"/>
              <a:ea typeface="微软雅黑 Light" panose="020B0502040204020203" pitchFamily="34" charset="-122"/>
            </a:endParaRPr>
          </a:p>
        </p:txBody>
      </p:sp>
      <p:sp>
        <p:nvSpPr>
          <p:cNvPr id="42" name="矩形: 圆角 41">
            <a:extLst>
              <a:ext uri="{FF2B5EF4-FFF2-40B4-BE49-F238E27FC236}">
                <a16:creationId xmlns:a16="http://schemas.microsoft.com/office/drawing/2014/main" id="{44B50DD8-2E47-4887-BEA0-785FEEF0E811}"/>
              </a:ext>
            </a:extLst>
          </p:cNvPr>
          <p:cNvSpPr/>
          <p:nvPr/>
        </p:nvSpPr>
        <p:spPr>
          <a:xfrm>
            <a:off x="223975" y="1252662"/>
            <a:ext cx="4112731" cy="546964"/>
          </a:xfrm>
          <a:prstGeom prst="roundRect">
            <a:avLst>
              <a:gd name="adj" fmla="val 10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merge </a:t>
            </a:r>
            <a:r>
              <a:rPr lang="en-US" altLang="zh-CN" sz="2000" b="1" dirty="0">
                <a:sym typeface="Wingdings" panose="05000000000000000000" pitchFamily="2" charset="2"/>
              </a:rPr>
              <a:t> </a:t>
            </a:r>
            <a:r>
              <a:rPr lang="en-US" altLang="zh-CN" sz="2000" b="1" dirty="0" err="1"/>
              <a:t>MergePass</a:t>
            </a:r>
            <a:r>
              <a:rPr lang="en-US" altLang="zh-CN" sz="2000" b="1" dirty="0"/>
              <a:t> </a:t>
            </a:r>
            <a:r>
              <a:rPr lang="en-US" altLang="zh-CN" sz="2000" b="1" dirty="0">
                <a:sym typeface="Wingdings" panose="05000000000000000000" pitchFamily="2" charset="2"/>
              </a:rPr>
              <a:t> </a:t>
            </a:r>
            <a:r>
              <a:rPr lang="en-US" altLang="zh-CN" sz="2000" b="1" dirty="0" err="1"/>
              <a:t>MergeSort</a:t>
            </a:r>
            <a:endParaRPr lang="zh-CN" altLang="en-US" sz="2000" b="1" dirty="0"/>
          </a:p>
        </p:txBody>
      </p:sp>
    </p:spTree>
    <p:extLst>
      <p:ext uri="{BB962C8B-B14F-4D97-AF65-F5344CB8AC3E}">
        <p14:creationId xmlns:p14="http://schemas.microsoft.com/office/powerpoint/2010/main" val="3687238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42988-6083-46E9-BE0A-2842C839492D}"/>
              </a:ext>
            </a:extLst>
          </p:cNvPr>
          <p:cNvSpPr>
            <a:spLocks noGrp="1"/>
          </p:cNvSpPr>
          <p:nvPr>
            <p:ph type="title"/>
          </p:nvPr>
        </p:nvSpPr>
        <p:spPr/>
        <p:txBody>
          <a:bodyPr/>
          <a:lstStyle/>
          <a:p>
            <a:r>
              <a:rPr lang="en-US" altLang="zh-CN" dirty="0"/>
              <a:t>15.5 Join 【</a:t>
            </a:r>
            <a:r>
              <a:rPr lang="zh-CN" altLang="en-US" dirty="0"/>
              <a:t>略</a:t>
            </a:r>
            <a:r>
              <a:rPr lang="en-US" altLang="zh-CN" dirty="0"/>
              <a:t>】</a:t>
            </a:r>
            <a:endParaRPr lang="zh-CN" altLang="en-US" dirty="0"/>
          </a:p>
        </p:txBody>
      </p:sp>
      <p:sp>
        <p:nvSpPr>
          <p:cNvPr id="3" name="内容占位符 2">
            <a:extLst>
              <a:ext uri="{FF2B5EF4-FFF2-40B4-BE49-F238E27FC236}">
                <a16:creationId xmlns:a16="http://schemas.microsoft.com/office/drawing/2014/main" id="{C51C6A66-692F-4E6F-845E-9F2BC42CC7D0}"/>
              </a:ext>
            </a:extLst>
          </p:cNvPr>
          <p:cNvSpPr>
            <a:spLocks noGrp="1"/>
          </p:cNvSpPr>
          <p:nvPr>
            <p:ph idx="1"/>
          </p:nvPr>
        </p:nvSpPr>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endParaRPr lang="en-US" altLang="en-US" dirty="0">
              <a:ea typeface="MS PGothic" panose="020B0600070205080204" pitchFamily="34" charset="-128"/>
            </a:endParaRP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(denoted as </a:t>
            </a:r>
            <a:r>
              <a:rPr lang="en-US" altLang="en-US" i="1" dirty="0">
                <a:ea typeface="MS PGothic" panose="020B0600070205080204" pitchFamily="34" charset="-128"/>
              </a:rPr>
              <a:t>n</a:t>
            </a:r>
            <a:r>
              <a:rPr lang="en-US" altLang="en-US" dirty="0">
                <a:ea typeface="MS PGothic" panose="020B0600070205080204" pitchFamily="34" charset="-128"/>
              </a:rPr>
              <a:t>)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(denoted as </a:t>
            </a:r>
            <a:r>
              <a:rPr lang="en-US" altLang="en-US" i="1" dirty="0">
                <a:ea typeface="MS PGothic" panose="020B0600070205080204" pitchFamily="34" charset="-128"/>
              </a:rPr>
              <a:t>b</a:t>
            </a:r>
            <a:r>
              <a:rPr lang="en-US" altLang="en-US" dirty="0">
                <a:ea typeface="MS PGothic" panose="020B0600070205080204" pitchFamily="34" charset="-128"/>
              </a:rPr>
              <a:t>)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a:p>
            <a:endParaRPr lang="zh-CN" altLang="en-US" dirty="0"/>
          </a:p>
        </p:txBody>
      </p:sp>
      <p:sp>
        <p:nvSpPr>
          <p:cNvPr id="4" name="日期占位符 3">
            <a:extLst>
              <a:ext uri="{FF2B5EF4-FFF2-40B4-BE49-F238E27FC236}">
                <a16:creationId xmlns:a16="http://schemas.microsoft.com/office/drawing/2014/main" id="{AC13AC65-884D-49A2-93D3-3482F43D0A39}"/>
              </a:ext>
            </a:extLst>
          </p:cNvPr>
          <p:cNvSpPr>
            <a:spLocks noGrp="1"/>
          </p:cNvSpPr>
          <p:nvPr>
            <p:ph type="dt" sz="half" idx="10"/>
          </p:nvPr>
        </p:nvSpPr>
        <p:spPr/>
        <p:txBody>
          <a:bodyPr/>
          <a:lstStyle/>
          <a:p>
            <a:fld id="{CEF6654D-6478-4D09-8562-B73A9FE804BF}"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449CBEBB-6447-45CB-8340-8FC6E5DA5328}"/>
              </a:ext>
            </a:extLst>
          </p:cNvPr>
          <p:cNvSpPr>
            <a:spLocks noGrp="1"/>
          </p:cNvSpPr>
          <p:nvPr>
            <p:ph type="sldNum" sz="quarter" idx="12"/>
          </p:nvPr>
        </p:nvSpPr>
        <p:spPr/>
        <p:txBody>
          <a:bodyPr/>
          <a:lstStyle/>
          <a:p>
            <a:fld id="{47C4BD23-150C-4A56-8E66-9482A3FB2E80}" type="slidenum">
              <a:rPr lang="zh-CN" altLang="en-US" smtClean="0"/>
              <a:pPr/>
              <a:t>42</a:t>
            </a:fld>
            <a:endParaRPr lang="zh-CN" altLang="en-US" dirty="0"/>
          </a:p>
        </p:txBody>
      </p:sp>
    </p:spTree>
    <p:extLst>
      <p:ext uri="{BB962C8B-B14F-4D97-AF65-F5344CB8AC3E}">
        <p14:creationId xmlns:p14="http://schemas.microsoft.com/office/powerpoint/2010/main" val="1207954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42F95-35B7-4ECA-8BA1-FE03180AFB62}"/>
              </a:ext>
            </a:extLst>
          </p:cNvPr>
          <p:cNvSpPr>
            <a:spLocks noGrp="1"/>
          </p:cNvSpPr>
          <p:nvPr>
            <p:ph type="title"/>
          </p:nvPr>
        </p:nvSpPr>
        <p:spPr/>
        <p:txBody>
          <a:bodyPr/>
          <a:lstStyle/>
          <a:p>
            <a:r>
              <a:rPr lang="en-US" altLang="en-US" dirty="0">
                <a:ea typeface="MS PGothic" panose="020B0600070205080204" pitchFamily="34" charset="-128"/>
              </a:rPr>
              <a:t>Nested-Loop Join</a:t>
            </a:r>
            <a:endParaRPr lang="zh-CN" altLang="en-US" dirty="0"/>
          </a:p>
        </p:txBody>
      </p:sp>
      <p:sp>
        <p:nvSpPr>
          <p:cNvPr id="3" name="内容占位符 2">
            <a:extLst>
              <a:ext uri="{FF2B5EF4-FFF2-40B4-BE49-F238E27FC236}">
                <a16:creationId xmlns:a16="http://schemas.microsoft.com/office/drawing/2014/main" id="{7B7A023C-03F2-419A-A51F-FD5C667FC117}"/>
              </a:ext>
            </a:extLst>
          </p:cNvPr>
          <p:cNvSpPr>
            <a:spLocks noGrp="1"/>
          </p:cNvSpPr>
          <p:nvPr>
            <p:ph idx="1"/>
          </p:nvPr>
        </p:nvSpPr>
        <p:spPr>
          <a:xfrm>
            <a:off x="198362" y="772634"/>
            <a:ext cx="6422281" cy="5813231"/>
          </a:xfrm>
        </p:spPr>
        <p:txBody>
          <a:bodyPr/>
          <a:lstStyle/>
          <a:p>
            <a:pPr>
              <a:tabLst>
                <a:tab pos="461963" algn="l"/>
                <a:tab pos="850900"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a:ea typeface="MS PGothic" panose="020B0600070205080204" pitchFamily="34" charset="-128"/>
                <a:sym typeface="Symbol" panose="05050102010706020507" pitchFamily="18" charset="2"/>
              </a:rPr>
              <a:t>t</a:t>
            </a:r>
            <a:r>
              <a:rPr lang="en-US" altLang="en-US" i="1" baseline="-25000"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a:ea typeface="MS PGothic" panose="020B0600070205080204" pitchFamily="34" charset="-128"/>
                <a:sym typeface="Greek Symbols" pitchFamily="18" charset="2"/>
              </a:rPr>
              <a:t>t</a:t>
            </a:r>
            <a:r>
              <a:rPr lang="en-US" altLang="en-US" i="1" baseline="-25000" dirty="0">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461963" algn="l"/>
                <a:tab pos="850900"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FF0000"/>
                </a:solidFill>
                <a:ea typeface="MS PGothic" panose="020B0600070205080204" pitchFamily="34" charset="-128"/>
                <a:sym typeface="Greek Symbols" pitchFamily="18" charset="2"/>
              </a:rPr>
              <a:t>outer</a:t>
            </a:r>
            <a:r>
              <a:rPr lang="en-US" altLang="en-US" dirty="0">
                <a:solidFill>
                  <a:srgbClr val="FF0000"/>
                </a:solidFill>
                <a:ea typeface="MS PGothic" panose="020B0600070205080204" pitchFamily="34" charset="-128"/>
                <a:sym typeface="Greek Symbols" pitchFamily="18" charset="2"/>
              </a:rPr>
              <a:t> </a:t>
            </a:r>
            <a:r>
              <a:rPr lang="en-US" altLang="en-US" b="1" dirty="0">
                <a:solidFill>
                  <a:srgbClr val="FF0000"/>
                </a:solidFill>
                <a:ea typeface="MS PGothic" panose="020B0600070205080204" pitchFamily="34" charset="-128"/>
                <a:sym typeface="Greek Symbols" pitchFamily="18" charset="2"/>
              </a:rPr>
              <a:t>relation</a:t>
            </a:r>
            <a:r>
              <a:rPr lang="en-US" altLang="en-US" dirty="0">
                <a:solidFill>
                  <a:srgbClr val="FF000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FF0000"/>
                </a:solidFill>
                <a:ea typeface="MS PGothic" panose="020B0600070205080204" pitchFamily="34" charset="-128"/>
                <a:sym typeface="Greek Symbols" pitchFamily="18" charset="2"/>
              </a:rPr>
              <a:t>inner relation</a:t>
            </a:r>
            <a:r>
              <a:rPr lang="en-US" altLang="en-US" dirty="0">
                <a:solidFill>
                  <a:srgbClr val="FF000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461963" algn="l"/>
                <a:tab pos="850900"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461963" algn="l"/>
                <a:tab pos="850900" algn="l"/>
              </a:tabLst>
            </a:pPr>
            <a:r>
              <a:rPr lang="en-US" altLang="en-US" dirty="0">
                <a:ea typeface="MS PGothic" panose="020B0600070205080204" pitchFamily="34" charset="-128"/>
                <a:sym typeface="Greek Symbols" pitchFamily="18" charset="2"/>
              </a:rPr>
              <a:t>Expensive since it examines every pair of tuples in the two relations. </a:t>
            </a:r>
          </a:p>
          <a:p>
            <a:endParaRPr lang="zh-CN" altLang="en-US" dirty="0"/>
          </a:p>
        </p:txBody>
      </p:sp>
      <p:sp>
        <p:nvSpPr>
          <p:cNvPr id="4" name="日期占位符 3">
            <a:extLst>
              <a:ext uri="{FF2B5EF4-FFF2-40B4-BE49-F238E27FC236}">
                <a16:creationId xmlns:a16="http://schemas.microsoft.com/office/drawing/2014/main" id="{55CEC7CD-858D-4D7B-8661-26606D26DFAF}"/>
              </a:ext>
            </a:extLst>
          </p:cNvPr>
          <p:cNvSpPr>
            <a:spLocks noGrp="1"/>
          </p:cNvSpPr>
          <p:nvPr>
            <p:ph type="dt" sz="half" idx="10"/>
          </p:nvPr>
        </p:nvSpPr>
        <p:spPr/>
        <p:txBody>
          <a:bodyPr/>
          <a:lstStyle/>
          <a:p>
            <a:fld id="{7BFDAE5F-7D5F-497A-AA22-4E51A87C313B}"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D15BDB45-1B5F-4D3C-9CF9-0BE04813E06A}"/>
              </a:ext>
            </a:extLst>
          </p:cNvPr>
          <p:cNvSpPr>
            <a:spLocks noGrp="1"/>
          </p:cNvSpPr>
          <p:nvPr>
            <p:ph type="sldNum" sz="quarter" idx="12"/>
          </p:nvPr>
        </p:nvSpPr>
        <p:spPr/>
        <p:txBody>
          <a:bodyPr/>
          <a:lstStyle/>
          <a:p>
            <a:fld id="{47C4BD23-150C-4A56-8E66-9482A3FB2E80}" type="slidenum">
              <a:rPr lang="zh-CN" altLang="en-US" smtClean="0"/>
              <a:pPr/>
              <a:t>43</a:t>
            </a:fld>
            <a:endParaRPr lang="zh-CN" altLang="en-US" dirty="0"/>
          </a:p>
        </p:txBody>
      </p:sp>
      <p:sp>
        <p:nvSpPr>
          <p:cNvPr id="6" name="AutoShape 1028">
            <a:extLst>
              <a:ext uri="{FF2B5EF4-FFF2-40B4-BE49-F238E27FC236}">
                <a16:creationId xmlns:a16="http://schemas.microsoft.com/office/drawing/2014/main" id="{57DA6BEA-BF1D-40AF-BF20-DFD3620AF7AF}"/>
              </a:ext>
            </a:extLst>
          </p:cNvPr>
          <p:cNvSpPr>
            <a:spLocks noChangeArrowheads="1"/>
          </p:cNvSpPr>
          <p:nvPr/>
        </p:nvSpPr>
        <p:spPr bwMode="auto">
          <a:xfrm rot="5400000">
            <a:off x="9286373" y="884504"/>
            <a:ext cx="188912" cy="173038"/>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endParaRPr lang="zh-CN" altLang="en-US" sz="2800"/>
          </a:p>
        </p:txBody>
      </p:sp>
      <p:sp>
        <p:nvSpPr>
          <p:cNvPr id="7" name="Text Box 7">
            <a:extLst>
              <a:ext uri="{FF2B5EF4-FFF2-40B4-BE49-F238E27FC236}">
                <a16:creationId xmlns:a16="http://schemas.microsoft.com/office/drawing/2014/main" id="{AE9823DA-B9E6-4A68-A000-060A259F7A89}"/>
              </a:ext>
            </a:extLst>
          </p:cNvPr>
          <p:cNvSpPr txBox="1">
            <a:spLocks noChangeArrowheads="1"/>
          </p:cNvSpPr>
          <p:nvPr/>
        </p:nvSpPr>
        <p:spPr bwMode="auto">
          <a:xfrm>
            <a:off x="7911380" y="657637"/>
            <a:ext cx="3080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i="1" dirty="0">
                <a:latin typeface="+mn-lt"/>
              </a:rPr>
              <a:t>r</a:t>
            </a:r>
          </a:p>
        </p:txBody>
      </p:sp>
      <p:sp>
        <p:nvSpPr>
          <p:cNvPr id="8" name="Text Box 8">
            <a:extLst>
              <a:ext uri="{FF2B5EF4-FFF2-40B4-BE49-F238E27FC236}">
                <a16:creationId xmlns:a16="http://schemas.microsoft.com/office/drawing/2014/main" id="{3984A623-02C5-4924-9D60-D724FA42F586}"/>
              </a:ext>
            </a:extLst>
          </p:cNvPr>
          <p:cNvSpPr txBox="1">
            <a:spLocks noChangeArrowheads="1"/>
          </p:cNvSpPr>
          <p:nvPr/>
        </p:nvSpPr>
        <p:spPr bwMode="auto">
          <a:xfrm>
            <a:off x="10629497" y="619760"/>
            <a:ext cx="3222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i="1">
                <a:latin typeface="+mn-lt"/>
              </a:rPr>
              <a:t>s</a:t>
            </a:r>
          </a:p>
        </p:txBody>
      </p:sp>
      <p:graphicFrame>
        <p:nvGraphicFramePr>
          <p:cNvPr id="9" name="Group 26">
            <a:extLst>
              <a:ext uri="{FF2B5EF4-FFF2-40B4-BE49-F238E27FC236}">
                <a16:creationId xmlns:a16="http://schemas.microsoft.com/office/drawing/2014/main" id="{8CE58FB4-0EF3-4EC9-B88B-F72C5CFFAB55}"/>
              </a:ext>
            </a:extLst>
          </p:cNvPr>
          <p:cNvGraphicFramePr>
            <a:graphicFrameLocks noGrp="1"/>
          </p:cNvGraphicFramePr>
          <p:nvPr>
            <p:extLst>
              <p:ext uri="{D42A27DB-BD31-4B8C-83A1-F6EECF244321}">
                <p14:modId xmlns:p14="http://schemas.microsoft.com/office/powerpoint/2010/main" val="3113590777"/>
              </p:ext>
            </p:extLst>
          </p:nvPr>
        </p:nvGraphicFramePr>
        <p:xfrm>
          <a:off x="7052443" y="1160082"/>
          <a:ext cx="2016125" cy="2087560"/>
        </p:xfrm>
        <a:graphic>
          <a:graphicData uri="http://schemas.openxmlformats.org/drawingml/2006/table">
            <a:tbl>
              <a:tblPr/>
              <a:tblGrid>
                <a:gridCol w="2016125">
                  <a:extLst>
                    <a:ext uri="{9D8B030D-6E8A-4147-A177-3AD203B41FA5}">
                      <a16:colId xmlns:a16="http://schemas.microsoft.com/office/drawing/2014/main" val="20000"/>
                    </a:ext>
                  </a:extLst>
                </a:gridCol>
              </a:tblGrid>
              <a:tr h="417512">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2">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ahoma" pitchFamily="34" charset="0"/>
                          <a:ea typeface="宋体" pitchFamily="2" charset="-122"/>
                        </a:rPr>
                        <a:t>t</a:t>
                      </a:r>
                      <a:r>
                        <a:rPr kumimoji="1" lang="en-US" altLang="zh-CN" sz="2000" b="0" i="0" u="none" strike="noStrike" cap="none" normalizeH="0" baseline="-25000" dirty="0" err="1">
                          <a:ln>
                            <a:noFill/>
                          </a:ln>
                          <a:solidFill>
                            <a:schemeClr val="tx1"/>
                          </a:solidFill>
                          <a:effectLst/>
                          <a:latin typeface="Tahoma" pitchFamily="34" charset="0"/>
                          <a:ea typeface="宋体" pitchFamily="2" charset="-122"/>
                        </a:rPr>
                        <a:t>r</a:t>
                      </a:r>
                      <a:r>
                        <a:rPr kumimoji="1" lang="en-US" altLang="zh-CN" sz="2000" b="0" i="0" u="none" strike="noStrike" cap="none" normalizeH="0" baseline="0" dirty="0" err="1">
                          <a:ln>
                            <a:noFill/>
                          </a:ln>
                          <a:solidFill>
                            <a:schemeClr val="tx1"/>
                          </a:solidFill>
                          <a:effectLst/>
                          <a:latin typeface="Tahoma" pitchFamily="34" charset="0"/>
                          <a:ea typeface="宋体" pitchFamily="2" charset="-122"/>
                        </a:rPr>
                        <a:t>.A</a:t>
                      </a:r>
                      <a:endParaRPr kumimoji="1" lang="zh-CN" altLang="en-US" sz="2000" b="0" i="0" u="none" strike="noStrike" cap="none" normalizeH="0" baseline="0" dirty="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2">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2">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512">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 name="Group 47">
            <a:extLst>
              <a:ext uri="{FF2B5EF4-FFF2-40B4-BE49-F238E27FC236}">
                <a16:creationId xmlns:a16="http://schemas.microsoft.com/office/drawing/2014/main" id="{99C30F58-596D-43D9-8C89-BC1B29BEFFCF}"/>
              </a:ext>
            </a:extLst>
          </p:cNvPr>
          <p:cNvGraphicFramePr>
            <a:graphicFrameLocks noGrp="1"/>
          </p:cNvGraphicFramePr>
          <p:nvPr>
            <p:extLst>
              <p:ext uri="{D42A27DB-BD31-4B8C-83A1-F6EECF244321}">
                <p14:modId xmlns:p14="http://schemas.microsoft.com/office/powerpoint/2010/main" val="1401919258"/>
              </p:ext>
            </p:extLst>
          </p:nvPr>
        </p:nvGraphicFramePr>
        <p:xfrm>
          <a:off x="9720612" y="1135789"/>
          <a:ext cx="2160588" cy="2773386"/>
        </p:xfrm>
        <a:graphic>
          <a:graphicData uri="http://schemas.openxmlformats.org/drawingml/2006/table">
            <a:tbl>
              <a:tblPr/>
              <a:tblGrid>
                <a:gridCol w="2160588">
                  <a:extLst>
                    <a:ext uri="{9D8B030D-6E8A-4147-A177-3AD203B41FA5}">
                      <a16:colId xmlns:a16="http://schemas.microsoft.com/office/drawing/2014/main" val="20000"/>
                    </a:ext>
                  </a:extLst>
                </a:gridCol>
              </a:tblGrid>
              <a:tr h="396195">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a:ln>
                          <a:noFill/>
                        </a:ln>
                        <a:solidFill>
                          <a:schemeClr val="tx1"/>
                        </a:solidFill>
                        <a:effectLst/>
                        <a:latin typeface="Tahoma" pitchFamily="34" charset="0"/>
                        <a:ea typeface="宋体" pitchFamily="2" charset="-122"/>
                      </a:endParaRP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5">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a:ln>
                          <a:noFill/>
                        </a:ln>
                        <a:solidFill>
                          <a:schemeClr val="tx1"/>
                        </a:solidFill>
                        <a:effectLst/>
                        <a:latin typeface="Tahoma" pitchFamily="34" charset="0"/>
                        <a:ea typeface="宋体" pitchFamily="2" charset="-122"/>
                      </a:endParaRP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5">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ahoma" pitchFamily="34" charset="0"/>
                          <a:ea typeface="宋体" pitchFamily="2" charset="-122"/>
                        </a:rPr>
                        <a:t>t</a:t>
                      </a:r>
                      <a:r>
                        <a:rPr kumimoji="1" lang="en-US" altLang="zh-CN" sz="2000" b="0" i="0" u="none" strike="noStrike" cap="none" normalizeH="0" baseline="-25000" dirty="0" err="1">
                          <a:ln>
                            <a:noFill/>
                          </a:ln>
                          <a:solidFill>
                            <a:schemeClr val="tx1"/>
                          </a:solidFill>
                          <a:effectLst/>
                          <a:latin typeface="Tahoma" pitchFamily="34" charset="0"/>
                          <a:ea typeface="宋体" pitchFamily="2" charset="-122"/>
                        </a:rPr>
                        <a:t>s</a:t>
                      </a:r>
                      <a:r>
                        <a:rPr kumimoji="1" lang="en-US" altLang="zh-CN" sz="2000" b="0" i="0" u="none" strike="noStrike" cap="none" normalizeH="0" baseline="0" dirty="0" err="1">
                          <a:ln>
                            <a:noFill/>
                          </a:ln>
                          <a:solidFill>
                            <a:schemeClr val="tx1"/>
                          </a:solidFill>
                          <a:effectLst/>
                          <a:latin typeface="Tahoma" pitchFamily="34" charset="0"/>
                          <a:ea typeface="宋体" pitchFamily="2" charset="-122"/>
                        </a:rPr>
                        <a:t>.A</a:t>
                      </a:r>
                      <a:endParaRPr kumimoji="1" lang="zh-CN" altLang="en-US" sz="2000" b="0" i="0" u="none" strike="noStrike" cap="none" normalizeH="0" baseline="0" dirty="0">
                        <a:ln>
                          <a:noFill/>
                        </a:ln>
                        <a:solidFill>
                          <a:schemeClr val="tx1"/>
                        </a:solidFill>
                        <a:effectLst/>
                        <a:latin typeface="Tahoma" pitchFamily="34" charset="0"/>
                        <a:ea typeface="宋体" pitchFamily="2" charset="-122"/>
                      </a:endParaRP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95">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a:ln>
                          <a:noFill/>
                        </a:ln>
                        <a:solidFill>
                          <a:schemeClr val="tx1"/>
                        </a:solidFill>
                        <a:effectLst/>
                        <a:latin typeface="Tahoma" pitchFamily="34" charset="0"/>
                        <a:ea typeface="宋体" pitchFamily="2" charset="-122"/>
                      </a:endParaRP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95">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a:ln>
                          <a:noFill/>
                        </a:ln>
                        <a:solidFill>
                          <a:schemeClr val="tx1"/>
                        </a:solidFill>
                        <a:effectLst/>
                        <a:latin typeface="Tahoma" pitchFamily="34" charset="0"/>
                        <a:ea typeface="宋体" pitchFamily="2" charset="-122"/>
                      </a:endParaRP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195">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a:ln>
                          <a:noFill/>
                        </a:ln>
                        <a:solidFill>
                          <a:schemeClr val="tx1"/>
                        </a:solidFill>
                        <a:effectLst/>
                        <a:latin typeface="Tahoma" pitchFamily="34" charset="0"/>
                        <a:ea typeface="宋体" pitchFamily="2" charset="-122"/>
                      </a:endParaRP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195">
                <a:tc>
                  <a:txBody>
                    <a:bodyPr/>
                    <a:lstStyle>
                      <a:lvl1pPr eaLnBrk="0" hangingPunct="0">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eaLnBrk="0" hangingPunct="0">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eaLnBrk="0" hangingPunct="0">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eaLnBrk="0" hangingPunct="0">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eaLnBrk="0" fontAlgn="base" hangingPunct="0">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a:ln>
                          <a:noFill/>
                        </a:ln>
                        <a:solidFill>
                          <a:schemeClr val="tx1"/>
                        </a:solidFill>
                        <a:effectLst/>
                        <a:latin typeface="Tahoma" pitchFamily="34" charset="0"/>
                        <a:ea typeface="宋体" pitchFamily="2" charset="-122"/>
                      </a:endParaRPr>
                    </a:p>
                  </a:txBody>
                  <a:tcPr marT="45699" marB="45699"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Text Box 50">
            <a:extLst>
              <a:ext uri="{FF2B5EF4-FFF2-40B4-BE49-F238E27FC236}">
                <a16:creationId xmlns:a16="http://schemas.microsoft.com/office/drawing/2014/main" id="{50EC0B82-72E3-4008-B803-76C5850CECE7}"/>
              </a:ext>
            </a:extLst>
          </p:cNvPr>
          <p:cNvSpPr txBox="1">
            <a:spLocks noChangeArrowheads="1"/>
          </p:cNvSpPr>
          <p:nvPr/>
        </p:nvSpPr>
        <p:spPr bwMode="auto">
          <a:xfrm>
            <a:off x="8587873" y="4000873"/>
            <a:ext cx="1585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latin typeface="+mn-lt"/>
              </a:rPr>
              <a:t>连接属性</a:t>
            </a:r>
            <a:r>
              <a:rPr lang="en-US" altLang="zh-CN" dirty="0">
                <a:latin typeface="+mn-lt"/>
              </a:rPr>
              <a:t>A</a:t>
            </a:r>
          </a:p>
        </p:txBody>
      </p:sp>
      <p:sp>
        <p:nvSpPr>
          <p:cNvPr id="12" name="Text Box 51">
            <a:extLst>
              <a:ext uri="{FF2B5EF4-FFF2-40B4-BE49-F238E27FC236}">
                <a16:creationId xmlns:a16="http://schemas.microsoft.com/office/drawing/2014/main" id="{055B6900-9CB7-4D0D-9381-4EB608DA116A}"/>
              </a:ext>
            </a:extLst>
          </p:cNvPr>
          <p:cNvSpPr txBox="1">
            <a:spLocks noChangeArrowheads="1"/>
          </p:cNvSpPr>
          <p:nvPr/>
        </p:nvSpPr>
        <p:spPr bwMode="auto">
          <a:xfrm>
            <a:off x="6620643" y="1520444"/>
            <a:ext cx="360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dirty="0">
                <a:latin typeface="+mn-lt"/>
              </a:rPr>
              <a:t>t</a:t>
            </a:r>
            <a:r>
              <a:rPr lang="en-US" altLang="zh-CN" i="1" baseline="-25000" dirty="0">
                <a:latin typeface="+mn-lt"/>
              </a:rPr>
              <a:t>r</a:t>
            </a:r>
            <a:endParaRPr lang="en-US" altLang="zh-CN" baseline="-25000" dirty="0">
              <a:latin typeface="+mn-lt"/>
            </a:endParaRPr>
          </a:p>
        </p:txBody>
      </p:sp>
      <p:sp>
        <p:nvSpPr>
          <p:cNvPr id="13" name="Text Box 52">
            <a:extLst>
              <a:ext uri="{FF2B5EF4-FFF2-40B4-BE49-F238E27FC236}">
                <a16:creationId xmlns:a16="http://schemas.microsoft.com/office/drawing/2014/main" id="{30ACDC3F-DAC8-46B0-B484-D021AECB4FC3}"/>
              </a:ext>
            </a:extLst>
          </p:cNvPr>
          <p:cNvSpPr txBox="1">
            <a:spLocks noChangeArrowheads="1"/>
          </p:cNvSpPr>
          <p:nvPr/>
        </p:nvSpPr>
        <p:spPr bwMode="auto">
          <a:xfrm>
            <a:off x="11834338" y="1880830"/>
            <a:ext cx="378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dirty="0" err="1">
                <a:latin typeface="+mn-lt"/>
              </a:rPr>
              <a:t>t</a:t>
            </a:r>
            <a:r>
              <a:rPr lang="en-US" altLang="zh-CN" i="1" baseline="-25000" dirty="0" err="1">
                <a:latin typeface="+mn-lt"/>
              </a:rPr>
              <a:t>s</a:t>
            </a:r>
            <a:endParaRPr lang="en-US" altLang="zh-CN" baseline="-25000" dirty="0">
              <a:latin typeface="+mn-lt"/>
            </a:endParaRPr>
          </a:p>
        </p:txBody>
      </p:sp>
      <p:sp>
        <p:nvSpPr>
          <p:cNvPr id="14" name="Text Box 53">
            <a:extLst>
              <a:ext uri="{FF2B5EF4-FFF2-40B4-BE49-F238E27FC236}">
                <a16:creationId xmlns:a16="http://schemas.microsoft.com/office/drawing/2014/main" id="{7760E3C8-4CE1-4628-84B7-0FE95776B35F}"/>
              </a:ext>
            </a:extLst>
          </p:cNvPr>
          <p:cNvSpPr txBox="1">
            <a:spLocks noChangeArrowheads="1"/>
          </p:cNvSpPr>
          <p:nvPr/>
        </p:nvSpPr>
        <p:spPr bwMode="auto">
          <a:xfrm>
            <a:off x="7268343" y="3322257"/>
            <a:ext cx="977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a:t>
            </a:r>
            <a:r>
              <a:rPr lang="en-US" altLang="zh-CN" i="1">
                <a:latin typeface="+mn-lt"/>
              </a:rPr>
              <a:t>r</a:t>
            </a:r>
            <a:r>
              <a:rPr lang="en-US" altLang="zh-CN">
                <a:latin typeface="+mn-lt"/>
              </a:rPr>
              <a:t>|=</a:t>
            </a:r>
            <a:r>
              <a:rPr lang="en-US" altLang="zh-CN" i="1">
                <a:latin typeface="+mn-lt"/>
              </a:rPr>
              <a:t>m</a:t>
            </a:r>
            <a:endParaRPr lang="zh-CN" altLang="en-US" i="1">
              <a:latin typeface="+mn-lt"/>
            </a:endParaRPr>
          </a:p>
        </p:txBody>
      </p:sp>
      <p:sp>
        <p:nvSpPr>
          <p:cNvPr id="15" name="Text Box 54">
            <a:extLst>
              <a:ext uri="{FF2B5EF4-FFF2-40B4-BE49-F238E27FC236}">
                <a16:creationId xmlns:a16="http://schemas.microsoft.com/office/drawing/2014/main" id="{1DF7D3E7-4871-4310-9A7B-B1B363758895}"/>
              </a:ext>
            </a:extLst>
          </p:cNvPr>
          <p:cNvSpPr txBox="1">
            <a:spLocks noChangeArrowheads="1"/>
          </p:cNvSpPr>
          <p:nvPr/>
        </p:nvSpPr>
        <p:spPr bwMode="auto">
          <a:xfrm>
            <a:off x="10368312" y="3902801"/>
            <a:ext cx="909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a:t>
            </a:r>
            <a:r>
              <a:rPr lang="en-US" altLang="zh-CN" i="1">
                <a:latin typeface="+mn-lt"/>
              </a:rPr>
              <a:t>s</a:t>
            </a:r>
            <a:r>
              <a:rPr lang="en-US" altLang="zh-CN">
                <a:latin typeface="+mn-lt"/>
              </a:rPr>
              <a:t>|=</a:t>
            </a:r>
            <a:r>
              <a:rPr lang="en-US" altLang="zh-CN" i="1">
                <a:latin typeface="+mn-lt"/>
              </a:rPr>
              <a:t>n</a:t>
            </a:r>
            <a:endParaRPr lang="zh-CN" altLang="en-US" i="1">
              <a:latin typeface="+mn-lt"/>
            </a:endParaRPr>
          </a:p>
        </p:txBody>
      </p:sp>
      <p:cxnSp>
        <p:nvCxnSpPr>
          <p:cNvPr id="17" name="直接连接符 16">
            <a:extLst>
              <a:ext uri="{FF2B5EF4-FFF2-40B4-BE49-F238E27FC236}">
                <a16:creationId xmlns:a16="http://schemas.microsoft.com/office/drawing/2014/main" id="{D48FF81E-659B-4D8E-9939-18EAE22AF076}"/>
              </a:ext>
            </a:extLst>
          </p:cNvPr>
          <p:cNvCxnSpPr/>
          <p:nvPr/>
        </p:nvCxnSpPr>
        <p:spPr>
          <a:xfrm>
            <a:off x="9068568" y="1244600"/>
            <a:ext cx="225742"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直接箭头连接符 18">
            <a:extLst>
              <a:ext uri="{FF2B5EF4-FFF2-40B4-BE49-F238E27FC236}">
                <a16:creationId xmlns:a16="http://schemas.microsoft.com/office/drawing/2014/main" id="{D4526C3E-E57C-4615-9489-C20B9C3FD73E}"/>
              </a:ext>
            </a:extLst>
          </p:cNvPr>
          <p:cNvCxnSpPr/>
          <p:nvPr/>
        </p:nvCxnSpPr>
        <p:spPr>
          <a:xfrm>
            <a:off x="9189720" y="1244600"/>
            <a:ext cx="0" cy="20030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D359B62-12D4-49C8-B2BF-2798AE6BF66F}"/>
              </a:ext>
            </a:extLst>
          </p:cNvPr>
          <p:cNvCxnSpPr>
            <a:cxnSpLocks/>
          </p:cNvCxnSpPr>
          <p:nvPr/>
        </p:nvCxnSpPr>
        <p:spPr>
          <a:xfrm>
            <a:off x="9535160" y="1340974"/>
            <a:ext cx="0" cy="25682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B243419-439A-40A0-9A2E-57BA20682069}"/>
              </a:ext>
            </a:extLst>
          </p:cNvPr>
          <p:cNvCxnSpPr/>
          <p:nvPr/>
        </p:nvCxnSpPr>
        <p:spPr>
          <a:xfrm>
            <a:off x="9467348" y="1325734"/>
            <a:ext cx="225742"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56304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BCC44-6DD6-430D-BDCB-B3F67F69DB07}"/>
              </a:ext>
            </a:extLst>
          </p:cNvPr>
          <p:cNvSpPr>
            <a:spLocks noGrp="1"/>
          </p:cNvSpPr>
          <p:nvPr>
            <p:ph type="title"/>
          </p:nvPr>
        </p:nvSpPr>
        <p:spPr/>
        <p:txBody>
          <a:bodyPr/>
          <a:lstStyle/>
          <a:p>
            <a:r>
              <a:rPr lang="en-US" altLang="en-US" dirty="0">
                <a:ea typeface="MS PGothic" panose="020B0600070205080204" pitchFamily="34" charset="-128"/>
              </a:rPr>
              <a:t>Nested-Loop Join</a:t>
            </a:r>
            <a:endParaRPr lang="zh-CN" altLang="en-US" dirty="0"/>
          </a:p>
        </p:txBody>
      </p:sp>
      <p:sp>
        <p:nvSpPr>
          <p:cNvPr id="3" name="内容占位符 2">
            <a:extLst>
              <a:ext uri="{FF2B5EF4-FFF2-40B4-BE49-F238E27FC236}">
                <a16:creationId xmlns:a16="http://schemas.microsoft.com/office/drawing/2014/main" id="{E41E1815-4F24-40BA-9E8C-F00653C815EB}"/>
              </a:ext>
            </a:extLst>
          </p:cNvPr>
          <p:cNvSpPr>
            <a:spLocks noGrp="1"/>
          </p:cNvSpPr>
          <p:nvPr>
            <p:ph idx="1"/>
          </p:nvPr>
        </p:nvSpPr>
        <p:spPr/>
        <p:txBody>
          <a:bodyPr>
            <a:noAutofit/>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solidFill>
                  <a:srgbClr val="FF0000"/>
                </a:solidFill>
                <a:ea typeface="MS PGothic" panose="020B0600070205080204" pitchFamily="34" charset="-128"/>
              </a:rPr>
              <a:t>n</a:t>
            </a:r>
            <a:r>
              <a:rPr lang="en-US" altLang="en-US" i="1" baseline="-25000" dirty="0">
                <a:solidFill>
                  <a:srgbClr val="FF0000"/>
                </a:solidFill>
                <a:ea typeface="MS PGothic" panose="020B0600070205080204" pitchFamily="34" charset="-128"/>
              </a:rPr>
              <a:t>r</a:t>
            </a:r>
            <a:r>
              <a:rPr lang="en-US" altLang="en-US" i="1" dirty="0">
                <a:solidFill>
                  <a:srgbClr val="FF0000"/>
                </a:solidFill>
                <a:ea typeface="MS PGothic" panose="020B0600070205080204" pitchFamily="34" charset="-128"/>
              </a:rPr>
              <a:t> </a:t>
            </a:r>
            <a:r>
              <a:rPr lang="en-US" altLang="en-US" dirty="0">
                <a:solidFill>
                  <a:srgbClr val="FF0000"/>
                </a:solidFill>
                <a:ea typeface="MS PGothic" panose="020B0600070205080204" pitchFamily="34" charset="-128"/>
                <a:sym typeface="Symbol" panose="05050102010706020507" pitchFamily="18" charset="2"/>
              </a:rPr>
              <a:t> </a:t>
            </a:r>
            <a:r>
              <a:rPr lang="en-US" altLang="en-US" i="1" dirty="0">
                <a:solidFill>
                  <a:srgbClr val="FF0000"/>
                </a:solidFill>
                <a:ea typeface="MS PGothic" panose="020B0600070205080204" pitchFamily="34" charset="-128"/>
                <a:sym typeface="Symbol" panose="05050102010706020507" pitchFamily="18" charset="2"/>
              </a:rPr>
              <a:t>b</a:t>
            </a:r>
            <a:r>
              <a:rPr lang="en-US" altLang="en-US" i="1" baseline="-25000" dirty="0">
                <a:solidFill>
                  <a:srgbClr val="FF0000"/>
                </a:solidFill>
                <a:ea typeface="MS PGothic" panose="020B0600070205080204" pitchFamily="34" charset="-128"/>
                <a:sym typeface="Symbol" panose="05050102010706020507" pitchFamily="18" charset="2"/>
              </a:rPr>
              <a:t>s</a:t>
            </a:r>
            <a:r>
              <a:rPr lang="en-US" altLang="en-US" dirty="0">
                <a:solidFill>
                  <a:srgbClr val="FF0000"/>
                </a:solidFill>
                <a:ea typeface="MS PGothic" panose="020B0600070205080204" pitchFamily="34" charset="-128"/>
                <a:sym typeface="Symbol" panose="05050102010706020507" pitchFamily="18" charset="2"/>
              </a:rPr>
              <a:t> +</a:t>
            </a:r>
            <a:r>
              <a:rPr lang="en-US" altLang="en-US" i="1" dirty="0">
                <a:solidFill>
                  <a:srgbClr val="FF0000"/>
                </a:solidFill>
                <a:ea typeface="MS PGothic" panose="020B0600070205080204" pitchFamily="34" charset="-128"/>
                <a:sym typeface="Symbol" panose="05050102010706020507" pitchFamily="18" charset="2"/>
              </a:rPr>
              <a:t> </a:t>
            </a:r>
            <a:r>
              <a:rPr lang="en-US" altLang="en-US" i="1" dirty="0" err="1">
                <a:solidFill>
                  <a:srgbClr val="FF0000"/>
                </a:solidFill>
                <a:ea typeface="MS PGothic" panose="020B0600070205080204" pitchFamily="34" charset="-128"/>
                <a:sym typeface="Symbol" panose="05050102010706020507" pitchFamily="18" charset="2"/>
              </a:rPr>
              <a:t>b</a:t>
            </a:r>
            <a:r>
              <a:rPr lang="en-US" altLang="en-US" i="1" baseline="-25000" dirty="0" err="1">
                <a:solidFill>
                  <a:srgbClr val="FF0000"/>
                </a:solidFill>
                <a:ea typeface="MS PGothic" panose="020B0600070205080204" pitchFamily="34" charset="-128"/>
                <a:sym typeface="Symbol" panose="05050102010706020507" pitchFamily="18" charset="2"/>
              </a:rPr>
              <a:t>r</a:t>
            </a:r>
            <a:r>
              <a:rPr lang="en-US" altLang="en-US" dirty="0">
                <a:solidFill>
                  <a:srgbClr val="FF0000"/>
                </a:solidFill>
                <a:ea typeface="MS PGothic" panose="020B0600070205080204" pitchFamily="34" charset="-128"/>
                <a:sym typeface="Symbol" panose="05050102010706020507" pitchFamily="18" charset="2"/>
              </a:rPr>
              <a:t>   block transfers, plus  </a:t>
            </a:r>
            <a:r>
              <a:rPr lang="en-US" altLang="en-US" i="1" dirty="0">
                <a:solidFill>
                  <a:srgbClr val="FF0000"/>
                </a:solidFill>
                <a:ea typeface="MS PGothic" panose="020B0600070205080204" pitchFamily="34" charset="-128"/>
              </a:rPr>
              <a:t>n</a:t>
            </a:r>
            <a:r>
              <a:rPr lang="en-US" altLang="en-US" i="1" baseline="-25000" dirty="0">
                <a:solidFill>
                  <a:srgbClr val="FF0000"/>
                </a:solidFill>
                <a:ea typeface="MS PGothic" panose="020B0600070205080204" pitchFamily="34" charset="-128"/>
              </a:rPr>
              <a:t>r</a:t>
            </a:r>
            <a:r>
              <a:rPr lang="en-US" altLang="en-US" i="1" dirty="0">
                <a:solidFill>
                  <a:srgbClr val="FF0000"/>
                </a:solidFill>
                <a:ea typeface="MS PGothic" panose="020B0600070205080204" pitchFamily="34" charset="-128"/>
              </a:rPr>
              <a:t> </a:t>
            </a:r>
            <a:r>
              <a:rPr lang="en-US" altLang="en-US" dirty="0">
                <a:solidFill>
                  <a:srgbClr val="FF0000"/>
                </a:solidFill>
                <a:ea typeface="MS PGothic" panose="020B0600070205080204" pitchFamily="34" charset="-128"/>
                <a:sym typeface="Symbol" panose="05050102010706020507" pitchFamily="18" charset="2"/>
              </a:rPr>
              <a:t>+</a:t>
            </a:r>
            <a:r>
              <a:rPr lang="en-US" altLang="en-US" i="1" dirty="0">
                <a:solidFill>
                  <a:srgbClr val="FF0000"/>
                </a:solidFill>
                <a:ea typeface="MS PGothic" panose="020B0600070205080204" pitchFamily="34" charset="-128"/>
                <a:sym typeface="Symbol" panose="05050102010706020507" pitchFamily="18" charset="2"/>
              </a:rPr>
              <a:t> </a:t>
            </a:r>
            <a:r>
              <a:rPr lang="en-US" altLang="en-US" i="1" dirty="0" err="1">
                <a:solidFill>
                  <a:srgbClr val="FF0000"/>
                </a:solidFill>
                <a:ea typeface="MS PGothic" panose="020B0600070205080204" pitchFamily="34" charset="-128"/>
                <a:sym typeface="Symbol" panose="05050102010706020507" pitchFamily="18" charset="2"/>
              </a:rPr>
              <a:t>b</a:t>
            </a:r>
            <a:r>
              <a:rPr lang="en-US" altLang="en-US" i="1" baseline="-25000" dirty="0" err="1">
                <a:solidFill>
                  <a:srgbClr val="FF0000"/>
                </a:solidFill>
                <a:ea typeface="MS PGothic" panose="020B0600070205080204" pitchFamily="34" charset="-128"/>
                <a:sym typeface="Symbol" panose="05050102010706020507" pitchFamily="18" charset="2"/>
              </a:rPr>
              <a:t>r</a:t>
            </a:r>
            <a:r>
              <a:rPr lang="en-US" altLang="en-US" dirty="0">
                <a:solidFill>
                  <a:srgbClr val="FF0000"/>
                </a:solidFill>
                <a:ea typeface="MS PGothic" panose="020B0600070205080204" pitchFamily="34" charset="-128"/>
                <a:sym typeface="Symbol" panose="05050102010706020507" pitchFamily="18" charset="2"/>
              </a:rPr>
              <a:t>  seeks</a:t>
            </a: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endParaRPr lang="zh-CN" altLang="en-US" dirty="0"/>
          </a:p>
        </p:txBody>
      </p:sp>
      <p:sp>
        <p:nvSpPr>
          <p:cNvPr id="4" name="日期占位符 3">
            <a:extLst>
              <a:ext uri="{FF2B5EF4-FFF2-40B4-BE49-F238E27FC236}">
                <a16:creationId xmlns:a16="http://schemas.microsoft.com/office/drawing/2014/main" id="{1109F815-079C-4F6B-9F54-C43137DBDD4B}"/>
              </a:ext>
            </a:extLst>
          </p:cNvPr>
          <p:cNvSpPr>
            <a:spLocks noGrp="1"/>
          </p:cNvSpPr>
          <p:nvPr>
            <p:ph type="dt" sz="half" idx="10"/>
          </p:nvPr>
        </p:nvSpPr>
        <p:spPr/>
        <p:txBody>
          <a:bodyPr/>
          <a:lstStyle/>
          <a:p>
            <a:fld id="{BE64D80B-CC7F-4DB1-832C-0E110351C201}"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FE17BC60-D292-4C48-86C7-11EE66264963}"/>
              </a:ext>
            </a:extLst>
          </p:cNvPr>
          <p:cNvSpPr>
            <a:spLocks noGrp="1"/>
          </p:cNvSpPr>
          <p:nvPr>
            <p:ph type="sldNum" sz="quarter" idx="12"/>
          </p:nvPr>
        </p:nvSpPr>
        <p:spPr/>
        <p:txBody>
          <a:bodyPr/>
          <a:lstStyle/>
          <a:p>
            <a:fld id="{47C4BD23-150C-4A56-8E66-9482A3FB2E80}" type="slidenum">
              <a:rPr lang="zh-CN" altLang="en-US" smtClean="0"/>
              <a:pPr/>
              <a:t>44</a:t>
            </a:fld>
            <a:endParaRPr lang="zh-CN" altLang="en-US" dirty="0"/>
          </a:p>
        </p:txBody>
      </p:sp>
    </p:spTree>
    <p:extLst>
      <p:ext uri="{BB962C8B-B14F-4D97-AF65-F5344CB8AC3E}">
        <p14:creationId xmlns:p14="http://schemas.microsoft.com/office/powerpoint/2010/main" val="2192293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5D5EB-F8C3-4EB9-A5F0-175E9B747773}"/>
              </a:ext>
            </a:extLst>
          </p:cNvPr>
          <p:cNvSpPr>
            <a:spLocks noGrp="1"/>
          </p:cNvSpPr>
          <p:nvPr>
            <p:ph type="title"/>
          </p:nvPr>
        </p:nvSpPr>
        <p:spPr/>
        <p:txBody>
          <a:bodyPr/>
          <a:lstStyle/>
          <a:p>
            <a:r>
              <a:rPr lang="en-US" altLang="en-US" dirty="0">
                <a:ea typeface="MS PGothic" panose="020B0600070205080204" pitchFamily="34" charset="-128"/>
              </a:rPr>
              <a:t>Indexed Nested-Loop Join</a:t>
            </a:r>
            <a:endParaRPr lang="zh-CN" altLang="en-US" dirty="0"/>
          </a:p>
        </p:txBody>
      </p:sp>
      <p:sp>
        <p:nvSpPr>
          <p:cNvPr id="3" name="内容占位符 2">
            <a:extLst>
              <a:ext uri="{FF2B5EF4-FFF2-40B4-BE49-F238E27FC236}">
                <a16:creationId xmlns:a16="http://schemas.microsoft.com/office/drawing/2014/main" id="{A8AF5078-35BA-45A4-917A-E221EFE3E9A7}"/>
              </a:ext>
            </a:extLst>
          </p:cNvPr>
          <p:cNvSpPr>
            <a:spLocks noGrp="1"/>
          </p:cNvSpPr>
          <p:nvPr>
            <p:ph idx="1"/>
          </p:nvPr>
        </p:nvSpPr>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highlight>
                  <a:srgbClr val="FFFF00"/>
                </a:highlight>
                <a:ea typeface="MS PGothic" panose="020B0600070205080204" pitchFamily="34" charset="-128"/>
              </a:rPr>
              <a:t>join is an </a:t>
            </a:r>
            <a:r>
              <a:rPr lang="en-US" altLang="en-US" dirty="0" err="1">
                <a:highlight>
                  <a:srgbClr val="FFFF00"/>
                </a:highlight>
                <a:ea typeface="MS PGothic" panose="020B0600070205080204" pitchFamily="34" charset="-128"/>
              </a:rPr>
              <a:t>equi</a:t>
            </a:r>
            <a:r>
              <a:rPr lang="en-US" altLang="en-US" dirty="0">
                <a:highlight>
                  <a:srgbClr val="FFFF00"/>
                </a:highlight>
                <a:ea typeface="MS PGothic" panose="020B0600070205080204" pitchFamily="34" charset="-128"/>
              </a:rPr>
              <a:t>-join or natural join and</a:t>
            </a:r>
          </a:p>
          <a:p>
            <a:pPr lvl="1">
              <a:lnSpc>
                <a:spcPct val="90000"/>
              </a:lnSpc>
            </a:pPr>
            <a:r>
              <a:rPr lang="en-US" altLang="en-US" dirty="0">
                <a:highlight>
                  <a:srgbClr val="FFFF00"/>
                </a:highlight>
                <a:ea typeface="MS PGothic" panose="020B0600070205080204" pitchFamily="34" charset="-128"/>
              </a:rPr>
              <a:t>an index is available on the </a:t>
            </a:r>
            <a:r>
              <a:rPr lang="en-US" altLang="en-US" dirty="0">
                <a:solidFill>
                  <a:srgbClr val="FF0000"/>
                </a:solidFill>
                <a:highlight>
                  <a:srgbClr val="FFFF00"/>
                </a:highlight>
                <a:ea typeface="MS PGothic" panose="020B0600070205080204" pitchFamily="34" charset="-128"/>
              </a:rPr>
              <a:t>inner relation</a:t>
            </a:r>
            <a:r>
              <a:rPr lang="ja-JP" altLang="en-US" dirty="0">
                <a:highlight>
                  <a:srgbClr val="FFFF00"/>
                </a:highlight>
                <a:ea typeface="MS PGothic" panose="020B0600070205080204" pitchFamily="34" charset="-128"/>
              </a:rPr>
              <a:t>’</a:t>
            </a:r>
            <a:r>
              <a:rPr lang="en-US" altLang="ja-JP" dirty="0">
                <a:highlight>
                  <a:srgbClr val="FFFF00"/>
                </a:highlight>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solidFill>
                  <a:srgbClr val="FF0000"/>
                </a:solidFill>
                <a:ea typeface="MS PGothic" panose="020B0600070205080204" pitchFamily="34" charset="-128"/>
              </a:rPr>
              <a:t>b</a:t>
            </a:r>
            <a:r>
              <a:rPr lang="en-US" altLang="en-US" i="1" baseline="-25000" dirty="0" err="1">
                <a:solidFill>
                  <a:srgbClr val="FF0000"/>
                </a:solidFill>
                <a:ea typeface="MS PGothic" panose="020B0600070205080204" pitchFamily="34" charset="-128"/>
              </a:rPr>
              <a:t>r</a:t>
            </a:r>
            <a:r>
              <a:rPr lang="en-US" altLang="en-US" i="1" dirty="0">
                <a:solidFill>
                  <a:srgbClr val="FF0000"/>
                </a:solidFill>
                <a:ea typeface="MS PGothic" panose="020B0600070205080204" pitchFamily="34" charset="-128"/>
              </a:rPr>
              <a:t> </a:t>
            </a:r>
            <a:r>
              <a:rPr lang="en-US" altLang="en-US" dirty="0">
                <a:solidFill>
                  <a:srgbClr val="FF0000"/>
                </a:solidFill>
                <a:ea typeface="MS PGothic" panose="020B0600070205080204" pitchFamily="34" charset="-128"/>
              </a:rPr>
              <a:t>(</a:t>
            </a:r>
            <a:r>
              <a:rPr lang="en-US" altLang="en-US" i="1" dirty="0" err="1">
                <a:solidFill>
                  <a:srgbClr val="FF0000"/>
                </a:solidFill>
                <a:ea typeface="MS PGothic" panose="020B0600070205080204" pitchFamily="34" charset="-128"/>
              </a:rPr>
              <a:t>t</a:t>
            </a:r>
            <a:r>
              <a:rPr lang="en-US" altLang="en-US" i="1" baseline="-25000" dirty="0" err="1">
                <a:solidFill>
                  <a:srgbClr val="FF0000"/>
                </a:solidFill>
                <a:ea typeface="MS PGothic" panose="020B0600070205080204" pitchFamily="34" charset="-128"/>
              </a:rPr>
              <a:t>T</a:t>
            </a:r>
            <a:r>
              <a:rPr lang="en-US" altLang="en-US" i="1" baseline="-25000" dirty="0">
                <a:solidFill>
                  <a:srgbClr val="FF0000"/>
                </a:solidFill>
                <a:ea typeface="MS PGothic" panose="020B0600070205080204" pitchFamily="34" charset="-128"/>
              </a:rPr>
              <a:t> </a:t>
            </a:r>
            <a:r>
              <a:rPr lang="en-US" altLang="en-US" i="1" dirty="0">
                <a:solidFill>
                  <a:srgbClr val="FF0000"/>
                </a:solidFill>
                <a:ea typeface="MS PGothic" panose="020B0600070205080204" pitchFamily="34" charset="-128"/>
              </a:rPr>
              <a:t>+ </a:t>
            </a:r>
            <a:r>
              <a:rPr lang="en-US" altLang="en-US" i="1" dirty="0" err="1">
                <a:solidFill>
                  <a:srgbClr val="FF0000"/>
                </a:solidFill>
                <a:ea typeface="MS PGothic" panose="020B0600070205080204" pitchFamily="34" charset="-128"/>
              </a:rPr>
              <a:t>t</a:t>
            </a:r>
            <a:r>
              <a:rPr lang="en-US" altLang="en-US" i="1" baseline="-25000" dirty="0" err="1">
                <a:solidFill>
                  <a:srgbClr val="FF0000"/>
                </a:solidFill>
                <a:ea typeface="MS PGothic" panose="020B0600070205080204" pitchFamily="34" charset="-128"/>
              </a:rPr>
              <a:t>S</a:t>
            </a:r>
            <a:r>
              <a:rPr lang="en-US" altLang="en-US" dirty="0">
                <a:solidFill>
                  <a:srgbClr val="FF0000"/>
                </a:solidFill>
                <a:ea typeface="MS PGothic" panose="020B0600070205080204" pitchFamily="34" charset="-128"/>
              </a:rPr>
              <a:t>) + </a:t>
            </a:r>
            <a:r>
              <a:rPr lang="en-US" altLang="en-US" i="1" dirty="0">
                <a:solidFill>
                  <a:srgbClr val="FF0000"/>
                </a:solidFill>
                <a:ea typeface="MS PGothic" panose="020B0600070205080204" pitchFamily="34" charset="-128"/>
              </a:rPr>
              <a:t>n</a:t>
            </a:r>
            <a:r>
              <a:rPr lang="en-US" altLang="en-US" i="1" baseline="-25000" dirty="0">
                <a:solidFill>
                  <a:srgbClr val="FF0000"/>
                </a:solidFill>
                <a:ea typeface="MS PGothic" panose="020B0600070205080204" pitchFamily="34" charset="-128"/>
              </a:rPr>
              <a:t>r</a:t>
            </a:r>
            <a:r>
              <a:rPr lang="en-US" altLang="en-US" i="1" dirty="0">
                <a:solidFill>
                  <a:srgbClr val="FF0000"/>
                </a:solidFill>
                <a:ea typeface="MS PGothic" panose="020B0600070205080204" pitchFamily="34" charset="-128"/>
              </a:rPr>
              <a:t> </a:t>
            </a:r>
            <a:r>
              <a:rPr lang="en-US" altLang="en-US" dirty="0">
                <a:solidFill>
                  <a:srgbClr val="FF0000"/>
                </a:solidFill>
                <a:ea typeface="MS PGothic" panose="020B0600070205080204" pitchFamily="34" charset="-128"/>
                <a:sym typeface="Symbol" panose="05050102010706020507" pitchFamily="18" charset="2"/>
              </a:rPr>
              <a:t> </a:t>
            </a:r>
            <a:r>
              <a:rPr lang="en-US" altLang="en-US" i="1" dirty="0">
                <a:solidFill>
                  <a:srgbClr val="FF0000"/>
                </a:solidFill>
                <a:ea typeface="MS PGothic" panose="020B0600070205080204" pitchFamily="34" charset="-128"/>
                <a:sym typeface="Symbol" panose="05050102010706020507" pitchFamily="18" charset="2"/>
              </a:rPr>
              <a:t>c</a:t>
            </a:r>
            <a:endParaRPr lang="en-US" altLang="en-US" dirty="0">
              <a:solidFill>
                <a:srgbClr val="FF0000"/>
              </a:solidFill>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a:p>
            <a:endParaRPr lang="zh-CN" altLang="en-US" dirty="0"/>
          </a:p>
        </p:txBody>
      </p:sp>
      <p:sp>
        <p:nvSpPr>
          <p:cNvPr id="4" name="日期占位符 3">
            <a:extLst>
              <a:ext uri="{FF2B5EF4-FFF2-40B4-BE49-F238E27FC236}">
                <a16:creationId xmlns:a16="http://schemas.microsoft.com/office/drawing/2014/main" id="{E3031F93-D12E-40F1-8D2A-81E7A05B53D8}"/>
              </a:ext>
            </a:extLst>
          </p:cNvPr>
          <p:cNvSpPr>
            <a:spLocks noGrp="1"/>
          </p:cNvSpPr>
          <p:nvPr>
            <p:ph type="dt" sz="half" idx="10"/>
          </p:nvPr>
        </p:nvSpPr>
        <p:spPr/>
        <p:txBody>
          <a:bodyPr/>
          <a:lstStyle/>
          <a:p>
            <a:fld id="{0376DB52-0DA3-4B70-801F-5EB2C1EEFAC3}"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A769B381-DA87-4735-B389-CDC54B18393F}"/>
              </a:ext>
            </a:extLst>
          </p:cNvPr>
          <p:cNvSpPr>
            <a:spLocks noGrp="1"/>
          </p:cNvSpPr>
          <p:nvPr>
            <p:ph type="sldNum" sz="quarter" idx="12"/>
          </p:nvPr>
        </p:nvSpPr>
        <p:spPr/>
        <p:txBody>
          <a:bodyPr/>
          <a:lstStyle/>
          <a:p>
            <a:fld id="{47C4BD23-150C-4A56-8E66-9482A3FB2E80}" type="slidenum">
              <a:rPr lang="zh-CN" altLang="en-US" smtClean="0"/>
              <a:pPr/>
              <a:t>45</a:t>
            </a:fld>
            <a:endParaRPr lang="zh-CN" altLang="en-US" dirty="0"/>
          </a:p>
        </p:txBody>
      </p:sp>
    </p:spTree>
    <p:extLst>
      <p:ext uri="{BB962C8B-B14F-4D97-AF65-F5344CB8AC3E}">
        <p14:creationId xmlns:p14="http://schemas.microsoft.com/office/powerpoint/2010/main" val="1623798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1BA25-FA14-4204-AB0E-9CE8C599F77E}"/>
              </a:ext>
            </a:extLst>
          </p:cNvPr>
          <p:cNvSpPr>
            <a:spLocks noGrp="1"/>
          </p:cNvSpPr>
          <p:nvPr>
            <p:ph type="title"/>
          </p:nvPr>
        </p:nvSpPr>
        <p:spPr/>
        <p:txBody>
          <a:bodyPr/>
          <a:lstStyle/>
          <a:p>
            <a:r>
              <a:rPr lang="en-US" altLang="zh-CN" dirty="0"/>
              <a:t>Example</a:t>
            </a:r>
            <a:endParaRPr lang="zh-CN" altLang="en-US" dirty="0"/>
          </a:p>
        </p:txBody>
      </p:sp>
      <p:sp>
        <p:nvSpPr>
          <p:cNvPr id="3" name="内容占位符 2">
            <a:extLst>
              <a:ext uri="{FF2B5EF4-FFF2-40B4-BE49-F238E27FC236}">
                <a16:creationId xmlns:a16="http://schemas.microsoft.com/office/drawing/2014/main" id="{339ACCA8-8785-4E85-8EEB-C8D7F8EFF5DD}"/>
              </a:ext>
            </a:extLst>
          </p:cNvPr>
          <p:cNvSpPr>
            <a:spLocks noGrp="1"/>
          </p:cNvSpPr>
          <p:nvPr>
            <p:ph idx="1"/>
          </p:nvPr>
        </p:nvSpPr>
        <p:spPr/>
        <p:txBody>
          <a:bodyPr/>
          <a:lstStyle/>
          <a:p>
            <a:r>
              <a:rPr lang="en-US" altLang="en-US" dirty="0">
                <a:ea typeface="MS PGothic" panose="020B0600070205080204" pitchFamily="34" charset="-128"/>
              </a:rPr>
              <a:t>Compute </a:t>
            </a:r>
            <a:r>
              <a:rPr lang="en-US" altLang="en-US" i="1" dirty="0">
                <a:ea typeface="MS PGothic" panose="020B0600070205080204" pitchFamily="34" charset="-128"/>
              </a:rPr>
              <a:t>student </a:t>
            </a:r>
            <a:r>
              <a:rPr lang="en-IN" altLang="en-US" dirty="0">
                <a:ea typeface="MS PGothic" panose="020B0600070205080204" pitchFamily="34" charset="-128"/>
              </a:rPr>
              <a:t>⨝</a:t>
            </a:r>
            <a:r>
              <a:rPr lang="en-US" altLang="en-US" i="1" dirty="0">
                <a:ea typeface="MS PGothic" panose="020B0600070205080204" pitchFamily="34" charset="-128"/>
              </a:rPr>
              <a:t> takes, </a:t>
            </a:r>
            <a:r>
              <a:rPr lang="en-US" altLang="en-US" dirty="0">
                <a:ea typeface="MS PGothic" panose="020B0600070205080204" pitchFamily="34" charset="-128"/>
              </a:rPr>
              <a:t>with </a:t>
            </a:r>
            <a:r>
              <a:rPr lang="en-US" altLang="en-US" i="1" dirty="0">
                <a:ea typeface="MS PGothic" panose="020B0600070205080204" pitchFamily="34" charset="-128"/>
              </a:rPr>
              <a:t>student</a:t>
            </a:r>
            <a:r>
              <a:rPr lang="en-US" altLang="en-US" dirty="0">
                <a:ea typeface="MS PGothic" panose="020B0600070205080204" pitchFamily="34" charset="-128"/>
              </a:rPr>
              <a:t> as the outer relation.</a:t>
            </a:r>
          </a:p>
          <a:p>
            <a:r>
              <a:rPr lang="en-US" altLang="en-US" dirty="0">
                <a:ea typeface="MS PGothic" panose="020B0600070205080204" pitchFamily="34" charset="-128"/>
              </a:rPr>
              <a:t>Let </a:t>
            </a:r>
            <a:r>
              <a:rPr lang="en-US" altLang="en-US" i="1" dirty="0">
                <a:ea typeface="MS PGothic" panose="020B0600070205080204" pitchFamily="34" charset="-128"/>
              </a:rPr>
              <a:t>takes</a:t>
            </a:r>
            <a:r>
              <a:rPr lang="en-US" altLang="en-US" dirty="0">
                <a:ea typeface="MS PGothic" panose="020B0600070205080204" pitchFamily="34" charset="-128"/>
              </a:rPr>
              <a:t> have a primary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attribute </a:t>
            </a:r>
            <a:r>
              <a:rPr lang="en-US" altLang="en-US" i="1" dirty="0">
                <a:ea typeface="MS PGothic" panose="020B0600070205080204" pitchFamily="34" charset="-128"/>
              </a:rPr>
              <a:t>ID, </a:t>
            </a:r>
            <a:r>
              <a:rPr lang="en-US" altLang="en-US" dirty="0">
                <a:ea typeface="MS PGothic" panose="020B0600070205080204" pitchFamily="34" charset="-128"/>
              </a:rPr>
              <a:t>which contains 20 entries in each index node.</a:t>
            </a:r>
          </a:p>
          <a:p>
            <a:r>
              <a:rPr lang="en-US" altLang="en-US" dirty="0">
                <a:ea typeface="MS PGothic" panose="020B0600070205080204" pitchFamily="34" charset="-128"/>
              </a:rPr>
              <a:t>Since</a:t>
            </a:r>
            <a:r>
              <a:rPr lang="en-US" altLang="en-US" i="1" dirty="0">
                <a:ea typeface="MS PGothic" panose="020B0600070205080204" pitchFamily="34" charset="-128"/>
              </a:rPr>
              <a:t> takes </a:t>
            </a:r>
            <a:r>
              <a:rPr lang="en-US" altLang="en-US" dirty="0">
                <a:ea typeface="MS PGothic" panose="020B0600070205080204" pitchFamily="34" charset="-128"/>
              </a:rPr>
              <a:t>has 10,000 tuples, the height of the tree is 4, and one more access is needed to find the actual data</a:t>
            </a:r>
          </a:p>
          <a:p>
            <a:r>
              <a:rPr lang="en-US" altLang="en-US" i="1" dirty="0">
                <a:ea typeface="MS PGothic" panose="020B0600070205080204" pitchFamily="34" charset="-128"/>
              </a:rPr>
              <a:t>student</a:t>
            </a:r>
            <a:r>
              <a:rPr lang="en-US" altLang="en-US" dirty="0">
                <a:ea typeface="MS PGothic" panose="020B0600070205080204" pitchFamily="34" charset="-128"/>
              </a:rPr>
              <a:t> has 5000 tuples</a:t>
            </a:r>
          </a:p>
          <a:p>
            <a:r>
              <a:rPr lang="en-US" altLang="en-US" dirty="0">
                <a:ea typeface="MS PGothic" panose="020B0600070205080204" pitchFamily="34" charset="-128"/>
                <a:sym typeface="Greek Symbols" pitchFamily="18" charset="2"/>
              </a:rPr>
              <a:t>Cost of block nested loops join</a:t>
            </a:r>
          </a:p>
          <a:p>
            <a:pPr lvl="1"/>
            <a:r>
              <a:rPr lang="en-US" altLang="en-US" dirty="0">
                <a:ea typeface="MS PGothic" panose="020B0600070205080204" pitchFamily="34" charset="-128"/>
                <a:sym typeface="Greek Symbols" pitchFamily="18" charset="2"/>
              </a:rPr>
              <a:t>400*100 + 100 =  40,100 block transfers + 2 * 100 = 200 seeks</a:t>
            </a:r>
          </a:p>
          <a:p>
            <a:pPr lvl="2"/>
            <a:r>
              <a:rPr lang="en-US" altLang="en-US" dirty="0">
                <a:ea typeface="MS PGothic" panose="020B0600070205080204" pitchFamily="34" charset="-128"/>
                <a:sym typeface="Greek Symbols" pitchFamily="18" charset="2"/>
              </a:rPr>
              <a:t> assuming worst case memory </a:t>
            </a:r>
          </a:p>
          <a:p>
            <a:pPr lvl="2"/>
            <a:r>
              <a:rPr lang="en-US" altLang="en-US" dirty="0">
                <a:ea typeface="MS PGothic" panose="020B0600070205080204" pitchFamily="34" charset="-128"/>
                <a:sym typeface="Greek Symbols" pitchFamily="18" charset="2"/>
              </a:rPr>
              <a:t>may be significantly less with more memory</a:t>
            </a:r>
          </a:p>
          <a:p>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rPr>
              <a:t>Cost of indexed nested loops join</a:t>
            </a:r>
          </a:p>
          <a:p>
            <a:pPr lvl="1">
              <a:lnSpc>
                <a:spcPct val="120000"/>
              </a:lnSpc>
            </a:pPr>
            <a:r>
              <a:rPr lang="en-US" altLang="en-US" dirty="0">
                <a:ea typeface="MS PGothic" panose="020B0600070205080204" pitchFamily="34" charset="-128"/>
                <a:sym typeface="Greek Symbols" pitchFamily="18" charset="2"/>
              </a:rPr>
              <a:t>100 + 5000 * 5 = 25,100  block transfers and seeks.</a:t>
            </a:r>
          </a:p>
          <a:p>
            <a:pPr lvl="1">
              <a:lnSpc>
                <a:spcPct val="120000"/>
              </a:lnSpc>
            </a:pPr>
            <a:r>
              <a:rPr lang="en-US" altLang="en-US" dirty="0">
                <a:ea typeface="MS PGothic" panose="020B0600070205080204" pitchFamily="34" charset="-128"/>
                <a:sym typeface="Greek Symbols" pitchFamily="18" charset="2"/>
              </a:rPr>
              <a:t>CPU cost likely to be less than that for block nested loops join </a:t>
            </a:r>
          </a:p>
          <a:p>
            <a:endParaRPr lang="zh-CN" altLang="en-US" dirty="0"/>
          </a:p>
        </p:txBody>
      </p:sp>
      <p:sp>
        <p:nvSpPr>
          <p:cNvPr id="4" name="日期占位符 3">
            <a:extLst>
              <a:ext uri="{FF2B5EF4-FFF2-40B4-BE49-F238E27FC236}">
                <a16:creationId xmlns:a16="http://schemas.microsoft.com/office/drawing/2014/main" id="{A0EE5847-A067-4638-8148-DDB85022D278}"/>
              </a:ext>
            </a:extLst>
          </p:cNvPr>
          <p:cNvSpPr>
            <a:spLocks noGrp="1"/>
          </p:cNvSpPr>
          <p:nvPr>
            <p:ph type="dt" sz="half" idx="10"/>
          </p:nvPr>
        </p:nvSpPr>
        <p:spPr/>
        <p:txBody>
          <a:bodyPr/>
          <a:lstStyle/>
          <a:p>
            <a:fld id="{D7C3A295-FA75-4801-AA90-B8C559B3608A}"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053759F3-6A86-491A-AABF-BD26D1FB4B8E}"/>
              </a:ext>
            </a:extLst>
          </p:cNvPr>
          <p:cNvSpPr>
            <a:spLocks noGrp="1"/>
          </p:cNvSpPr>
          <p:nvPr>
            <p:ph type="sldNum" sz="quarter" idx="12"/>
          </p:nvPr>
        </p:nvSpPr>
        <p:spPr/>
        <p:txBody>
          <a:bodyPr/>
          <a:lstStyle/>
          <a:p>
            <a:fld id="{47C4BD23-150C-4A56-8E66-9482A3FB2E80}" type="slidenum">
              <a:rPr lang="zh-CN" altLang="en-US" smtClean="0"/>
              <a:pPr/>
              <a:t>46</a:t>
            </a:fld>
            <a:endParaRPr lang="zh-CN" altLang="en-US" dirty="0"/>
          </a:p>
        </p:txBody>
      </p:sp>
    </p:spTree>
    <p:extLst>
      <p:ext uri="{BB962C8B-B14F-4D97-AF65-F5344CB8AC3E}">
        <p14:creationId xmlns:p14="http://schemas.microsoft.com/office/powerpoint/2010/main" val="3581600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160E4-0C8C-45C6-84D4-F04A81FAF813}"/>
              </a:ext>
            </a:extLst>
          </p:cNvPr>
          <p:cNvSpPr>
            <a:spLocks noGrp="1"/>
          </p:cNvSpPr>
          <p:nvPr>
            <p:ph type="title"/>
          </p:nvPr>
        </p:nvSpPr>
        <p:spPr/>
        <p:txBody>
          <a:bodyPr/>
          <a:lstStyle/>
          <a:p>
            <a:r>
              <a:rPr lang="en-US" altLang="en-US" dirty="0">
                <a:ea typeface="MS PGothic" panose="020B0600070205080204" pitchFamily="34" charset="-128"/>
              </a:rPr>
              <a:t>Merge-Join</a:t>
            </a:r>
            <a:endParaRPr lang="zh-CN" altLang="en-US" dirty="0"/>
          </a:p>
        </p:txBody>
      </p:sp>
      <p:sp>
        <p:nvSpPr>
          <p:cNvPr id="3" name="内容占位符 2">
            <a:extLst>
              <a:ext uri="{FF2B5EF4-FFF2-40B4-BE49-F238E27FC236}">
                <a16:creationId xmlns:a16="http://schemas.microsoft.com/office/drawing/2014/main" id="{47C9AE7D-A548-4B84-A2CA-7D733F86DAD9}"/>
              </a:ext>
            </a:extLst>
          </p:cNvPr>
          <p:cNvSpPr>
            <a:spLocks noGrp="1"/>
          </p:cNvSpPr>
          <p:nvPr>
            <p:ph idx="1"/>
          </p:nvPr>
        </p:nvSpPr>
        <p:spPr/>
        <p:txBody>
          <a:bodyPr/>
          <a:lstStyle/>
          <a:p>
            <a:pPr>
              <a:lnSpc>
                <a:spcPct val="120000"/>
              </a:lnSpc>
              <a:spcBef>
                <a:spcPts val="600"/>
              </a:spcBef>
            </a:pPr>
            <a:r>
              <a:rPr lang="en-US" altLang="en-US" dirty="0">
                <a:ea typeface="MS PGothic" panose="020B0600070205080204" pitchFamily="34" charset="-128"/>
              </a:rPr>
              <a:t>Step1. sort both relations on their join attribute, if not already sorted on the join attributes</a:t>
            </a:r>
          </a:p>
          <a:p>
            <a:pPr>
              <a:lnSpc>
                <a:spcPct val="120000"/>
              </a:lnSpc>
              <a:spcBef>
                <a:spcPts val="600"/>
              </a:spcBef>
            </a:pPr>
            <a:r>
              <a:rPr lang="en-US" altLang="en-US" dirty="0">
                <a:ea typeface="MS PGothic" panose="020B0600070205080204" pitchFamily="34" charset="-128"/>
              </a:rPr>
              <a:t>Step2. Merge the sorted relations to join them</a:t>
            </a:r>
          </a:p>
          <a:p>
            <a:pPr marL="457200" lvl="1" indent="0">
              <a:lnSpc>
                <a:spcPct val="120000"/>
              </a:lnSpc>
              <a:spcBef>
                <a:spcPts val="600"/>
              </a:spcBef>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457200" lvl="1" indent="0">
              <a:lnSpc>
                <a:spcPct val="120000"/>
              </a:lnSpc>
              <a:spcBef>
                <a:spcPts val="600"/>
              </a:spcBef>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457200" lvl="1" indent="0">
              <a:lnSpc>
                <a:spcPct val="120000"/>
              </a:lnSpc>
              <a:spcBef>
                <a:spcPts val="600"/>
              </a:spcBef>
              <a:buNone/>
            </a:pPr>
            <a:r>
              <a:rPr lang="en-US" altLang="en-US" dirty="0">
                <a:ea typeface="MS PGothic" panose="020B0600070205080204" pitchFamily="34" charset="-128"/>
              </a:rPr>
              <a:t>      every pair with same value on join attribute must be matched</a:t>
            </a:r>
          </a:p>
          <a:p>
            <a:pPr marL="457200" lvl="1" indent="0">
              <a:lnSpc>
                <a:spcPct val="120000"/>
              </a:lnSpc>
              <a:spcBef>
                <a:spcPts val="600"/>
              </a:spcBef>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a:p>
            <a:endParaRPr lang="zh-CN" altLang="en-US" dirty="0"/>
          </a:p>
        </p:txBody>
      </p:sp>
      <p:sp>
        <p:nvSpPr>
          <p:cNvPr id="4" name="日期占位符 3">
            <a:extLst>
              <a:ext uri="{FF2B5EF4-FFF2-40B4-BE49-F238E27FC236}">
                <a16:creationId xmlns:a16="http://schemas.microsoft.com/office/drawing/2014/main" id="{66F129A5-B7F9-420A-B3CF-2A091458DA72}"/>
              </a:ext>
            </a:extLst>
          </p:cNvPr>
          <p:cNvSpPr>
            <a:spLocks noGrp="1"/>
          </p:cNvSpPr>
          <p:nvPr>
            <p:ph type="dt" sz="half" idx="10"/>
          </p:nvPr>
        </p:nvSpPr>
        <p:spPr/>
        <p:txBody>
          <a:bodyPr/>
          <a:lstStyle/>
          <a:p>
            <a:fld id="{3CB063FD-9938-44D5-84C1-D3FA90D71614}"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8585E1CB-DF05-4E46-99E5-8CB72397F2C9}"/>
              </a:ext>
            </a:extLst>
          </p:cNvPr>
          <p:cNvSpPr>
            <a:spLocks noGrp="1"/>
          </p:cNvSpPr>
          <p:nvPr>
            <p:ph type="sldNum" sz="quarter" idx="12"/>
          </p:nvPr>
        </p:nvSpPr>
        <p:spPr/>
        <p:txBody>
          <a:bodyPr/>
          <a:lstStyle/>
          <a:p>
            <a:fld id="{47C4BD23-150C-4A56-8E66-9482A3FB2E80}" type="slidenum">
              <a:rPr lang="zh-CN" altLang="en-US" smtClean="0"/>
              <a:pPr/>
              <a:t>47</a:t>
            </a:fld>
            <a:endParaRPr lang="zh-CN" altLang="en-US" dirty="0"/>
          </a:p>
        </p:txBody>
      </p:sp>
      <p:pic>
        <p:nvPicPr>
          <p:cNvPr id="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575" y="3374768"/>
            <a:ext cx="3377745" cy="340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57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B4BD6-9B9D-46BA-9AEB-0A111FCEA42D}"/>
              </a:ext>
            </a:extLst>
          </p:cNvPr>
          <p:cNvSpPr>
            <a:spLocks noGrp="1"/>
          </p:cNvSpPr>
          <p:nvPr>
            <p:ph type="title"/>
          </p:nvPr>
        </p:nvSpPr>
        <p:spPr/>
        <p:txBody>
          <a:bodyPr/>
          <a:lstStyle/>
          <a:p>
            <a:r>
              <a:rPr lang="en-US" altLang="en-US" dirty="0">
                <a:ea typeface="MS PGothic" panose="020B0600070205080204" pitchFamily="34" charset="-128"/>
              </a:rPr>
              <a:t>Merge-Join</a:t>
            </a:r>
            <a:endParaRPr lang="zh-CN" altLang="en-US" dirty="0"/>
          </a:p>
        </p:txBody>
      </p:sp>
      <p:sp>
        <p:nvSpPr>
          <p:cNvPr id="3" name="内容占位符 2">
            <a:extLst>
              <a:ext uri="{FF2B5EF4-FFF2-40B4-BE49-F238E27FC236}">
                <a16:creationId xmlns:a16="http://schemas.microsoft.com/office/drawing/2014/main" id="{60987C53-01A7-45B3-BB86-64A82B898721}"/>
              </a:ext>
            </a:extLst>
          </p:cNvPr>
          <p:cNvSpPr>
            <a:spLocks noGrp="1"/>
          </p:cNvSpPr>
          <p:nvPr>
            <p:ph idx="1"/>
          </p:nvPr>
        </p:nvSpPr>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highlight>
                  <a:srgbClr val="FFFF00"/>
                </a:highlight>
                <a:ea typeface="MS PGothic" panose="020B0600070205080204" pitchFamily="34" charset="-128"/>
              </a:rPr>
              <a:t>         </a:t>
            </a:r>
            <a:r>
              <a:rPr lang="en-US" altLang="en-US" i="1" dirty="0" err="1">
                <a:highlight>
                  <a:srgbClr val="FFFF00"/>
                </a:highlight>
                <a:ea typeface="MS PGothic" panose="020B0600070205080204" pitchFamily="34" charset="-128"/>
              </a:rPr>
              <a:t>b</a:t>
            </a:r>
            <a:r>
              <a:rPr lang="en-US" altLang="en-US" i="1" baseline="-25000" dirty="0" err="1">
                <a:highlight>
                  <a:srgbClr val="FFFF00"/>
                </a:highlight>
                <a:ea typeface="MS PGothic" panose="020B0600070205080204" pitchFamily="34" charset="-128"/>
              </a:rPr>
              <a:t>r</a:t>
            </a:r>
            <a:r>
              <a:rPr lang="en-US" altLang="en-US" i="1" dirty="0">
                <a:highlight>
                  <a:srgbClr val="FFFF00"/>
                </a:highlight>
                <a:ea typeface="MS PGothic" panose="020B0600070205080204" pitchFamily="34" charset="-128"/>
              </a:rPr>
              <a:t> + b</a:t>
            </a:r>
            <a:r>
              <a:rPr lang="en-US" altLang="en-US" i="1" baseline="-25000" dirty="0">
                <a:highlight>
                  <a:srgbClr val="FFFF00"/>
                </a:highlight>
                <a:ea typeface="MS PGothic" panose="020B0600070205080204" pitchFamily="34" charset="-128"/>
              </a:rPr>
              <a:t>s</a:t>
            </a:r>
            <a:r>
              <a:rPr lang="en-US" altLang="en-US" dirty="0">
                <a:highlight>
                  <a:srgbClr val="FFFF00"/>
                </a:highlight>
                <a:ea typeface="MS PGothic" panose="020B0600070205080204" pitchFamily="34" charset="-128"/>
              </a:rPr>
              <a:t>  block transfers  + </a:t>
            </a:r>
            <a:r>
              <a:rPr lang="en-US" altLang="en-US" dirty="0">
                <a:highlight>
                  <a:srgbClr val="FFFF00"/>
                </a:highlight>
                <a:ea typeface="MS PGothic" panose="020B0600070205080204" pitchFamily="34" charset="-128"/>
                <a:sym typeface="Symbol" panose="05050102010706020507" pitchFamily="18" charset="2"/>
              </a:rPr>
              <a:t></a:t>
            </a:r>
            <a:r>
              <a:rPr lang="en-US" altLang="en-US" i="1" dirty="0" err="1">
                <a:highlight>
                  <a:srgbClr val="FFFF00"/>
                </a:highlight>
                <a:ea typeface="MS PGothic" panose="020B0600070205080204" pitchFamily="34" charset="-128"/>
                <a:sym typeface="Symbol" panose="05050102010706020507" pitchFamily="18" charset="2"/>
              </a:rPr>
              <a:t>b</a:t>
            </a:r>
            <a:r>
              <a:rPr lang="en-US" altLang="en-US" i="1" baseline="-25000" dirty="0" err="1">
                <a:highlight>
                  <a:srgbClr val="FFFF00"/>
                </a:highlight>
                <a:ea typeface="MS PGothic" panose="020B0600070205080204" pitchFamily="34" charset="-128"/>
                <a:sym typeface="Symbol" panose="05050102010706020507" pitchFamily="18" charset="2"/>
              </a:rPr>
              <a:t>r</a:t>
            </a:r>
            <a:r>
              <a:rPr lang="en-US" altLang="en-US" i="1" baseline="-25000" dirty="0">
                <a:highlight>
                  <a:srgbClr val="FFFF00"/>
                </a:highlight>
                <a:ea typeface="MS PGothic" panose="020B0600070205080204" pitchFamily="34" charset="-128"/>
                <a:sym typeface="Symbol" panose="05050102010706020507" pitchFamily="18" charset="2"/>
              </a:rPr>
              <a:t> </a:t>
            </a:r>
            <a:r>
              <a:rPr lang="en-US" altLang="en-US" i="1" dirty="0">
                <a:highlight>
                  <a:srgbClr val="FFFF00"/>
                </a:highlight>
                <a:ea typeface="MS PGothic" panose="020B0600070205080204" pitchFamily="34" charset="-128"/>
                <a:sym typeface="Symbol" panose="05050102010706020507" pitchFamily="18" charset="2"/>
              </a:rPr>
              <a:t>/ b</a:t>
            </a:r>
            <a:r>
              <a:rPr lang="en-US" altLang="en-US" i="1" baseline="-25000" dirty="0">
                <a:highlight>
                  <a:srgbClr val="FFFF00"/>
                </a:highlight>
                <a:ea typeface="MS PGothic" panose="020B0600070205080204" pitchFamily="34" charset="-128"/>
                <a:sym typeface="Symbol" panose="05050102010706020507" pitchFamily="18" charset="2"/>
              </a:rPr>
              <a:t>b</a:t>
            </a:r>
            <a:r>
              <a:rPr lang="en-US" altLang="en-US" dirty="0">
                <a:highlight>
                  <a:srgbClr val="FFFF00"/>
                </a:highlight>
                <a:ea typeface="MS PGothic" panose="020B0600070205080204" pitchFamily="34" charset="-128"/>
                <a:sym typeface="Symbol" panose="05050102010706020507" pitchFamily="18" charset="2"/>
              </a:rPr>
              <a:t> + </a:t>
            </a:r>
            <a:r>
              <a:rPr lang="en-US" altLang="en-US" i="1" dirty="0">
                <a:highlight>
                  <a:srgbClr val="FFFF00"/>
                </a:highlight>
                <a:ea typeface="MS PGothic" panose="020B0600070205080204" pitchFamily="34" charset="-128"/>
                <a:sym typeface="Symbol" panose="05050102010706020507" pitchFamily="18" charset="2"/>
              </a:rPr>
              <a:t>b</a:t>
            </a:r>
            <a:r>
              <a:rPr lang="en-US" altLang="en-US" i="1" baseline="-25000" dirty="0">
                <a:highlight>
                  <a:srgbClr val="FFFF00"/>
                </a:highlight>
                <a:ea typeface="MS PGothic" panose="020B0600070205080204" pitchFamily="34" charset="-128"/>
                <a:sym typeface="Symbol" panose="05050102010706020507" pitchFamily="18" charset="2"/>
              </a:rPr>
              <a:t>s </a:t>
            </a:r>
            <a:r>
              <a:rPr lang="en-US" altLang="en-US" i="1" dirty="0">
                <a:highlight>
                  <a:srgbClr val="FFFF00"/>
                </a:highlight>
                <a:ea typeface="MS PGothic" panose="020B0600070205080204" pitchFamily="34" charset="-128"/>
                <a:sym typeface="Symbol" panose="05050102010706020507" pitchFamily="18" charset="2"/>
              </a:rPr>
              <a:t>/ b</a:t>
            </a:r>
            <a:r>
              <a:rPr lang="en-US" altLang="en-US" i="1" baseline="-25000" dirty="0">
                <a:highlight>
                  <a:srgbClr val="FFFF00"/>
                </a:highlight>
                <a:ea typeface="MS PGothic" panose="020B0600070205080204" pitchFamily="34" charset="-128"/>
                <a:sym typeface="Symbol" panose="05050102010706020507" pitchFamily="18" charset="2"/>
              </a:rPr>
              <a:t>b</a:t>
            </a:r>
            <a:r>
              <a:rPr lang="en-US" altLang="en-US" dirty="0">
                <a:highlight>
                  <a:srgbClr val="FFFF00"/>
                </a:highlight>
                <a:ea typeface="MS PGothic" panose="020B0600070205080204" pitchFamily="34" charset="-128"/>
                <a:sym typeface="Symbol" panose="05050102010706020507" pitchFamily="18" charset="2"/>
              </a:rPr>
              <a:t>  seeks</a:t>
            </a:r>
            <a:endParaRPr lang="en-US" altLang="en-US" dirty="0">
              <a:highlight>
                <a:srgbClr val="FFFF00"/>
              </a:highlight>
              <a:ea typeface="MS PGothic" panose="020B0600070205080204" pitchFamily="34" charset="-128"/>
            </a:endParaRPr>
          </a:p>
          <a:p>
            <a:pPr marL="457200" lvl="1" indent="0">
              <a:buNone/>
            </a:pPr>
            <a:r>
              <a:rPr lang="en-US" altLang="en-US" dirty="0">
                <a:highlight>
                  <a:srgbClr val="FFFF00"/>
                </a:highlight>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a:p>
            <a:endParaRPr lang="zh-CN" altLang="en-US" dirty="0"/>
          </a:p>
        </p:txBody>
      </p:sp>
      <p:sp>
        <p:nvSpPr>
          <p:cNvPr id="4" name="日期占位符 3">
            <a:extLst>
              <a:ext uri="{FF2B5EF4-FFF2-40B4-BE49-F238E27FC236}">
                <a16:creationId xmlns:a16="http://schemas.microsoft.com/office/drawing/2014/main" id="{D28C5DA3-797F-454E-BB67-8AC37ED1C1B8}"/>
              </a:ext>
            </a:extLst>
          </p:cNvPr>
          <p:cNvSpPr>
            <a:spLocks noGrp="1"/>
          </p:cNvSpPr>
          <p:nvPr>
            <p:ph type="dt" sz="half" idx="10"/>
          </p:nvPr>
        </p:nvSpPr>
        <p:spPr/>
        <p:txBody>
          <a:bodyPr/>
          <a:lstStyle/>
          <a:p>
            <a:fld id="{F8CDC4E7-ED29-460B-9087-45A06763FC07}"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30B7DF69-C2DA-4D8A-A44B-F04F4D039972}"/>
              </a:ext>
            </a:extLst>
          </p:cNvPr>
          <p:cNvSpPr>
            <a:spLocks noGrp="1"/>
          </p:cNvSpPr>
          <p:nvPr>
            <p:ph type="sldNum" sz="quarter" idx="12"/>
          </p:nvPr>
        </p:nvSpPr>
        <p:spPr/>
        <p:txBody>
          <a:bodyPr/>
          <a:lstStyle/>
          <a:p>
            <a:fld id="{47C4BD23-150C-4A56-8E66-9482A3FB2E80}" type="slidenum">
              <a:rPr lang="zh-CN" altLang="en-US" smtClean="0"/>
              <a:pPr/>
              <a:t>48</a:t>
            </a:fld>
            <a:endParaRPr lang="zh-CN" altLang="en-US" dirty="0"/>
          </a:p>
        </p:txBody>
      </p:sp>
    </p:spTree>
    <p:extLst>
      <p:ext uri="{BB962C8B-B14F-4D97-AF65-F5344CB8AC3E}">
        <p14:creationId xmlns:p14="http://schemas.microsoft.com/office/powerpoint/2010/main" val="434890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19F57-B1C1-4599-9FB3-A9E9019A1124}"/>
              </a:ext>
            </a:extLst>
          </p:cNvPr>
          <p:cNvSpPr>
            <a:spLocks noGrp="1"/>
          </p:cNvSpPr>
          <p:nvPr>
            <p:ph type="title"/>
          </p:nvPr>
        </p:nvSpPr>
        <p:spPr/>
        <p:txBody>
          <a:bodyPr/>
          <a:lstStyle/>
          <a:p>
            <a:r>
              <a:rPr lang="en-US" altLang="en-US" dirty="0">
                <a:ea typeface="MS PGothic" panose="020B0600070205080204" pitchFamily="34" charset="-128"/>
              </a:rPr>
              <a:t>Hash-Join</a:t>
            </a:r>
            <a:endParaRPr lang="zh-CN" altLang="en-US" dirty="0"/>
          </a:p>
        </p:txBody>
      </p:sp>
      <p:sp>
        <p:nvSpPr>
          <p:cNvPr id="3" name="内容占位符 2">
            <a:extLst>
              <a:ext uri="{FF2B5EF4-FFF2-40B4-BE49-F238E27FC236}">
                <a16:creationId xmlns:a16="http://schemas.microsoft.com/office/drawing/2014/main" id="{D70F4A2E-D446-401B-8703-33DE1DB18B7D}"/>
              </a:ext>
            </a:extLst>
          </p:cNvPr>
          <p:cNvSpPr>
            <a:spLocks noGrp="1"/>
          </p:cNvSpPr>
          <p:nvPr>
            <p:ph idx="1"/>
          </p:nvPr>
        </p:nvSpPr>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highlight>
                  <a:srgbClr val="FFFF00"/>
                </a:highlight>
                <a:ea typeface="MS PGothic" panose="020B0600070205080204" pitchFamily="34" charset="-128"/>
              </a:rPr>
              <a:t>A hash function</a:t>
            </a:r>
            <a:r>
              <a:rPr lang="en-US" altLang="en-US" i="1" dirty="0">
                <a:highlight>
                  <a:srgbClr val="FFFF00"/>
                </a:highlight>
                <a:ea typeface="MS PGothic" panose="020B0600070205080204" pitchFamily="34" charset="-128"/>
              </a:rPr>
              <a:t> h</a:t>
            </a:r>
            <a:r>
              <a:rPr lang="en-US" altLang="en-US" dirty="0">
                <a:highlight>
                  <a:srgbClr val="FFFF00"/>
                </a:highlight>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h(t</a:t>
            </a:r>
            <a:r>
              <a:rPr lang="en-US" altLang="en-US" i="1" baseline="-25000" dirty="0">
                <a:ea typeface="MS PGothic" panose="020B0600070205080204" pitchFamily="34" charset="-128"/>
                <a:sym typeface="Symbol" panose="05050102010706020507" pitchFamily="18" charset="2"/>
              </a:rPr>
              <a:t>r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a:p>
            <a:endParaRPr lang="zh-CN" altLang="en-US" dirty="0"/>
          </a:p>
        </p:txBody>
      </p:sp>
      <p:sp>
        <p:nvSpPr>
          <p:cNvPr id="4" name="日期占位符 3">
            <a:extLst>
              <a:ext uri="{FF2B5EF4-FFF2-40B4-BE49-F238E27FC236}">
                <a16:creationId xmlns:a16="http://schemas.microsoft.com/office/drawing/2014/main" id="{6BDCD629-923F-40F3-95DF-9F8748E24265}"/>
              </a:ext>
            </a:extLst>
          </p:cNvPr>
          <p:cNvSpPr>
            <a:spLocks noGrp="1"/>
          </p:cNvSpPr>
          <p:nvPr>
            <p:ph type="dt" sz="half" idx="10"/>
          </p:nvPr>
        </p:nvSpPr>
        <p:spPr/>
        <p:txBody>
          <a:bodyPr/>
          <a:lstStyle/>
          <a:p>
            <a:fld id="{DFD71D9C-1F8D-458B-9C3C-1FC10296502A}"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D9D9393C-C667-48A4-8FB8-7DA21CC226C7}"/>
              </a:ext>
            </a:extLst>
          </p:cNvPr>
          <p:cNvSpPr>
            <a:spLocks noGrp="1"/>
          </p:cNvSpPr>
          <p:nvPr>
            <p:ph type="sldNum" sz="quarter" idx="12"/>
          </p:nvPr>
        </p:nvSpPr>
        <p:spPr/>
        <p:txBody>
          <a:bodyPr/>
          <a:lstStyle/>
          <a:p>
            <a:fld id="{47C4BD23-150C-4A56-8E66-9482A3FB2E80}" type="slidenum">
              <a:rPr lang="zh-CN" altLang="en-US" smtClean="0"/>
              <a:pPr/>
              <a:t>49</a:t>
            </a:fld>
            <a:endParaRPr lang="zh-CN" altLang="en-US" dirty="0"/>
          </a:p>
        </p:txBody>
      </p:sp>
    </p:spTree>
    <p:extLst>
      <p:ext uri="{BB962C8B-B14F-4D97-AF65-F5344CB8AC3E}">
        <p14:creationId xmlns:p14="http://schemas.microsoft.com/office/powerpoint/2010/main" val="3634937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5E88-006F-47FE-B24C-4EDD126F95D1}"/>
              </a:ext>
            </a:extLst>
          </p:cNvPr>
          <p:cNvSpPr>
            <a:spLocks noGrp="1"/>
          </p:cNvSpPr>
          <p:nvPr>
            <p:ph type="title"/>
          </p:nvPr>
        </p:nvSpPr>
        <p:spPr/>
        <p:txBody>
          <a:bodyPr/>
          <a:lstStyle/>
          <a:p>
            <a:r>
              <a:rPr lang="en-US" altLang="zh-CN" dirty="0">
                <a:effectLst>
                  <a:outerShdw blurRad="38100" dist="38100" dir="2700000" algn="tl">
                    <a:srgbClr val="C0C0C0"/>
                  </a:outerShdw>
                </a:effectLst>
              </a:rPr>
              <a:t>15.1  Overview</a:t>
            </a:r>
            <a:endParaRPr lang="zh-CN" altLang="en-US" dirty="0">
              <a:effectLst>
                <a:outerShdw blurRad="38100" dist="38100" dir="2700000" algn="tl">
                  <a:srgbClr val="C0C0C0"/>
                </a:outerShdw>
              </a:effectLst>
            </a:endParaRPr>
          </a:p>
        </p:txBody>
      </p:sp>
      <p:sp>
        <p:nvSpPr>
          <p:cNvPr id="3" name="内容占位符 2">
            <a:extLst>
              <a:ext uri="{FF2B5EF4-FFF2-40B4-BE49-F238E27FC236}">
                <a16:creationId xmlns:a16="http://schemas.microsoft.com/office/drawing/2014/main" id="{5778F481-8715-400C-8DA3-DD344F912CA9}"/>
              </a:ext>
            </a:extLst>
          </p:cNvPr>
          <p:cNvSpPr>
            <a:spLocks noGrp="1"/>
          </p:cNvSpPr>
          <p:nvPr>
            <p:ph idx="1"/>
          </p:nvPr>
        </p:nvSpPr>
        <p:spPr/>
        <p:txBody>
          <a:bodyPr/>
          <a:lstStyle/>
          <a:p>
            <a:pPr marL="342900" indent="-342900" eaLnBrk="1" hangingPunct="1"/>
            <a:r>
              <a:rPr kumimoji="0" lang="en-US" altLang="zh-CN" dirty="0"/>
              <a:t>Steps in query processing</a:t>
            </a:r>
            <a:endParaRPr lang="en-US" altLang="zh-CN" dirty="0"/>
          </a:p>
          <a:p>
            <a:pPr marL="742950" lvl="1" indent="-285750" eaLnBrk="1" hangingPunct="1"/>
            <a:r>
              <a:rPr kumimoji="0" lang="en-US" altLang="zh-CN" dirty="0"/>
              <a:t>Fig.15.1</a:t>
            </a:r>
          </a:p>
          <a:p>
            <a:endParaRPr lang="zh-CN" altLang="en-US" dirty="0"/>
          </a:p>
        </p:txBody>
      </p:sp>
      <p:sp>
        <p:nvSpPr>
          <p:cNvPr id="4" name="日期占位符 3">
            <a:extLst>
              <a:ext uri="{FF2B5EF4-FFF2-40B4-BE49-F238E27FC236}">
                <a16:creationId xmlns:a16="http://schemas.microsoft.com/office/drawing/2014/main" id="{00AF3346-7505-4F36-BCE5-37C5A2A2E622}"/>
              </a:ext>
            </a:extLst>
          </p:cNvPr>
          <p:cNvSpPr>
            <a:spLocks noGrp="1"/>
          </p:cNvSpPr>
          <p:nvPr>
            <p:ph type="dt" sz="half" idx="10"/>
          </p:nvPr>
        </p:nvSpPr>
        <p:spPr/>
        <p:txBody>
          <a:bodyPr/>
          <a:lstStyle/>
          <a:p>
            <a:fld id="{90DEEE6E-80E7-4FF4-A968-494FA4CE7B4D}"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C0A890AA-A96D-453B-A123-43E32F92523F}"/>
              </a:ext>
            </a:extLst>
          </p:cNvPr>
          <p:cNvSpPr>
            <a:spLocks noGrp="1"/>
          </p:cNvSpPr>
          <p:nvPr>
            <p:ph type="sldNum" sz="quarter" idx="12"/>
          </p:nvPr>
        </p:nvSpPr>
        <p:spPr/>
        <p:txBody>
          <a:bodyPr/>
          <a:lstStyle/>
          <a:p>
            <a:fld id="{47C4BD23-150C-4A56-8E66-9482A3FB2E80}" type="slidenum">
              <a:rPr lang="zh-CN" altLang="en-US" smtClean="0"/>
              <a:pPr/>
              <a:t>5</a:t>
            </a:fld>
            <a:endParaRPr lang="zh-CN" altLang="en-US" dirty="0"/>
          </a:p>
        </p:txBody>
      </p:sp>
      <p:pic>
        <p:nvPicPr>
          <p:cNvPr id="6" name="Picture 3">
            <a:extLst>
              <a:ext uri="{FF2B5EF4-FFF2-40B4-BE49-F238E27FC236}">
                <a16:creationId xmlns:a16="http://schemas.microsoft.com/office/drawing/2014/main" id="{E8757443-7A98-4E64-9249-DB9018746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05" t="11244" r="5217" b="13651"/>
          <a:stretch>
            <a:fillRect/>
          </a:stretch>
        </p:blipFill>
        <p:spPr bwMode="auto">
          <a:xfrm>
            <a:off x="3474321" y="1523564"/>
            <a:ext cx="7294563"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4">
            <a:extLst>
              <a:ext uri="{FF2B5EF4-FFF2-40B4-BE49-F238E27FC236}">
                <a16:creationId xmlns:a16="http://schemas.microsoft.com/office/drawing/2014/main" id="{D92C70C6-B0AB-4378-951A-4342C022E7F6}"/>
              </a:ext>
            </a:extLst>
          </p:cNvPr>
          <p:cNvSpPr>
            <a:spLocks noChangeShapeType="1"/>
          </p:cNvSpPr>
          <p:nvPr/>
        </p:nvSpPr>
        <p:spPr bwMode="auto">
          <a:xfrm>
            <a:off x="4541121" y="1142564"/>
            <a:ext cx="0" cy="5257800"/>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Text Box 5">
            <a:extLst>
              <a:ext uri="{FF2B5EF4-FFF2-40B4-BE49-F238E27FC236}">
                <a16:creationId xmlns:a16="http://schemas.microsoft.com/office/drawing/2014/main" id="{65D6D653-8621-48BC-8FE1-482042E41974}"/>
              </a:ext>
            </a:extLst>
          </p:cNvPr>
          <p:cNvSpPr txBox="1">
            <a:spLocks noChangeArrowheads="1"/>
          </p:cNvSpPr>
          <p:nvPr/>
        </p:nvSpPr>
        <p:spPr bwMode="auto">
          <a:xfrm>
            <a:off x="6455646" y="1260039"/>
            <a:ext cx="23061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a:solidFill>
                  <a:srgbClr val="FF0000"/>
                </a:solidFill>
                <a:latin typeface="+mn-lt"/>
              </a:rPr>
              <a:t>Database System</a:t>
            </a:r>
          </a:p>
        </p:txBody>
      </p:sp>
      <p:sp>
        <p:nvSpPr>
          <p:cNvPr id="9" name="Rectangle 6">
            <a:extLst>
              <a:ext uri="{FF2B5EF4-FFF2-40B4-BE49-F238E27FC236}">
                <a16:creationId xmlns:a16="http://schemas.microsoft.com/office/drawing/2014/main" id="{9CB72A66-D57B-4595-A081-3F70A19D48BA}"/>
              </a:ext>
            </a:extLst>
          </p:cNvPr>
          <p:cNvSpPr>
            <a:spLocks noChangeArrowheads="1"/>
          </p:cNvSpPr>
          <p:nvPr/>
        </p:nvSpPr>
        <p:spPr bwMode="auto">
          <a:xfrm>
            <a:off x="4922121" y="4342964"/>
            <a:ext cx="5791200" cy="1358900"/>
          </a:xfrm>
          <a:prstGeom prst="rect">
            <a:avLst/>
          </a:prstGeom>
          <a:noFill/>
          <a:ln w="9525">
            <a:solidFill>
              <a:srgbClr val="FF0000"/>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7">
            <a:extLst>
              <a:ext uri="{FF2B5EF4-FFF2-40B4-BE49-F238E27FC236}">
                <a16:creationId xmlns:a16="http://schemas.microsoft.com/office/drawing/2014/main" id="{BE661773-9803-48E8-A41F-23DA8F636EB0}"/>
              </a:ext>
            </a:extLst>
          </p:cNvPr>
          <p:cNvSpPr txBox="1">
            <a:spLocks noChangeArrowheads="1"/>
          </p:cNvSpPr>
          <p:nvPr/>
        </p:nvSpPr>
        <p:spPr bwMode="auto">
          <a:xfrm>
            <a:off x="7055721" y="4419164"/>
            <a:ext cx="9989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a:solidFill>
                  <a:srgbClr val="FF0000"/>
                </a:solidFill>
                <a:latin typeface="+mn-lt"/>
              </a:rPr>
              <a:t>DB file</a:t>
            </a:r>
          </a:p>
        </p:txBody>
      </p:sp>
      <p:sp>
        <p:nvSpPr>
          <p:cNvPr id="11" name="Text Box 8">
            <a:extLst>
              <a:ext uri="{FF2B5EF4-FFF2-40B4-BE49-F238E27FC236}">
                <a16:creationId xmlns:a16="http://schemas.microsoft.com/office/drawing/2014/main" id="{34D23FF6-D6D1-4C49-96AC-86CF043DF62C}"/>
              </a:ext>
            </a:extLst>
          </p:cNvPr>
          <p:cNvSpPr txBox="1">
            <a:spLocks noChangeArrowheads="1"/>
          </p:cNvSpPr>
          <p:nvPr/>
        </p:nvSpPr>
        <p:spPr bwMode="auto">
          <a:xfrm>
            <a:off x="6979521" y="2590364"/>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a:solidFill>
                  <a:srgbClr val="FF0000"/>
                </a:solidFill>
                <a:latin typeface="+mn-lt"/>
              </a:rPr>
              <a:t>DBMS</a:t>
            </a:r>
          </a:p>
        </p:txBody>
      </p:sp>
      <p:sp>
        <p:nvSpPr>
          <p:cNvPr id="12" name="Text Box 9">
            <a:extLst>
              <a:ext uri="{FF2B5EF4-FFF2-40B4-BE49-F238E27FC236}">
                <a16:creationId xmlns:a16="http://schemas.microsoft.com/office/drawing/2014/main" id="{BD63A34B-8E5E-4203-A703-9EDA2103EFB0}"/>
              </a:ext>
            </a:extLst>
          </p:cNvPr>
          <p:cNvSpPr txBox="1">
            <a:spLocks noChangeArrowheads="1"/>
          </p:cNvSpPr>
          <p:nvPr/>
        </p:nvSpPr>
        <p:spPr bwMode="auto">
          <a:xfrm>
            <a:off x="4882434" y="5981264"/>
            <a:ext cx="4398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a:latin typeface="+mn-lt"/>
              </a:rPr>
              <a:t>Fig.12.1 Steps in query processing</a:t>
            </a:r>
          </a:p>
        </p:txBody>
      </p:sp>
      <p:sp>
        <p:nvSpPr>
          <p:cNvPr id="13" name="AutoShape 10">
            <a:extLst>
              <a:ext uri="{FF2B5EF4-FFF2-40B4-BE49-F238E27FC236}">
                <a16:creationId xmlns:a16="http://schemas.microsoft.com/office/drawing/2014/main" id="{D4E0119D-5E4D-4620-9E96-F62923517C2F}"/>
              </a:ext>
            </a:extLst>
          </p:cNvPr>
          <p:cNvSpPr>
            <a:spLocks noChangeArrowheads="1"/>
          </p:cNvSpPr>
          <p:nvPr/>
        </p:nvSpPr>
        <p:spPr bwMode="auto">
          <a:xfrm>
            <a:off x="10716895" y="3428564"/>
            <a:ext cx="1447800" cy="990600"/>
          </a:xfrm>
          <a:prstGeom prst="wedgeRoundRectCallout">
            <a:avLst>
              <a:gd name="adj1" fmla="val -55900"/>
              <a:gd name="adj2" fmla="val 112029"/>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2000"/>
              <a:t>metadata in data dictionary</a:t>
            </a:r>
            <a:endParaRPr lang="en-US" altLang="zh-CN"/>
          </a:p>
        </p:txBody>
      </p:sp>
      <p:sp>
        <p:nvSpPr>
          <p:cNvPr id="14" name="Text Box 12">
            <a:extLst>
              <a:ext uri="{FF2B5EF4-FFF2-40B4-BE49-F238E27FC236}">
                <a16:creationId xmlns:a16="http://schemas.microsoft.com/office/drawing/2014/main" id="{397EA21B-9FB7-4234-B9B0-112CC3284711}"/>
              </a:ext>
            </a:extLst>
          </p:cNvPr>
          <p:cNvSpPr txBox="1">
            <a:spLocks noChangeArrowheads="1"/>
          </p:cNvSpPr>
          <p:nvPr/>
        </p:nvSpPr>
        <p:spPr bwMode="auto">
          <a:xfrm>
            <a:off x="3474321" y="2361764"/>
            <a:ext cx="9300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dirty="0">
                <a:latin typeface="+mn-lt"/>
              </a:rPr>
              <a:t>e.g. </a:t>
            </a:r>
          </a:p>
          <a:p>
            <a:pPr eaLnBrk="1" hangingPunct="1"/>
            <a:r>
              <a:rPr lang="en-US" altLang="zh-CN" dirty="0">
                <a:latin typeface="+mn-lt"/>
              </a:rPr>
              <a:t>select</a:t>
            </a:r>
          </a:p>
        </p:txBody>
      </p:sp>
      <p:sp>
        <p:nvSpPr>
          <p:cNvPr id="15" name="Text Box 13">
            <a:extLst>
              <a:ext uri="{FF2B5EF4-FFF2-40B4-BE49-F238E27FC236}">
                <a16:creationId xmlns:a16="http://schemas.microsoft.com/office/drawing/2014/main" id="{081959BB-DAEE-4E46-A31A-A1ACF5440C86}"/>
              </a:ext>
            </a:extLst>
          </p:cNvPr>
          <p:cNvSpPr txBox="1">
            <a:spLocks noChangeArrowheads="1"/>
          </p:cNvSpPr>
          <p:nvPr/>
        </p:nvSpPr>
        <p:spPr bwMode="auto">
          <a:xfrm>
            <a:off x="3550521" y="1202889"/>
            <a:ext cx="87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a:solidFill>
                  <a:srgbClr val="FF0000"/>
                </a:solidFill>
                <a:latin typeface="+mn-lt"/>
              </a:rPr>
              <a:t>Users</a:t>
            </a:r>
          </a:p>
        </p:txBody>
      </p:sp>
      <p:sp>
        <p:nvSpPr>
          <p:cNvPr id="16" name="Rectangle 3">
            <a:extLst>
              <a:ext uri="{FF2B5EF4-FFF2-40B4-BE49-F238E27FC236}">
                <a16:creationId xmlns:a16="http://schemas.microsoft.com/office/drawing/2014/main" id="{508A9423-5DE9-4D95-A76F-864D442D8D55}"/>
              </a:ext>
            </a:extLst>
          </p:cNvPr>
          <p:cNvSpPr txBox="1">
            <a:spLocks noChangeArrowheads="1"/>
          </p:cNvSpPr>
          <p:nvPr/>
        </p:nvSpPr>
        <p:spPr bwMode="auto">
          <a:xfrm>
            <a:off x="116626" y="3146609"/>
            <a:ext cx="3114747" cy="1249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93675" indent="-193675"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spcBef>
                <a:spcPct val="20000"/>
              </a:spcBef>
              <a:buClr>
                <a:schemeClr val="folHlink"/>
              </a:buClr>
              <a:buSzPct val="60000"/>
              <a:buFont typeface="Monotype Sorts" charset="2"/>
              <a:buNone/>
            </a:pPr>
            <a:r>
              <a:rPr lang="en-US" altLang="zh-CN" sz="2000" dirty="0">
                <a:latin typeface="+mn-lt"/>
                <a:ea typeface="ＭＳ Ｐゴシック" pitchFamily="34" charset="-128"/>
              </a:rPr>
              <a:t>1. </a:t>
            </a:r>
            <a:r>
              <a:rPr lang="en-US" altLang="zh-CN" sz="2000" dirty="0">
                <a:latin typeface="+mn-lt"/>
                <a:ea typeface="ＭＳ Ｐゴシック" pitchFamily="34" charset="-128"/>
                <a:cs typeface="Times New Roman" pitchFamily="18" charset="0"/>
              </a:rPr>
              <a:t>Parsing and translation</a:t>
            </a:r>
          </a:p>
          <a:p>
            <a:pPr>
              <a:spcBef>
                <a:spcPct val="20000"/>
              </a:spcBef>
              <a:buClr>
                <a:schemeClr val="folHlink"/>
              </a:buClr>
              <a:buSzPct val="60000"/>
              <a:buFont typeface="Monotype Sorts" charset="2"/>
              <a:buNone/>
            </a:pPr>
            <a:r>
              <a:rPr lang="en-US" altLang="zh-CN" sz="2000" dirty="0">
                <a:latin typeface="+mn-lt"/>
                <a:ea typeface="ＭＳ Ｐゴシック" pitchFamily="34" charset="-128"/>
                <a:cs typeface="Times New Roman" pitchFamily="18" charset="0"/>
              </a:rPr>
              <a:t>2.	 Optimization</a:t>
            </a:r>
          </a:p>
          <a:p>
            <a:pPr>
              <a:spcBef>
                <a:spcPct val="20000"/>
              </a:spcBef>
              <a:buClr>
                <a:schemeClr val="folHlink"/>
              </a:buClr>
              <a:buSzPct val="60000"/>
              <a:buFont typeface="Monotype Sorts" charset="2"/>
              <a:buNone/>
            </a:pPr>
            <a:r>
              <a:rPr lang="en-US" altLang="zh-CN" sz="2000" dirty="0">
                <a:latin typeface="+mn-lt"/>
                <a:ea typeface="ＭＳ Ｐゴシック" pitchFamily="34" charset="-128"/>
                <a:cs typeface="Times New Roman" pitchFamily="18" charset="0"/>
              </a:rPr>
              <a:t>3.	Evaluation</a:t>
            </a:r>
          </a:p>
        </p:txBody>
      </p:sp>
    </p:spTree>
    <p:extLst>
      <p:ext uri="{BB962C8B-B14F-4D97-AF65-F5344CB8AC3E}">
        <p14:creationId xmlns:p14="http://schemas.microsoft.com/office/powerpoint/2010/main" val="353772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BAEFE-346E-4DF8-AA74-D2C2645B6267}"/>
              </a:ext>
            </a:extLst>
          </p:cNvPr>
          <p:cNvSpPr>
            <a:spLocks noGrp="1"/>
          </p:cNvSpPr>
          <p:nvPr>
            <p:ph type="title"/>
          </p:nvPr>
        </p:nvSpPr>
        <p:spPr/>
        <p:txBody>
          <a:bodyPr/>
          <a:lstStyle/>
          <a:p>
            <a:r>
              <a:rPr lang="en-US" altLang="en-US" dirty="0">
                <a:ea typeface="MS PGothic" panose="020B0600070205080204" pitchFamily="34" charset="-128"/>
              </a:rPr>
              <a:t>Hash-Join</a:t>
            </a:r>
            <a:endParaRPr lang="zh-CN" altLang="en-US" dirty="0"/>
          </a:p>
        </p:txBody>
      </p:sp>
      <p:sp>
        <p:nvSpPr>
          <p:cNvPr id="3" name="内容占位符 2">
            <a:extLst>
              <a:ext uri="{FF2B5EF4-FFF2-40B4-BE49-F238E27FC236}">
                <a16:creationId xmlns:a16="http://schemas.microsoft.com/office/drawing/2014/main" id="{74284688-4197-4D95-8881-5F5B9372E4D4}"/>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8CB97755-5729-4DA0-8846-FF3DAA5D1EB7}"/>
              </a:ext>
            </a:extLst>
          </p:cNvPr>
          <p:cNvSpPr>
            <a:spLocks noGrp="1"/>
          </p:cNvSpPr>
          <p:nvPr>
            <p:ph type="dt" sz="half" idx="10"/>
          </p:nvPr>
        </p:nvSpPr>
        <p:spPr/>
        <p:txBody>
          <a:bodyPr/>
          <a:lstStyle/>
          <a:p>
            <a:fld id="{CB47A19A-1A79-4950-A32C-581B9F17AA31}"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1DD8C2D8-28E4-48FD-8ADA-304B7062B049}"/>
              </a:ext>
            </a:extLst>
          </p:cNvPr>
          <p:cNvSpPr>
            <a:spLocks noGrp="1"/>
          </p:cNvSpPr>
          <p:nvPr>
            <p:ph type="sldNum" sz="quarter" idx="12"/>
          </p:nvPr>
        </p:nvSpPr>
        <p:spPr/>
        <p:txBody>
          <a:bodyPr/>
          <a:lstStyle/>
          <a:p>
            <a:fld id="{47C4BD23-150C-4A56-8E66-9482A3FB2E80}" type="slidenum">
              <a:rPr lang="zh-CN" altLang="en-US" smtClean="0"/>
              <a:pPr/>
              <a:t>50</a:t>
            </a:fld>
            <a:endParaRPr lang="zh-CN" altLang="en-US" dirty="0"/>
          </a:p>
        </p:txBody>
      </p:sp>
      <p:pic>
        <p:nvPicPr>
          <p:cNvPr id="6"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336" y="796750"/>
            <a:ext cx="5644676" cy="567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7882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75C59-AA89-4399-B618-ABD3ABED7E9D}"/>
              </a:ext>
            </a:extLst>
          </p:cNvPr>
          <p:cNvSpPr>
            <a:spLocks noGrp="1"/>
          </p:cNvSpPr>
          <p:nvPr>
            <p:ph type="title"/>
          </p:nvPr>
        </p:nvSpPr>
        <p:spPr/>
        <p:txBody>
          <a:bodyPr/>
          <a:lstStyle/>
          <a:p>
            <a:r>
              <a:rPr lang="en-US" altLang="en-US" dirty="0">
                <a:ea typeface="MS PGothic" panose="020B0600070205080204" pitchFamily="34" charset="-128"/>
              </a:rPr>
              <a:t>Hash-Join</a:t>
            </a:r>
            <a:endParaRPr lang="zh-CN" altLang="en-US" dirty="0"/>
          </a:p>
        </p:txBody>
      </p:sp>
      <p:sp>
        <p:nvSpPr>
          <p:cNvPr id="3" name="内容占位符 2">
            <a:extLst>
              <a:ext uri="{FF2B5EF4-FFF2-40B4-BE49-F238E27FC236}">
                <a16:creationId xmlns:a16="http://schemas.microsoft.com/office/drawing/2014/main" id="{5F54B329-899B-444E-BC6D-3C19BCF10DF7}"/>
              </a:ext>
            </a:extLst>
          </p:cNvPr>
          <p:cNvSpPr>
            <a:spLocks noGrp="1"/>
          </p:cNvSpPr>
          <p:nvPr>
            <p:ph idx="1"/>
          </p:nvPr>
        </p:nvSpPr>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a:p>
            <a:endParaRPr lang="zh-CN" altLang="en-US" dirty="0"/>
          </a:p>
        </p:txBody>
      </p:sp>
      <p:sp>
        <p:nvSpPr>
          <p:cNvPr id="4" name="日期占位符 3">
            <a:extLst>
              <a:ext uri="{FF2B5EF4-FFF2-40B4-BE49-F238E27FC236}">
                <a16:creationId xmlns:a16="http://schemas.microsoft.com/office/drawing/2014/main" id="{CEE0552A-4855-4B10-9A2F-E089B97E5864}"/>
              </a:ext>
            </a:extLst>
          </p:cNvPr>
          <p:cNvSpPr>
            <a:spLocks noGrp="1"/>
          </p:cNvSpPr>
          <p:nvPr>
            <p:ph type="dt" sz="half" idx="10"/>
          </p:nvPr>
        </p:nvSpPr>
        <p:spPr/>
        <p:txBody>
          <a:bodyPr/>
          <a:lstStyle/>
          <a:p>
            <a:fld id="{D562B1B7-7494-40E2-A8D9-558016F0DF88}"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2D9B1693-4F71-4CD6-9B2A-ABD99FA0E2CC}"/>
              </a:ext>
            </a:extLst>
          </p:cNvPr>
          <p:cNvSpPr>
            <a:spLocks noGrp="1"/>
          </p:cNvSpPr>
          <p:nvPr>
            <p:ph type="sldNum" sz="quarter" idx="12"/>
          </p:nvPr>
        </p:nvSpPr>
        <p:spPr/>
        <p:txBody>
          <a:bodyPr/>
          <a:lstStyle/>
          <a:p>
            <a:fld id="{47C4BD23-150C-4A56-8E66-9482A3FB2E80}" type="slidenum">
              <a:rPr lang="zh-CN" altLang="en-US" smtClean="0"/>
              <a:pPr/>
              <a:t>51</a:t>
            </a:fld>
            <a:endParaRPr lang="zh-CN" altLang="en-US" dirty="0"/>
          </a:p>
        </p:txBody>
      </p:sp>
    </p:spTree>
    <p:extLst>
      <p:ext uri="{BB962C8B-B14F-4D97-AF65-F5344CB8AC3E}">
        <p14:creationId xmlns:p14="http://schemas.microsoft.com/office/powerpoint/2010/main" val="3567238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86C14-EFE0-40D7-BD7A-6BF5F9C1039E}"/>
              </a:ext>
            </a:extLst>
          </p:cNvPr>
          <p:cNvSpPr>
            <a:spLocks noGrp="1"/>
          </p:cNvSpPr>
          <p:nvPr>
            <p:ph type="title"/>
          </p:nvPr>
        </p:nvSpPr>
        <p:spPr/>
        <p:txBody>
          <a:bodyPr/>
          <a:lstStyle/>
          <a:p>
            <a:r>
              <a:rPr lang="en-US" altLang="zh-CN" dirty="0"/>
              <a:t>15.7 Evaluation of Expressions</a:t>
            </a:r>
            <a:endParaRPr lang="zh-CN" altLang="en-US" dirty="0"/>
          </a:p>
        </p:txBody>
      </p:sp>
      <p:sp>
        <p:nvSpPr>
          <p:cNvPr id="3" name="内容占位符 2">
            <a:extLst>
              <a:ext uri="{FF2B5EF4-FFF2-40B4-BE49-F238E27FC236}">
                <a16:creationId xmlns:a16="http://schemas.microsoft.com/office/drawing/2014/main" id="{DE55CCAC-8E2F-4A26-B3F8-B5CE00668793}"/>
              </a:ext>
            </a:extLst>
          </p:cNvPr>
          <p:cNvSpPr>
            <a:spLocks noGrp="1"/>
          </p:cNvSpPr>
          <p:nvPr>
            <p:ph idx="1"/>
          </p:nvPr>
        </p:nvSpPr>
        <p:spPr/>
        <p:txBody>
          <a:bodyPr/>
          <a:lstStyle/>
          <a:p>
            <a:pPr marL="288925" indent="-288925" eaLnBrk="1" hangingPunct="1"/>
            <a:r>
              <a:rPr lang="en-US" altLang="zh-CN" dirty="0"/>
              <a:t>How to evaluate  an  expression  containing multiple e</a:t>
            </a:r>
            <a:r>
              <a:rPr lang="en-US" altLang="zh-CN" dirty="0">
                <a:sym typeface="Symbol" pitchFamily="18" charset="2"/>
              </a:rPr>
              <a:t>valuation primitives</a:t>
            </a:r>
            <a:endParaRPr lang="en-US" altLang="zh-CN" dirty="0">
              <a:sym typeface="Greek Symbols" pitchFamily="18" charset="2"/>
            </a:endParaRPr>
          </a:p>
          <a:p>
            <a:pPr marL="663575" lvl="1" indent="-182563" eaLnBrk="1" hangingPunct="1"/>
            <a:r>
              <a:rPr lang="en-US" altLang="zh-CN" dirty="0">
                <a:sym typeface="Greek Symbols" pitchFamily="18" charset="2"/>
              </a:rPr>
              <a:t>key: </a:t>
            </a:r>
            <a:r>
              <a:rPr lang="en-US" altLang="zh-CN" dirty="0"/>
              <a:t>how to process  intermediate computing  results</a:t>
            </a:r>
          </a:p>
          <a:p>
            <a:pPr marL="663575" lvl="1" indent="-182563" eaLnBrk="1" hangingPunct="1"/>
            <a:r>
              <a:rPr lang="zh-CN" altLang="en-US" dirty="0"/>
              <a:t> </a:t>
            </a:r>
            <a:r>
              <a:rPr lang="en-US" altLang="zh-CN" dirty="0"/>
              <a:t>e.g. </a:t>
            </a:r>
            <a:r>
              <a:rPr lang="en-US" altLang="zh-CN" dirty="0">
                <a:sym typeface="Symbol" pitchFamily="18" charset="2"/>
              </a:rPr>
              <a:t></a:t>
            </a:r>
            <a:r>
              <a:rPr lang="en-US" altLang="zh-CN" baseline="-25000" dirty="0" err="1">
                <a:sym typeface="Symbol" pitchFamily="18" charset="2"/>
              </a:rPr>
              <a:t>sarlay</a:t>
            </a:r>
            <a:r>
              <a:rPr lang="en-US" altLang="zh-CN" dirty="0">
                <a:sym typeface="Symbol" pitchFamily="18" charset="2"/>
              </a:rPr>
              <a:t>(</a:t>
            </a:r>
            <a:r>
              <a:rPr lang="en-US" altLang="zh-CN" baseline="-25000" dirty="0">
                <a:sym typeface="Symbol" pitchFamily="18" charset="2"/>
              </a:rPr>
              <a:t>salary2500</a:t>
            </a:r>
            <a:r>
              <a:rPr lang="en-US" altLang="zh-CN" dirty="0">
                <a:sym typeface="Symbol" pitchFamily="18" charset="2"/>
              </a:rPr>
              <a:t>(</a:t>
            </a:r>
            <a:r>
              <a:rPr lang="en-US" altLang="zh-CN" i="1" dirty="0">
                <a:sym typeface="Symbol" pitchFamily="18" charset="2"/>
              </a:rPr>
              <a:t>instructor))</a:t>
            </a:r>
            <a:endParaRPr lang="en-US" altLang="zh-CN" dirty="0"/>
          </a:p>
          <a:p>
            <a:pPr marL="288925" indent="-288925" eaLnBrk="1" hangingPunct="1"/>
            <a:endParaRPr lang="en-US" altLang="zh-CN" dirty="0"/>
          </a:p>
          <a:p>
            <a:pPr marL="288925" indent="-288925" eaLnBrk="1" hangingPunct="1"/>
            <a:r>
              <a:rPr lang="en-US" altLang="zh-CN" dirty="0"/>
              <a:t>Two strategies, that is </a:t>
            </a:r>
            <a:r>
              <a:rPr lang="en-US" altLang="zh-CN" b="1" i="1" dirty="0"/>
              <a:t>m</a:t>
            </a:r>
            <a:r>
              <a:rPr kumimoji="0" lang="en-US" altLang="zh-CN" b="1" i="1" dirty="0"/>
              <a:t>aterialization</a:t>
            </a:r>
            <a:r>
              <a:rPr kumimoji="0" lang="en-US" altLang="zh-CN" dirty="0"/>
              <a:t>(</a:t>
            </a:r>
            <a:r>
              <a:rPr kumimoji="0" lang="zh-CN" altLang="en-US" dirty="0"/>
              <a:t>实体化</a:t>
            </a:r>
            <a:r>
              <a:rPr kumimoji="0" lang="en-US" altLang="zh-CN" dirty="0"/>
              <a:t>/</a:t>
            </a:r>
            <a:r>
              <a:rPr kumimoji="0" lang="zh-CN" altLang="en-US" dirty="0"/>
              <a:t>物化</a:t>
            </a:r>
            <a:r>
              <a:rPr kumimoji="0" lang="en-US" altLang="zh-CN" dirty="0"/>
              <a:t>) and </a:t>
            </a:r>
            <a:r>
              <a:rPr kumimoji="0" lang="en-US" altLang="zh-CN" b="1" i="1" dirty="0"/>
              <a:t>pipeline</a:t>
            </a:r>
            <a:r>
              <a:rPr kumimoji="0" lang="en-US" altLang="zh-CN" dirty="0"/>
              <a:t> are used </a:t>
            </a:r>
            <a:r>
              <a:rPr lang="en-US" altLang="zh-CN" dirty="0"/>
              <a:t>for expression evaluation</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highlight>
                  <a:srgbClr val="FFFF00"/>
                </a:highlight>
                <a:ea typeface="MS PGothic" panose="020B0600070205080204" pitchFamily="34" charset="-128"/>
              </a:rPr>
              <a:t>materialize</a:t>
            </a:r>
            <a:r>
              <a:rPr lang="en-US" altLang="en-US" dirty="0">
                <a:solidFill>
                  <a:srgbClr val="002060"/>
                </a:solidFill>
                <a:highlight>
                  <a:srgbClr val="FFFF00"/>
                </a:highlight>
                <a:ea typeface="MS PGothic" panose="020B0600070205080204" pitchFamily="34" charset="-128"/>
              </a:rPr>
              <a:t> </a:t>
            </a:r>
            <a:r>
              <a:rPr lang="en-US" altLang="en-US" dirty="0">
                <a:highlight>
                  <a:srgbClr val="FFFF00"/>
                </a:highlight>
                <a:ea typeface="MS PGothic" panose="020B0600070205080204" pitchFamily="34" charset="-128"/>
              </a:rPr>
              <a:t>(store) it on disk</a:t>
            </a:r>
            <a:r>
              <a:rPr lang="en-US" altLang="en-US" dirty="0">
                <a:ea typeface="MS PGothic" panose="020B0600070205080204" pitchFamily="34" charset="-128"/>
              </a:rPr>
              <a:t>.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pPr marL="288925" indent="-288925" eaLnBrk="1" hangingPunct="1"/>
            <a:endParaRPr lang="en-US" altLang="zh-CN" dirty="0"/>
          </a:p>
          <a:p>
            <a:endParaRPr lang="zh-CN" altLang="en-US" dirty="0"/>
          </a:p>
        </p:txBody>
      </p:sp>
      <p:sp>
        <p:nvSpPr>
          <p:cNvPr id="4" name="日期占位符 3">
            <a:extLst>
              <a:ext uri="{FF2B5EF4-FFF2-40B4-BE49-F238E27FC236}">
                <a16:creationId xmlns:a16="http://schemas.microsoft.com/office/drawing/2014/main" id="{2A587503-F8B2-4A07-B147-E60DCD61DC0F}"/>
              </a:ext>
            </a:extLst>
          </p:cNvPr>
          <p:cNvSpPr>
            <a:spLocks noGrp="1"/>
          </p:cNvSpPr>
          <p:nvPr>
            <p:ph type="dt" sz="half" idx="10"/>
          </p:nvPr>
        </p:nvSpPr>
        <p:spPr/>
        <p:txBody>
          <a:bodyPr/>
          <a:lstStyle/>
          <a:p>
            <a:fld id="{35B8AD6B-9C13-4E86-A929-6ADBF3D3F499}"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240DF94C-20C2-4D52-BE5E-8A3D7FE111E0}"/>
              </a:ext>
            </a:extLst>
          </p:cNvPr>
          <p:cNvSpPr>
            <a:spLocks noGrp="1"/>
          </p:cNvSpPr>
          <p:nvPr>
            <p:ph type="sldNum" sz="quarter" idx="12"/>
          </p:nvPr>
        </p:nvSpPr>
        <p:spPr/>
        <p:txBody>
          <a:bodyPr/>
          <a:lstStyle/>
          <a:p>
            <a:fld id="{47C4BD23-150C-4A56-8E66-9482A3FB2E80}" type="slidenum">
              <a:rPr lang="zh-CN" altLang="en-US" smtClean="0"/>
              <a:pPr/>
              <a:t>52</a:t>
            </a:fld>
            <a:endParaRPr lang="zh-CN" altLang="en-US" dirty="0"/>
          </a:p>
        </p:txBody>
      </p:sp>
    </p:spTree>
    <p:extLst>
      <p:ext uri="{BB962C8B-B14F-4D97-AF65-F5344CB8AC3E}">
        <p14:creationId xmlns:p14="http://schemas.microsoft.com/office/powerpoint/2010/main" val="713487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3A60B-8FC7-4E06-8A3F-A81CE33F5690}"/>
              </a:ext>
            </a:extLst>
          </p:cNvPr>
          <p:cNvSpPr>
            <a:spLocks noGrp="1"/>
          </p:cNvSpPr>
          <p:nvPr>
            <p:ph type="title"/>
          </p:nvPr>
        </p:nvSpPr>
        <p:spPr/>
        <p:txBody>
          <a:bodyPr>
            <a:normAutofit/>
          </a:bodyPr>
          <a:lstStyle/>
          <a:p>
            <a:r>
              <a:rPr lang="en-US" altLang="zh-CN" sz="2800" dirty="0">
                <a:solidFill>
                  <a:schemeClr val="tx2"/>
                </a:solidFill>
              </a:rPr>
              <a:t>Materialization</a:t>
            </a:r>
            <a:endParaRPr lang="zh-CN" altLang="en-US" dirty="0"/>
          </a:p>
        </p:txBody>
      </p:sp>
      <p:sp>
        <p:nvSpPr>
          <p:cNvPr id="3" name="内容占位符 2">
            <a:extLst>
              <a:ext uri="{FF2B5EF4-FFF2-40B4-BE49-F238E27FC236}">
                <a16:creationId xmlns:a16="http://schemas.microsoft.com/office/drawing/2014/main" id="{2FC796C0-866C-4916-86A2-697EE55D4711}"/>
              </a:ext>
            </a:extLst>
          </p:cNvPr>
          <p:cNvSpPr>
            <a:spLocks noGrp="1"/>
          </p:cNvSpPr>
          <p:nvPr>
            <p:ph idx="1"/>
          </p:nvPr>
        </p:nvSpPr>
        <p:spPr/>
        <p:txBody>
          <a:bodyPr>
            <a:normAutofit/>
          </a:bodyPr>
          <a:lstStyle/>
          <a:p>
            <a:pPr marL="342900" indent="-342900" eaLnBrk="1" hangingPunct="1">
              <a:lnSpc>
                <a:spcPct val="90000"/>
              </a:lnSpc>
            </a:pPr>
            <a:r>
              <a:rPr lang="en-US" altLang="zh-CN" dirty="0"/>
              <a:t>Principles</a:t>
            </a:r>
            <a:endParaRPr lang="en-US" altLang="zh-CN" dirty="0">
              <a:sym typeface="Greek Symbols" pitchFamily="18" charset="2"/>
            </a:endParaRPr>
          </a:p>
          <a:p>
            <a:pPr marL="742950" lvl="1" indent="-285750" eaLnBrk="1" hangingPunct="1">
              <a:lnSpc>
                <a:spcPct val="90000"/>
              </a:lnSpc>
            </a:pPr>
            <a:r>
              <a:rPr lang="en-US" altLang="zh-CN" dirty="0"/>
              <a:t>start from the lowest-level, i.e. at the bottom of the tree,  evaluate one operation at a time</a:t>
            </a:r>
          </a:p>
          <a:p>
            <a:pPr marL="742950" lvl="1" indent="-285750" eaLnBrk="1" hangingPunct="1">
              <a:lnSpc>
                <a:spcPct val="90000"/>
              </a:lnSpc>
            </a:pPr>
            <a:r>
              <a:rPr kumimoji="0" lang="en-US" altLang="zh-CN" dirty="0"/>
              <a:t>the  results of each evaluation (i.e. intermediate computing  results)  are stored in </a:t>
            </a:r>
            <a:r>
              <a:rPr kumimoji="0" lang="en-US" altLang="zh-CN" b="1" i="1" dirty="0"/>
              <a:t>temporal relations</a:t>
            </a:r>
            <a:r>
              <a:rPr kumimoji="0" lang="en-US" altLang="zh-CN" dirty="0"/>
              <a:t> </a:t>
            </a:r>
            <a:r>
              <a:rPr lang="en-US" altLang="zh-CN" dirty="0"/>
              <a:t>on the disk </a:t>
            </a:r>
            <a:r>
              <a:rPr kumimoji="0" lang="en-US" altLang="zh-CN" dirty="0"/>
              <a:t>for subsequent evaluation </a:t>
            </a:r>
            <a:endParaRPr lang="zh-CN" altLang="en-US" dirty="0">
              <a:sym typeface="Greek Symbols" pitchFamily="18" charset="2"/>
            </a:endParaRPr>
          </a:p>
          <a:p>
            <a:pPr marL="1085850" lvl="2" indent="-228600" eaLnBrk="1" hangingPunct="1">
              <a:lnSpc>
                <a:spcPct val="90000"/>
              </a:lnSpc>
            </a:pPr>
            <a:r>
              <a:rPr kumimoji="0" lang="en-US" altLang="zh-CN" dirty="0"/>
              <a:t>serial evaluating</a:t>
            </a:r>
            <a:endParaRPr lang="en-US" altLang="zh-CN" dirty="0"/>
          </a:p>
          <a:p>
            <a:pPr marL="342900" indent="-342900" eaLnBrk="1" hangingPunct="1">
              <a:lnSpc>
                <a:spcPct val="90000"/>
              </a:lnSpc>
            </a:pPr>
            <a:r>
              <a:rPr lang="en-US" altLang="zh-CN" dirty="0"/>
              <a:t>E.g., in Fig.15.0.2, compute and store in a </a:t>
            </a:r>
            <a:r>
              <a:rPr kumimoji="0" lang="en-US" altLang="zh-CN" b="1" i="1" dirty="0"/>
              <a:t>temporal relation</a:t>
            </a:r>
            <a:r>
              <a:rPr kumimoji="0" lang="en-US" altLang="zh-CN" dirty="0"/>
              <a:t>  at first</a:t>
            </a:r>
            <a:endParaRPr kumimoji="0" lang="en-US" altLang="zh-CN" b="1" i="1" dirty="0"/>
          </a:p>
          <a:p>
            <a:pPr marL="342900" indent="-342900" eaLnBrk="1" hangingPunct="1">
              <a:lnSpc>
                <a:spcPct val="90000"/>
              </a:lnSpc>
            </a:pPr>
            <a:endParaRPr lang="en-US" altLang="zh-CN" dirty="0"/>
          </a:p>
          <a:p>
            <a:pPr marL="342900" indent="-342900" eaLnBrk="1" hangingPunct="1">
              <a:lnSpc>
                <a:spcPct val="90000"/>
              </a:lnSpc>
            </a:pPr>
            <a:endParaRPr lang="en-US" altLang="zh-CN" dirty="0"/>
          </a:p>
          <a:p>
            <a:pPr marL="342900" indent="-342900" eaLnBrk="1" hangingPunct="1"/>
            <a:r>
              <a:rPr lang="en-US" altLang="zh-CN" dirty="0"/>
              <a:t>Cost of </a:t>
            </a:r>
            <a:r>
              <a:rPr lang="en-US" altLang="zh-CN" i="1" dirty="0">
                <a:solidFill>
                  <a:srgbClr val="FF0000"/>
                </a:solidFill>
              </a:rPr>
              <a:t>writing results to disk and reading them back</a:t>
            </a:r>
            <a:r>
              <a:rPr lang="en-US" altLang="zh-CN" dirty="0">
                <a:solidFill>
                  <a:srgbClr val="FF0000"/>
                </a:solidFill>
              </a:rPr>
              <a:t> </a:t>
            </a:r>
            <a:r>
              <a:rPr lang="en-US" altLang="zh-CN" dirty="0"/>
              <a:t>can be quite high</a:t>
            </a:r>
          </a:p>
          <a:p>
            <a:pPr marL="342900" indent="-342900" eaLnBrk="1" hangingPunct="1"/>
            <a:r>
              <a:rPr lang="en-US" altLang="zh-CN" dirty="0"/>
              <a:t>Approximately,  </a:t>
            </a:r>
          </a:p>
          <a:p>
            <a:pPr marL="342900" indent="-342900" eaLnBrk="1" hangingPunct="1">
              <a:buFont typeface="Wingdings" pitchFamily="2" charset="2"/>
              <a:buNone/>
            </a:pPr>
            <a:r>
              <a:rPr lang="en-US" altLang="zh-CN" dirty="0"/>
              <a:t>    overall cost  = </a:t>
            </a:r>
          </a:p>
          <a:p>
            <a:pPr marL="742950" lvl="1" indent="-285750" eaLnBrk="1" hangingPunct="1">
              <a:buFont typeface="Wingdings" pitchFamily="2" charset="2"/>
              <a:buNone/>
            </a:pPr>
            <a:r>
              <a:rPr lang="en-US" altLang="zh-CN" dirty="0"/>
              <a:t>   sum of costs of individual operations  + </a:t>
            </a:r>
            <a:br>
              <a:rPr lang="en-US" altLang="zh-CN" dirty="0"/>
            </a:br>
            <a:r>
              <a:rPr lang="en-US" altLang="zh-CN" dirty="0"/>
              <a:t>cost of writing intermediate results to disk</a:t>
            </a:r>
          </a:p>
        </p:txBody>
      </p:sp>
      <p:sp>
        <p:nvSpPr>
          <p:cNvPr id="4" name="日期占位符 3">
            <a:extLst>
              <a:ext uri="{FF2B5EF4-FFF2-40B4-BE49-F238E27FC236}">
                <a16:creationId xmlns:a16="http://schemas.microsoft.com/office/drawing/2014/main" id="{8B49570E-66F1-42AC-B3CD-015631D14A44}"/>
              </a:ext>
            </a:extLst>
          </p:cNvPr>
          <p:cNvSpPr>
            <a:spLocks noGrp="1"/>
          </p:cNvSpPr>
          <p:nvPr>
            <p:ph type="dt" sz="half" idx="10"/>
          </p:nvPr>
        </p:nvSpPr>
        <p:spPr/>
        <p:txBody>
          <a:bodyPr/>
          <a:lstStyle/>
          <a:p>
            <a:fld id="{4CB13349-D7D3-4AC1-8F2C-314E472B17B7}"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A3BBEF97-DF15-453F-8804-C76DA74A2E05}"/>
              </a:ext>
            </a:extLst>
          </p:cNvPr>
          <p:cNvSpPr>
            <a:spLocks noGrp="1"/>
          </p:cNvSpPr>
          <p:nvPr>
            <p:ph type="sldNum" sz="quarter" idx="12"/>
          </p:nvPr>
        </p:nvSpPr>
        <p:spPr/>
        <p:txBody>
          <a:bodyPr/>
          <a:lstStyle/>
          <a:p>
            <a:fld id="{47C4BD23-150C-4A56-8E66-9482A3FB2E80}" type="slidenum">
              <a:rPr lang="zh-CN" altLang="en-US" smtClean="0"/>
              <a:pPr/>
              <a:t>53</a:t>
            </a:fld>
            <a:endParaRPr lang="zh-CN" altLang="en-US" dirty="0"/>
          </a:p>
        </p:txBody>
      </p:sp>
      <p:grpSp>
        <p:nvGrpSpPr>
          <p:cNvPr id="6" name="组合 3">
            <a:extLst>
              <a:ext uri="{FF2B5EF4-FFF2-40B4-BE49-F238E27FC236}">
                <a16:creationId xmlns:a16="http://schemas.microsoft.com/office/drawing/2014/main" id="{C9DD387B-FE7B-4D51-A07A-F3948EB813B8}"/>
              </a:ext>
            </a:extLst>
          </p:cNvPr>
          <p:cNvGrpSpPr>
            <a:grpSpLocks/>
          </p:cNvGrpSpPr>
          <p:nvPr/>
        </p:nvGrpSpPr>
        <p:grpSpPr bwMode="auto">
          <a:xfrm>
            <a:off x="2550795" y="3429000"/>
            <a:ext cx="3616325" cy="639763"/>
            <a:chOff x="2438399" y="4876800"/>
            <a:chExt cx="3616553" cy="640432"/>
          </a:xfrm>
        </p:grpSpPr>
        <p:graphicFrame>
          <p:nvGraphicFramePr>
            <p:cNvPr id="7" name="Object 3">
              <a:extLst>
                <a:ext uri="{FF2B5EF4-FFF2-40B4-BE49-F238E27FC236}">
                  <a16:creationId xmlns:a16="http://schemas.microsoft.com/office/drawing/2014/main" id="{715180DA-F4FC-4D4A-8FB3-20BA7F5B08D4}"/>
                </a:ext>
              </a:extLst>
            </p:cNvPr>
            <p:cNvGraphicFramePr>
              <a:graphicFrameLocks noChangeAspect="1"/>
            </p:cNvGraphicFramePr>
            <p:nvPr/>
          </p:nvGraphicFramePr>
          <p:xfrm>
            <a:off x="2438399" y="4876800"/>
            <a:ext cx="3616553" cy="640432"/>
          </p:xfrm>
          <a:graphic>
            <a:graphicData uri="http://schemas.openxmlformats.org/presentationml/2006/ole">
              <mc:AlternateContent xmlns:mc="http://schemas.openxmlformats.org/markup-compatibility/2006">
                <mc:Choice xmlns:v="urn:schemas-microsoft-com:vml" Requires="v">
                  <p:oleObj spid="_x0000_s1027" name="公式" r:id="rId3" imgW="1282700" imgH="228600" progId="Equation.3">
                    <p:embed/>
                  </p:oleObj>
                </mc:Choice>
                <mc:Fallback>
                  <p:oleObj name="公式" r:id="rId3" imgW="1282700" imgH="228600" progId="Equation.3">
                    <p:embed/>
                    <p:pic>
                      <p:nvPicPr>
                        <p:cNvPr id="4198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399" y="4876800"/>
                          <a:ext cx="3616553" cy="64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1">
              <a:extLst>
                <a:ext uri="{FF2B5EF4-FFF2-40B4-BE49-F238E27FC236}">
                  <a16:creationId xmlns:a16="http://schemas.microsoft.com/office/drawing/2014/main" id="{25B0B364-0333-40C8-8E23-03EF961AFC60}"/>
                </a:ext>
              </a:extLst>
            </p:cNvPr>
            <p:cNvSpPr txBox="1">
              <a:spLocks noChangeArrowheads="1"/>
            </p:cNvSpPr>
            <p:nvPr/>
          </p:nvSpPr>
          <p:spPr bwMode="auto">
            <a:xfrm>
              <a:off x="4468250" y="5013176"/>
              <a:ext cx="141044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i="1" dirty="0">
                  <a:latin typeface="Times New Roman" pitchFamily="18" charset="0"/>
                  <a:cs typeface="Times New Roman" pitchFamily="18" charset="0"/>
                </a:rPr>
                <a:t>instructor</a:t>
              </a:r>
              <a:endParaRPr lang="zh-CN" altLang="en-US" i="1" dirty="0">
                <a:latin typeface="Times New Roman" pitchFamily="18" charset="0"/>
                <a:cs typeface="Times New Roman" pitchFamily="18" charset="0"/>
              </a:endParaRPr>
            </a:p>
          </p:txBody>
        </p:sp>
        <p:sp>
          <p:nvSpPr>
            <p:cNvPr id="9" name="TextBox 2">
              <a:extLst>
                <a:ext uri="{FF2B5EF4-FFF2-40B4-BE49-F238E27FC236}">
                  <a16:creationId xmlns:a16="http://schemas.microsoft.com/office/drawing/2014/main" id="{D69DEBFA-DE83-4F6D-A1D8-75AE2EBC1A0B}"/>
                </a:ext>
              </a:extLst>
            </p:cNvPr>
            <p:cNvSpPr txBox="1">
              <a:spLocks noChangeArrowheads="1"/>
            </p:cNvSpPr>
            <p:nvPr/>
          </p:nvSpPr>
          <p:spPr bwMode="auto">
            <a:xfrm>
              <a:off x="2770064" y="5138664"/>
              <a:ext cx="793823"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i="1">
                  <a:latin typeface="Times New Roman" pitchFamily="18" charset="0"/>
                  <a:cs typeface="Times New Roman" pitchFamily="18" charset="0"/>
                </a:rPr>
                <a:t>salary</a:t>
              </a:r>
              <a:endParaRPr lang="zh-CN" altLang="en-US" sz="1600" i="1">
                <a:latin typeface="Times New Roman" pitchFamily="18" charset="0"/>
                <a:cs typeface="Times New Roman" pitchFamily="18" charset="0"/>
              </a:endParaRPr>
            </a:p>
          </p:txBody>
        </p:sp>
      </p:grpSp>
    </p:spTree>
    <p:extLst>
      <p:ext uri="{BB962C8B-B14F-4D97-AF65-F5344CB8AC3E}">
        <p14:creationId xmlns:p14="http://schemas.microsoft.com/office/powerpoint/2010/main" val="291436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2FDE3-46A1-4CC3-B200-AC96BDABBBD3}"/>
              </a:ext>
            </a:extLst>
          </p:cNvPr>
          <p:cNvSpPr>
            <a:spLocks noGrp="1"/>
          </p:cNvSpPr>
          <p:nvPr>
            <p:ph type="title"/>
          </p:nvPr>
        </p:nvSpPr>
        <p:spPr/>
        <p:txBody>
          <a:bodyPr/>
          <a:lstStyle/>
          <a:p>
            <a:r>
              <a:rPr lang="en-US" altLang="zh-CN" sz="2800" dirty="0">
                <a:solidFill>
                  <a:schemeClr val="tx2"/>
                </a:solidFill>
              </a:rPr>
              <a:t>Materialization</a:t>
            </a:r>
            <a:endParaRPr lang="zh-CN" altLang="en-US" dirty="0"/>
          </a:p>
        </p:txBody>
      </p:sp>
      <p:sp>
        <p:nvSpPr>
          <p:cNvPr id="3" name="内容占位符 2">
            <a:extLst>
              <a:ext uri="{FF2B5EF4-FFF2-40B4-BE49-F238E27FC236}">
                <a16:creationId xmlns:a16="http://schemas.microsoft.com/office/drawing/2014/main" id="{8CEF5A0B-7347-4C57-A93F-B5D17CCCA037}"/>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87309DA0-A026-4177-9B8C-1AC494E02E3A}"/>
              </a:ext>
            </a:extLst>
          </p:cNvPr>
          <p:cNvSpPr>
            <a:spLocks noGrp="1"/>
          </p:cNvSpPr>
          <p:nvPr>
            <p:ph type="dt" sz="half" idx="10"/>
          </p:nvPr>
        </p:nvSpPr>
        <p:spPr/>
        <p:txBody>
          <a:bodyPr/>
          <a:lstStyle/>
          <a:p>
            <a:fld id="{CCD67EA5-D851-49CA-B533-119373D88594}"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F18AC63C-DD98-486B-8FB0-D9287CB54971}"/>
              </a:ext>
            </a:extLst>
          </p:cNvPr>
          <p:cNvSpPr>
            <a:spLocks noGrp="1"/>
          </p:cNvSpPr>
          <p:nvPr>
            <p:ph type="sldNum" sz="quarter" idx="12"/>
          </p:nvPr>
        </p:nvSpPr>
        <p:spPr/>
        <p:txBody>
          <a:bodyPr/>
          <a:lstStyle/>
          <a:p>
            <a:fld id="{47C4BD23-150C-4A56-8E66-9482A3FB2E80}" type="slidenum">
              <a:rPr lang="zh-CN" altLang="en-US" smtClean="0"/>
              <a:pPr/>
              <a:t>54</a:t>
            </a:fld>
            <a:endParaRPr lang="zh-CN" altLang="en-US" dirty="0"/>
          </a:p>
        </p:txBody>
      </p:sp>
      <p:sp>
        <p:nvSpPr>
          <p:cNvPr id="7" name="Text Box 5">
            <a:extLst>
              <a:ext uri="{FF2B5EF4-FFF2-40B4-BE49-F238E27FC236}">
                <a16:creationId xmlns:a16="http://schemas.microsoft.com/office/drawing/2014/main" id="{1F6FF20B-3CFA-4891-96E2-B24CB319C60D}"/>
              </a:ext>
            </a:extLst>
          </p:cNvPr>
          <p:cNvSpPr txBox="1">
            <a:spLocks noChangeArrowheads="1"/>
          </p:cNvSpPr>
          <p:nvPr/>
        </p:nvSpPr>
        <p:spPr bwMode="auto">
          <a:xfrm>
            <a:off x="1981518" y="6065520"/>
            <a:ext cx="65468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 15.0.2 Pictorial representation of an expression</a:t>
            </a:r>
          </a:p>
        </p:txBody>
      </p:sp>
      <p:sp>
        <p:nvSpPr>
          <p:cNvPr id="8" name="AutoShape 7">
            <a:hlinkClick r:id="" action="ppaction://hlinkshowjump?jump=lastslideviewed" highlightClick="1"/>
            <a:extLst>
              <a:ext uri="{FF2B5EF4-FFF2-40B4-BE49-F238E27FC236}">
                <a16:creationId xmlns:a16="http://schemas.microsoft.com/office/drawing/2014/main" id="{394202A6-960A-45AA-A26B-836E8228518C}"/>
              </a:ext>
            </a:extLst>
          </p:cNvPr>
          <p:cNvSpPr>
            <a:spLocks noChangeArrowheads="1"/>
          </p:cNvSpPr>
          <p:nvPr/>
        </p:nvSpPr>
        <p:spPr bwMode="auto">
          <a:xfrm>
            <a:off x="10628704" y="6065520"/>
            <a:ext cx="323850" cy="188912"/>
          </a:xfrm>
          <a:prstGeom prst="actionButtonBackPrevious">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Box 1">
            <a:extLst>
              <a:ext uri="{FF2B5EF4-FFF2-40B4-BE49-F238E27FC236}">
                <a16:creationId xmlns:a16="http://schemas.microsoft.com/office/drawing/2014/main" id="{B3BB8646-4257-4818-8F27-B96E07173650}"/>
              </a:ext>
            </a:extLst>
          </p:cNvPr>
          <p:cNvSpPr txBox="1">
            <a:spLocks noChangeArrowheads="1"/>
          </p:cNvSpPr>
          <p:nvPr/>
        </p:nvSpPr>
        <p:spPr bwMode="auto">
          <a:xfrm>
            <a:off x="7528878" y="3429000"/>
            <a:ext cx="1844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Temp</a:t>
            </a:r>
            <a:r>
              <a:rPr lang="zh-CN" altLang="en-US" dirty="0">
                <a:latin typeface="+mn-lt"/>
              </a:rPr>
              <a:t>数据库</a:t>
            </a:r>
          </a:p>
        </p:txBody>
      </p:sp>
      <p:pic>
        <p:nvPicPr>
          <p:cNvPr id="10" name="Picture 6">
            <a:extLst>
              <a:ext uri="{FF2B5EF4-FFF2-40B4-BE49-F238E27FC236}">
                <a16:creationId xmlns:a16="http://schemas.microsoft.com/office/drawing/2014/main" id="{CDCB2FC9-E16C-431F-A859-F8F164688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668" y="951909"/>
            <a:ext cx="5164772" cy="498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852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AAEDE-D1AD-4487-8CDC-7202D3B9BE71}"/>
              </a:ext>
            </a:extLst>
          </p:cNvPr>
          <p:cNvSpPr>
            <a:spLocks noGrp="1"/>
          </p:cNvSpPr>
          <p:nvPr>
            <p:ph type="title"/>
          </p:nvPr>
        </p:nvSpPr>
        <p:spPr/>
        <p:txBody>
          <a:bodyPr>
            <a:normAutofit/>
          </a:bodyPr>
          <a:lstStyle/>
          <a:p>
            <a:r>
              <a:rPr lang="en-US" altLang="zh-CN" dirty="0">
                <a:solidFill>
                  <a:schemeClr val="tx2"/>
                </a:solidFill>
              </a:rPr>
              <a:t>Pipelined</a:t>
            </a:r>
            <a:endParaRPr lang="zh-CN" altLang="en-US" dirty="0">
              <a:solidFill>
                <a:schemeClr val="tx2"/>
              </a:solidFill>
            </a:endParaRPr>
          </a:p>
        </p:txBody>
      </p:sp>
      <p:sp>
        <p:nvSpPr>
          <p:cNvPr id="3" name="内容占位符 2">
            <a:extLst>
              <a:ext uri="{FF2B5EF4-FFF2-40B4-BE49-F238E27FC236}">
                <a16:creationId xmlns:a16="http://schemas.microsoft.com/office/drawing/2014/main" id="{4B649045-9CD8-456F-B931-053D02655EDD}"/>
              </a:ext>
            </a:extLst>
          </p:cNvPr>
          <p:cNvSpPr>
            <a:spLocks noGrp="1"/>
          </p:cNvSpPr>
          <p:nvPr>
            <p:ph idx="1"/>
          </p:nvPr>
        </p:nvSpPr>
        <p:spPr/>
        <p:txBody>
          <a:bodyPr/>
          <a:lstStyle/>
          <a:p>
            <a:pPr marL="342900" indent="-342900" eaLnBrk="1" hangingPunct="1"/>
            <a:r>
              <a:rPr lang="en-US" altLang="zh-CN" dirty="0"/>
              <a:t>Principles of pipelined evaluation</a:t>
            </a:r>
            <a:endParaRPr lang="en-US" altLang="zh-CN" dirty="0">
              <a:sym typeface="Greek Symbols" pitchFamily="18" charset="2"/>
            </a:endParaRPr>
          </a:p>
          <a:p>
            <a:pPr marL="742950" lvl="1" indent="-285750" eaLnBrk="1" hangingPunct="1"/>
            <a:r>
              <a:rPr kumimoji="0" lang="en-US" altLang="zh-CN" dirty="0"/>
              <a:t>evaluate several operations simultaneously in a pipeline,   with the results of one operation passed to the next, without the need to store temporary relations in disk</a:t>
            </a:r>
          </a:p>
          <a:p>
            <a:pPr marL="1085850" lvl="2" indent="-228600" eaLnBrk="1" hangingPunct="1"/>
            <a:r>
              <a:rPr kumimoji="0" lang="en-US" altLang="zh-CN" dirty="0"/>
              <a:t>parallel evaluating</a:t>
            </a:r>
            <a:endParaRPr lang="en-US" altLang="zh-CN" dirty="0"/>
          </a:p>
          <a:p>
            <a:pPr marL="342900" indent="-342900" eaLnBrk="1" hangingPunct="1"/>
            <a:r>
              <a:rPr lang="en-US" altLang="zh-CN" dirty="0"/>
              <a:t>Much cheaper than materialization:</a:t>
            </a:r>
          </a:p>
          <a:p>
            <a:pPr marL="1085850" lvl="2" indent="-228600" eaLnBrk="1" hangingPunct="1"/>
            <a:r>
              <a:rPr lang="en-US" altLang="zh-CN" dirty="0"/>
              <a:t>no need to store a temporary relation to disk</a:t>
            </a:r>
          </a:p>
          <a:p>
            <a:pPr marL="342900" indent="-342900" eaLnBrk="1" hangingPunct="1"/>
            <a:r>
              <a:rPr lang="en-US" altLang="zh-CN" dirty="0"/>
              <a:t>E.g., in the expression tree in Fig.15.0.2, don’t store result of</a:t>
            </a:r>
            <a:br>
              <a:rPr lang="en-US" altLang="zh-CN" dirty="0"/>
            </a:br>
            <a:endParaRPr lang="en-US" altLang="zh-CN" dirty="0"/>
          </a:p>
          <a:p>
            <a:pPr marL="742950" lvl="1" indent="-285750" eaLnBrk="1" hangingPunct="1"/>
            <a:endParaRPr lang="en-US" altLang="zh-CN" dirty="0"/>
          </a:p>
          <a:p>
            <a:pPr marL="742950" lvl="1" indent="-285750" eaLnBrk="1" hangingPunct="1"/>
            <a:r>
              <a:rPr lang="en-US" altLang="zh-CN" dirty="0"/>
              <a:t>instead, pass tuples directly to the join; similarly, don’t store result of join, pass tuples directly to projection. </a:t>
            </a:r>
          </a:p>
          <a:p>
            <a:endParaRPr lang="zh-CN" altLang="en-US" dirty="0"/>
          </a:p>
        </p:txBody>
      </p:sp>
      <p:sp>
        <p:nvSpPr>
          <p:cNvPr id="4" name="日期占位符 3">
            <a:extLst>
              <a:ext uri="{FF2B5EF4-FFF2-40B4-BE49-F238E27FC236}">
                <a16:creationId xmlns:a16="http://schemas.microsoft.com/office/drawing/2014/main" id="{73A588C4-6F32-4F4A-81FD-47C7822D6096}"/>
              </a:ext>
            </a:extLst>
          </p:cNvPr>
          <p:cNvSpPr>
            <a:spLocks noGrp="1"/>
          </p:cNvSpPr>
          <p:nvPr>
            <p:ph type="dt" sz="half" idx="10"/>
          </p:nvPr>
        </p:nvSpPr>
        <p:spPr/>
        <p:txBody>
          <a:bodyPr/>
          <a:lstStyle/>
          <a:p>
            <a:fld id="{BA0F856A-CDCB-40FC-BDAD-534811882CDF}"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CA65E171-DE43-467B-9884-07B7DE4DD2CF}"/>
              </a:ext>
            </a:extLst>
          </p:cNvPr>
          <p:cNvSpPr>
            <a:spLocks noGrp="1"/>
          </p:cNvSpPr>
          <p:nvPr>
            <p:ph type="sldNum" sz="quarter" idx="12"/>
          </p:nvPr>
        </p:nvSpPr>
        <p:spPr/>
        <p:txBody>
          <a:bodyPr/>
          <a:lstStyle/>
          <a:p>
            <a:fld id="{47C4BD23-150C-4A56-8E66-9482A3FB2E80}" type="slidenum">
              <a:rPr lang="zh-CN" altLang="en-US" smtClean="0"/>
              <a:pPr/>
              <a:t>55</a:t>
            </a:fld>
            <a:endParaRPr lang="zh-CN" altLang="en-US" dirty="0"/>
          </a:p>
        </p:txBody>
      </p:sp>
      <p:grpSp>
        <p:nvGrpSpPr>
          <p:cNvPr id="6" name="组合 7">
            <a:extLst>
              <a:ext uri="{FF2B5EF4-FFF2-40B4-BE49-F238E27FC236}">
                <a16:creationId xmlns:a16="http://schemas.microsoft.com/office/drawing/2014/main" id="{8B865329-4845-4921-822F-1451F04324F0}"/>
              </a:ext>
            </a:extLst>
          </p:cNvPr>
          <p:cNvGrpSpPr>
            <a:grpSpLocks/>
          </p:cNvGrpSpPr>
          <p:nvPr/>
        </p:nvGrpSpPr>
        <p:grpSpPr bwMode="auto">
          <a:xfrm>
            <a:off x="3045600" y="3836035"/>
            <a:ext cx="3616325" cy="639763"/>
            <a:chOff x="2438399" y="4876800"/>
            <a:chExt cx="3616553" cy="640432"/>
          </a:xfrm>
        </p:grpSpPr>
        <p:graphicFrame>
          <p:nvGraphicFramePr>
            <p:cNvPr id="7" name="Object 3">
              <a:extLst>
                <a:ext uri="{FF2B5EF4-FFF2-40B4-BE49-F238E27FC236}">
                  <a16:creationId xmlns:a16="http://schemas.microsoft.com/office/drawing/2014/main" id="{C20C04BF-769C-4D8B-B7A6-C8E78FCB6A27}"/>
                </a:ext>
              </a:extLst>
            </p:cNvPr>
            <p:cNvGraphicFramePr>
              <a:graphicFrameLocks noChangeAspect="1"/>
            </p:cNvGraphicFramePr>
            <p:nvPr/>
          </p:nvGraphicFramePr>
          <p:xfrm>
            <a:off x="2438399" y="4876800"/>
            <a:ext cx="3616553" cy="640432"/>
          </p:xfrm>
          <a:graphic>
            <a:graphicData uri="http://schemas.openxmlformats.org/presentationml/2006/ole">
              <mc:AlternateContent xmlns:mc="http://schemas.openxmlformats.org/markup-compatibility/2006">
                <mc:Choice xmlns:v="urn:schemas-microsoft-com:vml" Requires="v">
                  <p:oleObj spid="_x0000_s2051" name="公式" r:id="rId3" imgW="1282700" imgH="228600" progId="Equation.3">
                    <p:embed/>
                  </p:oleObj>
                </mc:Choice>
                <mc:Fallback>
                  <p:oleObj name="公式" r:id="rId3" imgW="1282700" imgH="228600" progId="Equation.3">
                    <p:embed/>
                    <p:pic>
                      <p:nvPicPr>
                        <p:cNvPr id="4403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399" y="4876800"/>
                          <a:ext cx="3616553" cy="64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9">
              <a:extLst>
                <a:ext uri="{FF2B5EF4-FFF2-40B4-BE49-F238E27FC236}">
                  <a16:creationId xmlns:a16="http://schemas.microsoft.com/office/drawing/2014/main" id="{2A102A3C-1766-4493-8687-2C2615534CFA}"/>
                </a:ext>
              </a:extLst>
            </p:cNvPr>
            <p:cNvSpPr txBox="1">
              <a:spLocks noChangeArrowheads="1"/>
            </p:cNvSpPr>
            <p:nvPr/>
          </p:nvSpPr>
          <p:spPr bwMode="auto">
            <a:xfrm>
              <a:off x="4468250" y="5013176"/>
              <a:ext cx="141044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i="1" dirty="0">
                  <a:latin typeface="Times New Roman" pitchFamily="18" charset="0"/>
                  <a:cs typeface="Times New Roman" pitchFamily="18" charset="0"/>
                </a:rPr>
                <a:t>instructor</a:t>
              </a:r>
              <a:endParaRPr lang="zh-CN" altLang="en-US" i="1" dirty="0">
                <a:latin typeface="Times New Roman" pitchFamily="18" charset="0"/>
                <a:cs typeface="Times New Roman" pitchFamily="18" charset="0"/>
              </a:endParaRPr>
            </a:p>
          </p:txBody>
        </p:sp>
        <p:sp>
          <p:nvSpPr>
            <p:cNvPr id="9" name="TextBox 10">
              <a:extLst>
                <a:ext uri="{FF2B5EF4-FFF2-40B4-BE49-F238E27FC236}">
                  <a16:creationId xmlns:a16="http://schemas.microsoft.com/office/drawing/2014/main" id="{5D278C8D-5EEF-4B49-81D3-BDA26D668920}"/>
                </a:ext>
              </a:extLst>
            </p:cNvPr>
            <p:cNvSpPr txBox="1">
              <a:spLocks noChangeArrowheads="1"/>
            </p:cNvSpPr>
            <p:nvPr/>
          </p:nvSpPr>
          <p:spPr bwMode="auto">
            <a:xfrm>
              <a:off x="2770064" y="5138664"/>
              <a:ext cx="793823"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i="1">
                  <a:latin typeface="Times New Roman" pitchFamily="18" charset="0"/>
                  <a:cs typeface="Times New Roman" pitchFamily="18" charset="0"/>
                </a:rPr>
                <a:t>salary</a:t>
              </a:r>
              <a:endParaRPr lang="zh-CN" altLang="en-US" sz="1600" i="1">
                <a:latin typeface="Times New Roman" pitchFamily="18" charset="0"/>
                <a:cs typeface="Times New Roman" pitchFamily="18" charset="0"/>
              </a:endParaRPr>
            </a:p>
          </p:txBody>
        </p:sp>
      </p:grpSp>
    </p:spTree>
    <p:extLst>
      <p:ext uri="{BB962C8B-B14F-4D97-AF65-F5344CB8AC3E}">
        <p14:creationId xmlns:p14="http://schemas.microsoft.com/office/powerpoint/2010/main" val="2572509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730C6BD-2287-4963-B468-A02C0C8EC75A}"/>
              </a:ext>
            </a:extLst>
          </p:cNvPr>
          <p:cNvSpPr>
            <a:spLocks noGrp="1"/>
          </p:cNvSpPr>
          <p:nvPr>
            <p:ph type="sldNum" sz="quarter" idx="12"/>
          </p:nvPr>
        </p:nvSpPr>
        <p:spPr/>
        <p:txBody>
          <a:bodyPr/>
          <a:lstStyle/>
          <a:p>
            <a:fld id="{47C4BD23-150C-4A56-8E66-9482A3FB2E80}" type="slidenum">
              <a:rPr lang="zh-CN" altLang="en-US" smtClean="0"/>
              <a:t>56</a:t>
            </a:fld>
            <a:endParaRPr lang="zh-CN" altLang="en-US"/>
          </a:p>
        </p:txBody>
      </p:sp>
      <p:sp>
        <p:nvSpPr>
          <p:cNvPr id="4" name="日期占位符 3">
            <a:extLst>
              <a:ext uri="{FF2B5EF4-FFF2-40B4-BE49-F238E27FC236}">
                <a16:creationId xmlns:a16="http://schemas.microsoft.com/office/drawing/2014/main" id="{AD41D1DA-AC39-4497-91D7-1D04357CBB9E}"/>
              </a:ext>
            </a:extLst>
          </p:cNvPr>
          <p:cNvSpPr>
            <a:spLocks noGrp="1"/>
          </p:cNvSpPr>
          <p:nvPr>
            <p:ph type="dt" sz="half" idx="10"/>
          </p:nvPr>
        </p:nvSpPr>
        <p:spPr/>
        <p:txBody>
          <a:bodyPr/>
          <a:lstStyle/>
          <a:p>
            <a:fld id="{E6F04063-4858-4A82-B702-9C402FA6C487}" type="datetime1">
              <a:rPr lang="zh-CN" altLang="en-US" smtClean="0"/>
              <a:t>2021/12/6</a:t>
            </a:fld>
            <a:endParaRPr lang="zh-CN" altLang="en-US" dirty="0"/>
          </a:p>
        </p:txBody>
      </p:sp>
      <p:sp>
        <p:nvSpPr>
          <p:cNvPr id="5" name="Line 4">
            <a:extLst>
              <a:ext uri="{FF2B5EF4-FFF2-40B4-BE49-F238E27FC236}">
                <a16:creationId xmlns:a16="http://schemas.microsoft.com/office/drawing/2014/main" id="{7D555BF1-1F39-4BEE-97FB-7A6606FEAAB1}"/>
              </a:ext>
            </a:extLst>
          </p:cNvPr>
          <p:cNvSpPr>
            <a:spLocks noChangeShapeType="1"/>
          </p:cNvSpPr>
          <p:nvPr/>
        </p:nvSpPr>
        <p:spPr bwMode="auto">
          <a:xfrm>
            <a:off x="3183573" y="2009458"/>
            <a:ext cx="6481762" cy="0"/>
          </a:xfrm>
          <a:prstGeom prst="line">
            <a:avLst/>
          </a:prstGeom>
          <a:noFill/>
          <a:ln w="3810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 name="Line 7">
            <a:extLst>
              <a:ext uri="{FF2B5EF4-FFF2-40B4-BE49-F238E27FC236}">
                <a16:creationId xmlns:a16="http://schemas.microsoft.com/office/drawing/2014/main" id="{2CB2FEFD-DA33-4A78-9104-691E029A6947}"/>
              </a:ext>
            </a:extLst>
          </p:cNvPr>
          <p:cNvSpPr>
            <a:spLocks noChangeShapeType="1"/>
          </p:cNvSpPr>
          <p:nvPr/>
        </p:nvSpPr>
        <p:spPr bwMode="auto">
          <a:xfrm>
            <a:off x="3902710" y="3449320"/>
            <a:ext cx="5762625" cy="0"/>
          </a:xfrm>
          <a:prstGeom prst="line">
            <a:avLst/>
          </a:prstGeom>
          <a:noFill/>
          <a:ln w="3810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Line 12">
            <a:extLst>
              <a:ext uri="{FF2B5EF4-FFF2-40B4-BE49-F238E27FC236}">
                <a16:creationId xmlns:a16="http://schemas.microsoft.com/office/drawing/2014/main" id="{85E909A4-78F1-4DE8-B968-A5F34F5A4A0C}"/>
              </a:ext>
            </a:extLst>
          </p:cNvPr>
          <p:cNvSpPr>
            <a:spLocks noChangeShapeType="1"/>
          </p:cNvSpPr>
          <p:nvPr/>
        </p:nvSpPr>
        <p:spPr bwMode="auto">
          <a:xfrm>
            <a:off x="3183573" y="2009458"/>
            <a:ext cx="647700" cy="1295400"/>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Line 15">
            <a:extLst>
              <a:ext uri="{FF2B5EF4-FFF2-40B4-BE49-F238E27FC236}">
                <a16:creationId xmlns:a16="http://schemas.microsoft.com/office/drawing/2014/main" id="{A4B42593-63E7-49F6-9A93-90679838A190}"/>
              </a:ext>
            </a:extLst>
          </p:cNvPr>
          <p:cNvSpPr>
            <a:spLocks noChangeShapeType="1"/>
          </p:cNvSpPr>
          <p:nvPr/>
        </p:nvSpPr>
        <p:spPr bwMode="auto">
          <a:xfrm flipH="1" flipV="1">
            <a:off x="5344160" y="3449320"/>
            <a:ext cx="1439863" cy="1295400"/>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17">
            <a:extLst>
              <a:ext uri="{FF2B5EF4-FFF2-40B4-BE49-F238E27FC236}">
                <a16:creationId xmlns:a16="http://schemas.microsoft.com/office/drawing/2014/main" id="{977747E5-1DDC-4474-9D4E-1E6BBD967702}"/>
              </a:ext>
            </a:extLst>
          </p:cNvPr>
          <p:cNvSpPr>
            <a:spLocks noChangeShapeType="1"/>
          </p:cNvSpPr>
          <p:nvPr/>
        </p:nvSpPr>
        <p:spPr bwMode="auto">
          <a:xfrm flipH="1" flipV="1">
            <a:off x="3975735" y="3449320"/>
            <a:ext cx="2663825" cy="1368425"/>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8">
            <a:extLst>
              <a:ext uri="{FF2B5EF4-FFF2-40B4-BE49-F238E27FC236}">
                <a16:creationId xmlns:a16="http://schemas.microsoft.com/office/drawing/2014/main" id="{E095FC23-445C-41B7-A897-BC32D1E13DA4}"/>
              </a:ext>
            </a:extLst>
          </p:cNvPr>
          <p:cNvSpPr>
            <a:spLocks noChangeShapeType="1"/>
          </p:cNvSpPr>
          <p:nvPr/>
        </p:nvSpPr>
        <p:spPr bwMode="auto">
          <a:xfrm>
            <a:off x="4623435" y="2009458"/>
            <a:ext cx="647700" cy="1295400"/>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Text Box 19">
            <a:extLst>
              <a:ext uri="{FF2B5EF4-FFF2-40B4-BE49-F238E27FC236}">
                <a16:creationId xmlns:a16="http://schemas.microsoft.com/office/drawing/2014/main" id="{3330FE13-DD99-45F1-9E7E-C9B62D5F9DB5}"/>
              </a:ext>
            </a:extLst>
          </p:cNvPr>
          <p:cNvSpPr txBox="1">
            <a:spLocks noChangeArrowheads="1"/>
          </p:cNvSpPr>
          <p:nvPr/>
        </p:nvSpPr>
        <p:spPr bwMode="auto">
          <a:xfrm>
            <a:off x="5333048" y="2512695"/>
            <a:ext cx="1460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solidFill>
                  <a:schemeClr val="hlink"/>
                </a:solidFill>
                <a:latin typeface="+mn-lt"/>
              </a:rPr>
              <a:t>……</a:t>
            </a:r>
          </a:p>
        </p:txBody>
      </p:sp>
      <p:sp>
        <p:nvSpPr>
          <p:cNvPr id="12" name="Line 20">
            <a:extLst>
              <a:ext uri="{FF2B5EF4-FFF2-40B4-BE49-F238E27FC236}">
                <a16:creationId xmlns:a16="http://schemas.microsoft.com/office/drawing/2014/main" id="{E0715E5C-D607-42CC-A800-690F75BD2C1D}"/>
              </a:ext>
            </a:extLst>
          </p:cNvPr>
          <p:cNvSpPr>
            <a:spLocks noChangeShapeType="1"/>
          </p:cNvSpPr>
          <p:nvPr/>
        </p:nvSpPr>
        <p:spPr bwMode="auto">
          <a:xfrm>
            <a:off x="6784023" y="2009458"/>
            <a:ext cx="647700" cy="1295400"/>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22">
            <a:extLst>
              <a:ext uri="{FF2B5EF4-FFF2-40B4-BE49-F238E27FC236}">
                <a16:creationId xmlns:a16="http://schemas.microsoft.com/office/drawing/2014/main" id="{058AB174-98D6-4502-BA5F-CF98CBB059FA}"/>
              </a:ext>
            </a:extLst>
          </p:cNvPr>
          <p:cNvSpPr>
            <a:spLocks noChangeShapeType="1"/>
          </p:cNvSpPr>
          <p:nvPr/>
        </p:nvSpPr>
        <p:spPr bwMode="auto">
          <a:xfrm>
            <a:off x="8223885" y="2009458"/>
            <a:ext cx="647700" cy="1295400"/>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23">
            <a:extLst>
              <a:ext uri="{FF2B5EF4-FFF2-40B4-BE49-F238E27FC236}">
                <a16:creationId xmlns:a16="http://schemas.microsoft.com/office/drawing/2014/main" id="{49023886-345A-42EC-B06B-0E77F7E00152}"/>
              </a:ext>
            </a:extLst>
          </p:cNvPr>
          <p:cNvSpPr>
            <a:spLocks noChangeShapeType="1"/>
          </p:cNvSpPr>
          <p:nvPr/>
        </p:nvSpPr>
        <p:spPr bwMode="auto">
          <a:xfrm flipV="1">
            <a:off x="6855460" y="3449320"/>
            <a:ext cx="576263" cy="1295400"/>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25">
            <a:extLst>
              <a:ext uri="{FF2B5EF4-FFF2-40B4-BE49-F238E27FC236}">
                <a16:creationId xmlns:a16="http://schemas.microsoft.com/office/drawing/2014/main" id="{2264533A-6BC7-437A-AB42-4EB7C5084C9D}"/>
              </a:ext>
            </a:extLst>
          </p:cNvPr>
          <p:cNvSpPr>
            <a:spLocks noChangeShapeType="1"/>
          </p:cNvSpPr>
          <p:nvPr/>
        </p:nvSpPr>
        <p:spPr bwMode="auto">
          <a:xfrm flipV="1">
            <a:off x="6926898" y="3449320"/>
            <a:ext cx="1944687" cy="1368425"/>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26">
            <a:extLst>
              <a:ext uri="{FF2B5EF4-FFF2-40B4-BE49-F238E27FC236}">
                <a16:creationId xmlns:a16="http://schemas.microsoft.com/office/drawing/2014/main" id="{5F3F4492-0EBD-44F1-B066-7E222A63B543}"/>
              </a:ext>
            </a:extLst>
          </p:cNvPr>
          <p:cNvSpPr txBox="1">
            <a:spLocks noChangeArrowheads="1"/>
          </p:cNvSpPr>
          <p:nvPr/>
        </p:nvSpPr>
        <p:spPr bwMode="auto">
          <a:xfrm>
            <a:off x="6063298" y="3736658"/>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solidFill>
                  <a:schemeClr val="hlink"/>
                </a:solidFill>
                <a:latin typeface="+mn-lt"/>
              </a:rPr>
              <a:t>……</a:t>
            </a:r>
          </a:p>
        </p:txBody>
      </p:sp>
      <p:sp>
        <p:nvSpPr>
          <p:cNvPr id="17" name="Text Box 27">
            <a:extLst>
              <a:ext uri="{FF2B5EF4-FFF2-40B4-BE49-F238E27FC236}">
                <a16:creationId xmlns:a16="http://schemas.microsoft.com/office/drawing/2014/main" id="{00312015-AEC0-43E6-BC99-236F00687C3C}"/>
              </a:ext>
            </a:extLst>
          </p:cNvPr>
          <p:cNvSpPr txBox="1">
            <a:spLocks noChangeArrowheads="1"/>
          </p:cNvSpPr>
          <p:nvPr/>
        </p:nvSpPr>
        <p:spPr bwMode="auto">
          <a:xfrm>
            <a:off x="2750185" y="3220720"/>
            <a:ext cx="2664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a:t>
            </a:r>
          </a:p>
        </p:txBody>
      </p:sp>
      <p:grpSp>
        <p:nvGrpSpPr>
          <p:cNvPr id="18" name="Group 59">
            <a:extLst>
              <a:ext uri="{FF2B5EF4-FFF2-40B4-BE49-F238E27FC236}">
                <a16:creationId xmlns:a16="http://schemas.microsoft.com/office/drawing/2014/main" id="{19359D59-233B-4FA4-BEDB-83347AFE2167}"/>
              </a:ext>
            </a:extLst>
          </p:cNvPr>
          <p:cNvGrpSpPr>
            <a:grpSpLocks/>
          </p:cNvGrpSpPr>
          <p:nvPr/>
        </p:nvGrpSpPr>
        <p:grpSpPr bwMode="auto">
          <a:xfrm>
            <a:off x="2967673" y="856933"/>
            <a:ext cx="7234237" cy="431800"/>
            <a:chOff x="318" y="255"/>
            <a:chExt cx="4557" cy="272"/>
          </a:xfrm>
        </p:grpSpPr>
        <p:sp>
          <p:nvSpPr>
            <p:cNvPr id="19" name="Rectangle 45">
              <a:extLst>
                <a:ext uri="{FF2B5EF4-FFF2-40B4-BE49-F238E27FC236}">
                  <a16:creationId xmlns:a16="http://schemas.microsoft.com/office/drawing/2014/main" id="{DB133257-5054-4C32-B6E0-264487B47DB3}"/>
                </a:ext>
              </a:extLst>
            </p:cNvPr>
            <p:cNvSpPr>
              <a:spLocks noChangeArrowheads="1"/>
            </p:cNvSpPr>
            <p:nvPr/>
          </p:nvSpPr>
          <p:spPr bwMode="auto">
            <a:xfrm>
              <a:off x="318" y="255"/>
              <a:ext cx="453"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46">
              <a:extLst>
                <a:ext uri="{FF2B5EF4-FFF2-40B4-BE49-F238E27FC236}">
                  <a16:creationId xmlns:a16="http://schemas.microsoft.com/office/drawing/2014/main" id="{AD814B80-F583-4E3A-8562-33C72C43FFD7}"/>
                </a:ext>
              </a:extLst>
            </p:cNvPr>
            <p:cNvSpPr>
              <a:spLocks noChangeArrowheads="1"/>
            </p:cNvSpPr>
            <p:nvPr/>
          </p:nvSpPr>
          <p:spPr bwMode="auto">
            <a:xfrm>
              <a:off x="771" y="255"/>
              <a:ext cx="453"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47">
              <a:extLst>
                <a:ext uri="{FF2B5EF4-FFF2-40B4-BE49-F238E27FC236}">
                  <a16:creationId xmlns:a16="http://schemas.microsoft.com/office/drawing/2014/main" id="{39FAD360-7F3B-481E-95E8-57EAA299062D}"/>
                </a:ext>
              </a:extLst>
            </p:cNvPr>
            <p:cNvSpPr>
              <a:spLocks noChangeArrowheads="1"/>
            </p:cNvSpPr>
            <p:nvPr/>
          </p:nvSpPr>
          <p:spPr bwMode="auto">
            <a:xfrm>
              <a:off x="1225" y="255"/>
              <a:ext cx="453"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Rectangle 48">
              <a:extLst>
                <a:ext uri="{FF2B5EF4-FFF2-40B4-BE49-F238E27FC236}">
                  <a16:creationId xmlns:a16="http://schemas.microsoft.com/office/drawing/2014/main" id="{05ABF426-BFF3-4529-AA9D-1673E67D5BEB}"/>
                </a:ext>
              </a:extLst>
            </p:cNvPr>
            <p:cNvSpPr>
              <a:spLocks noChangeArrowheads="1"/>
            </p:cNvSpPr>
            <p:nvPr/>
          </p:nvSpPr>
          <p:spPr bwMode="auto">
            <a:xfrm>
              <a:off x="1679" y="255"/>
              <a:ext cx="453"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Rectangle 49">
              <a:extLst>
                <a:ext uri="{FF2B5EF4-FFF2-40B4-BE49-F238E27FC236}">
                  <a16:creationId xmlns:a16="http://schemas.microsoft.com/office/drawing/2014/main" id="{A1F60EB9-EAAA-4BC1-A319-5A9302662A73}"/>
                </a:ext>
              </a:extLst>
            </p:cNvPr>
            <p:cNvSpPr>
              <a:spLocks noChangeArrowheads="1"/>
            </p:cNvSpPr>
            <p:nvPr/>
          </p:nvSpPr>
          <p:spPr bwMode="auto">
            <a:xfrm>
              <a:off x="2132" y="255"/>
              <a:ext cx="453"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50">
              <a:extLst>
                <a:ext uri="{FF2B5EF4-FFF2-40B4-BE49-F238E27FC236}">
                  <a16:creationId xmlns:a16="http://schemas.microsoft.com/office/drawing/2014/main" id="{D52E2A27-9631-472A-B2EA-B8614C21CE10}"/>
                </a:ext>
              </a:extLst>
            </p:cNvPr>
            <p:cNvSpPr>
              <a:spLocks noChangeArrowheads="1"/>
            </p:cNvSpPr>
            <p:nvPr/>
          </p:nvSpPr>
          <p:spPr bwMode="auto">
            <a:xfrm>
              <a:off x="2585" y="255"/>
              <a:ext cx="453"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Rectangle 51">
              <a:extLst>
                <a:ext uri="{FF2B5EF4-FFF2-40B4-BE49-F238E27FC236}">
                  <a16:creationId xmlns:a16="http://schemas.microsoft.com/office/drawing/2014/main" id="{9008B121-E4F1-4DC1-AB85-FFF6C44D84C2}"/>
                </a:ext>
              </a:extLst>
            </p:cNvPr>
            <p:cNvSpPr>
              <a:spLocks noChangeArrowheads="1"/>
            </p:cNvSpPr>
            <p:nvPr/>
          </p:nvSpPr>
          <p:spPr bwMode="auto">
            <a:xfrm>
              <a:off x="3039" y="255"/>
              <a:ext cx="453"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52">
              <a:extLst>
                <a:ext uri="{FF2B5EF4-FFF2-40B4-BE49-F238E27FC236}">
                  <a16:creationId xmlns:a16="http://schemas.microsoft.com/office/drawing/2014/main" id="{4DF9818F-0D6A-40E2-8352-7E2AEE01237F}"/>
                </a:ext>
              </a:extLst>
            </p:cNvPr>
            <p:cNvSpPr>
              <a:spLocks noChangeArrowheads="1"/>
            </p:cNvSpPr>
            <p:nvPr/>
          </p:nvSpPr>
          <p:spPr bwMode="auto">
            <a:xfrm>
              <a:off x="3493" y="255"/>
              <a:ext cx="453"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Rectangle 53">
              <a:extLst>
                <a:ext uri="{FF2B5EF4-FFF2-40B4-BE49-F238E27FC236}">
                  <a16:creationId xmlns:a16="http://schemas.microsoft.com/office/drawing/2014/main" id="{0CE46B30-A8C0-4271-AC0E-008E58FBC338}"/>
                </a:ext>
              </a:extLst>
            </p:cNvPr>
            <p:cNvSpPr>
              <a:spLocks noChangeArrowheads="1"/>
            </p:cNvSpPr>
            <p:nvPr/>
          </p:nvSpPr>
          <p:spPr bwMode="auto">
            <a:xfrm>
              <a:off x="3946" y="255"/>
              <a:ext cx="476"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Rectangle 58">
              <a:extLst>
                <a:ext uri="{FF2B5EF4-FFF2-40B4-BE49-F238E27FC236}">
                  <a16:creationId xmlns:a16="http://schemas.microsoft.com/office/drawing/2014/main" id="{0C4FDE6B-1A3B-4C6C-9CF7-904655A012CE}"/>
                </a:ext>
              </a:extLst>
            </p:cNvPr>
            <p:cNvSpPr>
              <a:spLocks noChangeArrowheads="1"/>
            </p:cNvSpPr>
            <p:nvPr/>
          </p:nvSpPr>
          <p:spPr bwMode="auto">
            <a:xfrm>
              <a:off x="4422" y="255"/>
              <a:ext cx="453" cy="2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 name="Line 60">
            <a:extLst>
              <a:ext uri="{FF2B5EF4-FFF2-40B4-BE49-F238E27FC236}">
                <a16:creationId xmlns:a16="http://schemas.microsoft.com/office/drawing/2014/main" id="{449FC1B2-6324-4A36-A0BA-012FA81C2AEF}"/>
              </a:ext>
            </a:extLst>
          </p:cNvPr>
          <p:cNvSpPr>
            <a:spLocks noChangeShapeType="1"/>
          </p:cNvSpPr>
          <p:nvPr/>
        </p:nvSpPr>
        <p:spPr bwMode="auto">
          <a:xfrm>
            <a:off x="3183573" y="1288733"/>
            <a:ext cx="0" cy="720725"/>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61">
            <a:extLst>
              <a:ext uri="{FF2B5EF4-FFF2-40B4-BE49-F238E27FC236}">
                <a16:creationId xmlns:a16="http://schemas.microsoft.com/office/drawing/2014/main" id="{30552F67-0655-4088-9E2B-407C1EE0EFB6}"/>
              </a:ext>
            </a:extLst>
          </p:cNvPr>
          <p:cNvSpPr>
            <a:spLocks noChangeShapeType="1"/>
          </p:cNvSpPr>
          <p:nvPr/>
        </p:nvSpPr>
        <p:spPr bwMode="auto">
          <a:xfrm>
            <a:off x="3902710" y="1288733"/>
            <a:ext cx="1588" cy="720725"/>
          </a:xfrm>
          <a:prstGeom prst="line">
            <a:avLst/>
          </a:prstGeom>
          <a:noFill/>
          <a:ln w="28575">
            <a:solidFill>
              <a:srgbClr val="2D0EE4"/>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62">
            <a:extLst>
              <a:ext uri="{FF2B5EF4-FFF2-40B4-BE49-F238E27FC236}">
                <a16:creationId xmlns:a16="http://schemas.microsoft.com/office/drawing/2014/main" id="{F8A2DB5B-F6F0-4C70-84DB-430F17D00765}"/>
              </a:ext>
            </a:extLst>
          </p:cNvPr>
          <p:cNvSpPr>
            <a:spLocks noChangeShapeType="1"/>
          </p:cNvSpPr>
          <p:nvPr/>
        </p:nvSpPr>
        <p:spPr bwMode="auto">
          <a:xfrm>
            <a:off x="4623435" y="1288733"/>
            <a:ext cx="0" cy="720725"/>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63">
            <a:extLst>
              <a:ext uri="{FF2B5EF4-FFF2-40B4-BE49-F238E27FC236}">
                <a16:creationId xmlns:a16="http://schemas.microsoft.com/office/drawing/2014/main" id="{A4FCA73D-A9EF-4F44-8A24-50D0FE33E340}"/>
              </a:ext>
            </a:extLst>
          </p:cNvPr>
          <p:cNvSpPr>
            <a:spLocks noChangeShapeType="1"/>
          </p:cNvSpPr>
          <p:nvPr/>
        </p:nvSpPr>
        <p:spPr bwMode="auto">
          <a:xfrm>
            <a:off x="6784023" y="1288733"/>
            <a:ext cx="0" cy="720725"/>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64">
            <a:extLst>
              <a:ext uri="{FF2B5EF4-FFF2-40B4-BE49-F238E27FC236}">
                <a16:creationId xmlns:a16="http://schemas.microsoft.com/office/drawing/2014/main" id="{62A2C5CC-FDA7-4DB7-B70D-22FE12553AB6}"/>
              </a:ext>
            </a:extLst>
          </p:cNvPr>
          <p:cNvSpPr>
            <a:spLocks noChangeShapeType="1"/>
          </p:cNvSpPr>
          <p:nvPr/>
        </p:nvSpPr>
        <p:spPr bwMode="auto">
          <a:xfrm>
            <a:off x="7503160" y="1288733"/>
            <a:ext cx="1588" cy="720725"/>
          </a:xfrm>
          <a:prstGeom prst="line">
            <a:avLst/>
          </a:prstGeom>
          <a:noFill/>
          <a:ln w="28575">
            <a:solidFill>
              <a:srgbClr val="2D0EE4"/>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65">
            <a:extLst>
              <a:ext uri="{FF2B5EF4-FFF2-40B4-BE49-F238E27FC236}">
                <a16:creationId xmlns:a16="http://schemas.microsoft.com/office/drawing/2014/main" id="{C323B1A5-0DF3-4B4E-9D57-F8F72A3C1F6F}"/>
              </a:ext>
            </a:extLst>
          </p:cNvPr>
          <p:cNvSpPr>
            <a:spLocks noChangeShapeType="1"/>
          </p:cNvSpPr>
          <p:nvPr/>
        </p:nvSpPr>
        <p:spPr bwMode="auto">
          <a:xfrm>
            <a:off x="8223885" y="1288733"/>
            <a:ext cx="0" cy="720725"/>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Text Box 66">
            <a:extLst>
              <a:ext uri="{FF2B5EF4-FFF2-40B4-BE49-F238E27FC236}">
                <a16:creationId xmlns:a16="http://schemas.microsoft.com/office/drawing/2014/main" id="{D76E5022-3823-455E-A951-24B6037201BB}"/>
              </a:ext>
            </a:extLst>
          </p:cNvPr>
          <p:cNvSpPr txBox="1">
            <a:spLocks noChangeArrowheads="1"/>
          </p:cNvSpPr>
          <p:nvPr/>
        </p:nvSpPr>
        <p:spPr bwMode="auto">
          <a:xfrm>
            <a:off x="5487035" y="280670"/>
            <a:ext cx="1610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800">
                <a:latin typeface="+mn-lt"/>
              </a:rPr>
              <a:t>instructor</a:t>
            </a:r>
          </a:p>
        </p:txBody>
      </p:sp>
      <p:sp>
        <p:nvSpPr>
          <p:cNvPr id="36" name="Line 69">
            <a:extLst>
              <a:ext uri="{FF2B5EF4-FFF2-40B4-BE49-F238E27FC236}">
                <a16:creationId xmlns:a16="http://schemas.microsoft.com/office/drawing/2014/main" id="{C947FC48-B2A7-4F15-BF5F-135115C0238D}"/>
              </a:ext>
            </a:extLst>
          </p:cNvPr>
          <p:cNvSpPr>
            <a:spLocks noChangeShapeType="1"/>
          </p:cNvSpPr>
          <p:nvPr/>
        </p:nvSpPr>
        <p:spPr bwMode="auto">
          <a:xfrm>
            <a:off x="1022985" y="5033645"/>
            <a:ext cx="0" cy="576263"/>
          </a:xfrm>
          <a:prstGeom prst="line">
            <a:avLst/>
          </a:prstGeom>
          <a:noFill/>
          <a:ln w="28575">
            <a:solidFill>
              <a:srgbClr val="FF0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Text Box 70">
            <a:extLst>
              <a:ext uri="{FF2B5EF4-FFF2-40B4-BE49-F238E27FC236}">
                <a16:creationId xmlns:a16="http://schemas.microsoft.com/office/drawing/2014/main" id="{90818864-01F1-4343-8D9E-9B73EE33D3D9}"/>
              </a:ext>
            </a:extLst>
          </p:cNvPr>
          <p:cNvSpPr txBox="1">
            <a:spLocks noChangeArrowheads="1"/>
          </p:cNvSpPr>
          <p:nvPr/>
        </p:nvSpPr>
        <p:spPr bwMode="auto">
          <a:xfrm>
            <a:off x="1096010" y="5178108"/>
            <a:ext cx="1458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salary&lt;2500</a:t>
            </a:r>
          </a:p>
        </p:txBody>
      </p:sp>
      <p:sp>
        <p:nvSpPr>
          <p:cNvPr id="38" name="Line 71">
            <a:extLst>
              <a:ext uri="{FF2B5EF4-FFF2-40B4-BE49-F238E27FC236}">
                <a16:creationId xmlns:a16="http://schemas.microsoft.com/office/drawing/2014/main" id="{1DCF1852-D932-43FA-A02E-C93E26CE0A8D}"/>
              </a:ext>
            </a:extLst>
          </p:cNvPr>
          <p:cNvSpPr>
            <a:spLocks noChangeShapeType="1"/>
          </p:cNvSpPr>
          <p:nvPr/>
        </p:nvSpPr>
        <p:spPr bwMode="auto">
          <a:xfrm>
            <a:off x="1022985" y="5825808"/>
            <a:ext cx="0" cy="576262"/>
          </a:xfrm>
          <a:prstGeom prst="line">
            <a:avLst/>
          </a:prstGeom>
          <a:noFill/>
          <a:ln w="28575">
            <a:solidFill>
              <a:srgbClr val="2D0EE4"/>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Text Box 72">
            <a:extLst>
              <a:ext uri="{FF2B5EF4-FFF2-40B4-BE49-F238E27FC236}">
                <a16:creationId xmlns:a16="http://schemas.microsoft.com/office/drawing/2014/main" id="{3247919A-0A9A-4E7C-AE1B-550131C6C3C9}"/>
              </a:ext>
            </a:extLst>
          </p:cNvPr>
          <p:cNvSpPr txBox="1">
            <a:spLocks noChangeArrowheads="1"/>
          </p:cNvSpPr>
          <p:nvPr/>
        </p:nvSpPr>
        <p:spPr bwMode="auto">
          <a:xfrm>
            <a:off x="1096010" y="5917883"/>
            <a:ext cx="14844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salary</a:t>
            </a:r>
            <a:r>
              <a:rPr lang="en-US" altLang="zh-CN">
                <a:latin typeface="+mn-lt"/>
              </a:rPr>
              <a:t>≥</a:t>
            </a:r>
            <a:r>
              <a:rPr lang="en-US" altLang="zh-CN" sz="2000">
                <a:latin typeface="+mn-lt"/>
              </a:rPr>
              <a:t>2500</a:t>
            </a:r>
          </a:p>
        </p:txBody>
      </p:sp>
      <p:sp>
        <p:nvSpPr>
          <p:cNvPr id="40" name="TextBox 1">
            <a:extLst>
              <a:ext uri="{FF2B5EF4-FFF2-40B4-BE49-F238E27FC236}">
                <a16:creationId xmlns:a16="http://schemas.microsoft.com/office/drawing/2014/main" id="{468B718E-0C8A-4140-B7D3-91906AB9ED5C}"/>
              </a:ext>
            </a:extLst>
          </p:cNvPr>
          <p:cNvSpPr txBox="1">
            <a:spLocks noChangeArrowheads="1"/>
          </p:cNvSpPr>
          <p:nvPr/>
        </p:nvSpPr>
        <p:spPr bwMode="auto">
          <a:xfrm>
            <a:off x="1721485" y="3142933"/>
            <a:ext cx="1174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3200">
                <a:latin typeface="+mn-lt"/>
                <a:cs typeface="Times New Roman" pitchFamily="18" charset="0"/>
              </a:rPr>
              <a:t>∏</a:t>
            </a:r>
            <a:r>
              <a:rPr lang="en-US" altLang="zh-CN" sz="3200" baseline="-25000">
                <a:latin typeface="+mn-lt"/>
                <a:cs typeface="Times New Roman" pitchFamily="18" charset="0"/>
              </a:rPr>
              <a:t>salary</a:t>
            </a:r>
            <a:endParaRPr lang="zh-CN" altLang="en-US" sz="3200" baseline="-25000">
              <a:latin typeface="+mn-lt"/>
              <a:cs typeface="Times New Roman" pitchFamily="18" charset="0"/>
            </a:endParaRPr>
          </a:p>
        </p:txBody>
      </p:sp>
      <p:sp>
        <p:nvSpPr>
          <p:cNvPr id="41" name="TextBox 2">
            <a:extLst>
              <a:ext uri="{FF2B5EF4-FFF2-40B4-BE49-F238E27FC236}">
                <a16:creationId xmlns:a16="http://schemas.microsoft.com/office/drawing/2014/main" id="{0AFD6925-4D2E-4B82-BD5F-AC0CF37B169B}"/>
              </a:ext>
            </a:extLst>
          </p:cNvPr>
          <p:cNvSpPr txBox="1">
            <a:spLocks noChangeArrowheads="1"/>
          </p:cNvSpPr>
          <p:nvPr/>
        </p:nvSpPr>
        <p:spPr bwMode="auto">
          <a:xfrm>
            <a:off x="1032510" y="1663383"/>
            <a:ext cx="17573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l-GR" altLang="zh-CN" sz="3200">
                <a:latin typeface="+mn-lt"/>
                <a:cs typeface="Times New Roman" pitchFamily="18" charset="0"/>
              </a:rPr>
              <a:t>σ</a:t>
            </a:r>
            <a:r>
              <a:rPr lang="en-US" altLang="zh-CN" sz="3200" baseline="-25000">
                <a:latin typeface="+mn-lt"/>
                <a:cs typeface="Times New Roman" pitchFamily="18" charset="0"/>
              </a:rPr>
              <a:t>salary&lt;2500</a:t>
            </a:r>
            <a:endParaRPr lang="zh-CN" altLang="en-US" sz="3200" baseline="-25000">
              <a:latin typeface="+mn-lt"/>
              <a:cs typeface="Times New Roman" pitchFamily="18" charset="0"/>
            </a:endParaRPr>
          </a:p>
        </p:txBody>
      </p:sp>
      <p:sp>
        <p:nvSpPr>
          <p:cNvPr id="42" name="TextBox 51">
            <a:extLst>
              <a:ext uri="{FF2B5EF4-FFF2-40B4-BE49-F238E27FC236}">
                <a16:creationId xmlns:a16="http://schemas.microsoft.com/office/drawing/2014/main" id="{F3A99007-4431-4E9B-B3D4-8E034066D07E}"/>
              </a:ext>
            </a:extLst>
          </p:cNvPr>
          <p:cNvSpPr txBox="1">
            <a:spLocks noChangeArrowheads="1"/>
          </p:cNvSpPr>
          <p:nvPr/>
        </p:nvSpPr>
        <p:spPr bwMode="auto">
          <a:xfrm>
            <a:off x="5172710" y="4817745"/>
            <a:ext cx="3241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3200">
                <a:latin typeface="+mn-lt"/>
                <a:cs typeface="Times New Roman" pitchFamily="18" charset="0"/>
              </a:rPr>
              <a:t>∏</a:t>
            </a:r>
            <a:r>
              <a:rPr lang="en-US" altLang="zh-CN" sz="3200" baseline="-25000">
                <a:latin typeface="+mn-lt"/>
                <a:cs typeface="Times New Roman" pitchFamily="18" charset="0"/>
              </a:rPr>
              <a:t>salary</a:t>
            </a:r>
            <a:r>
              <a:rPr lang="en-US" altLang="zh-CN" sz="3200">
                <a:latin typeface="+mn-lt"/>
                <a:cs typeface="Times New Roman" pitchFamily="18" charset="0"/>
              </a:rPr>
              <a:t>(</a:t>
            </a:r>
            <a:r>
              <a:rPr lang="el-GR" altLang="zh-CN" sz="3200">
                <a:latin typeface="+mn-lt"/>
                <a:cs typeface="Times New Roman" pitchFamily="18" charset="0"/>
              </a:rPr>
              <a:t>σ</a:t>
            </a:r>
            <a:r>
              <a:rPr lang="en-US" altLang="zh-CN" sz="3200" baseline="-25000">
                <a:latin typeface="+mn-lt"/>
                <a:cs typeface="Times New Roman" pitchFamily="18" charset="0"/>
              </a:rPr>
              <a:t>salary&lt;2500</a:t>
            </a:r>
            <a:r>
              <a:rPr lang="en-US" altLang="zh-CN" sz="3200">
                <a:latin typeface="+mn-lt"/>
                <a:cs typeface="Times New Roman" pitchFamily="18" charset="0"/>
              </a:rPr>
              <a:t>)</a:t>
            </a:r>
            <a:endParaRPr lang="zh-CN" altLang="en-US" sz="3200" baseline="-25000">
              <a:latin typeface="+mn-lt"/>
              <a:cs typeface="Times New Roman" pitchFamily="18" charset="0"/>
            </a:endParaRPr>
          </a:p>
        </p:txBody>
      </p:sp>
    </p:spTree>
    <p:extLst>
      <p:ext uri="{BB962C8B-B14F-4D97-AF65-F5344CB8AC3E}">
        <p14:creationId xmlns:p14="http://schemas.microsoft.com/office/powerpoint/2010/main" val="1498689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0E7FD3-D635-4EA6-8843-672B1A47980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5DBD82D-805E-4AC6-981E-887683E3154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EA4C0E3-202F-4D68-B384-7D735DFFB5B7}"/>
              </a:ext>
            </a:extLst>
          </p:cNvPr>
          <p:cNvSpPr>
            <a:spLocks noGrp="1"/>
          </p:cNvSpPr>
          <p:nvPr>
            <p:ph type="dt" sz="half" idx="10"/>
          </p:nvPr>
        </p:nvSpPr>
        <p:spPr/>
        <p:txBody>
          <a:bodyPr/>
          <a:lstStyle/>
          <a:p>
            <a:fld id="{55981CEA-038F-42BF-91AA-B1507EF680D4}"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4B3FFF8F-F629-4DD6-B693-83BAFED22B20}"/>
              </a:ext>
            </a:extLst>
          </p:cNvPr>
          <p:cNvSpPr>
            <a:spLocks noGrp="1"/>
          </p:cNvSpPr>
          <p:nvPr>
            <p:ph type="sldNum" sz="quarter" idx="12"/>
          </p:nvPr>
        </p:nvSpPr>
        <p:spPr/>
        <p:txBody>
          <a:bodyPr/>
          <a:lstStyle/>
          <a:p>
            <a:fld id="{47C4BD23-150C-4A56-8E66-9482A3FB2E80}" type="slidenum">
              <a:rPr lang="zh-CN" altLang="en-US" smtClean="0"/>
              <a:pPr/>
              <a:t>57</a:t>
            </a:fld>
            <a:endParaRPr lang="zh-CN" altLang="en-US" dirty="0"/>
          </a:p>
        </p:txBody>
      </p:sp>
    </p:spTree>
    <p:extLst>
      <p:ext uri="{BB962C8B-B14F-4D97-AF65-F5344CB8AC3E}">
        <p14:creationId xmlns:p14="http://schemas.microsoft.com/office/powerpoint/2010/main" val="3692272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20A14-33B5-458C-815B-E1E4EB7DBF9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225188A-0F45-4A6D-8926-1A02BF77422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5190E7AC-3789-45FC-B7DB-278EC25774E6}"/>
              </a:ext>
            </a:extLst>
          </p:cNvPr>
          <p:cNvSpPr>
            <a:spLocks noGrp="1"/>
          </p:cNvSpPr>
          <p:nvPr>
            <p:ph type="dt" sz="half" idx="10"/>
          </p:nvPr>
        </p:nvSpPr>
        <p:spPr/>
        <p:txBody>
          <a:bodyPr/>
          <a:lstStyle/>
          <a:p>
            <a:fld id="{3211FB8F-F503-4BC9-BA4E-7493B126752A}"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C4960CA8-174C-4E87-ABE7-412D91EE604E}"/>
              </a:ext>
            </a:extLst>
          </p:cNvPr>
          <p:cNvSpPr>
            <a:spLocks noGrp="1"/>
          </p:cNvSpPr>
          <p:nvPr>
            <p:ph type="sldNum" sz="quarter" idx="12"/>
          </p:nvPr>
        </p:nvSpPr>
        <p:spPr/>
        <p:txBody>
          <a:bodyPr/>
          <a:lstStyle/>
          <a:p>
            <a:fld id="{47C4BD23-150C-4A56-8E66-9482A3FB2E80}" type="slidenum">
              <a:rPr lang="zh-CN" altLang="en-US" smtClean="0"/>
              <a:pPr/>
              <a:t>58</a:t>
            </a:fld>
            <a:endParaRPr lang="zh-CN" altLang="en-US" dirty="0"/>
          </a:p>
        </p:txBody>
      </p:sp>
    </p:spTree>
    <p:extLst>
      <p:ext uri="{BB962C8B-B14F-4D97-AF65-F5344CB8AC3E}">
        <p14:creationId xmlns:p14="http://schemas.microsoft.com/office/powerpoint/2010/main" val="2379877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73811" y="1004247"/>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618968" y="1467870"/>
            <a:ext cx="6176467" cy="281608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Tree>
    <p:extLst>
      <p:ext uri="{BB962C8B-B14F-4D97-AF65-F5344CB8AC3E}">
        <p14:creationId xmlns:p14="http://schemas.microsoft.com/office/powerpoint/2010/main" val="1980937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2E014-128F-41BA-AC4D-7AC7A69AF2E1}"/>
              </a:ext>
            </a:extLst>
          </p:cNvPr>
          <p:cNvSpPr>
            <a:spLocks noGrp="1"/>
          </p:cNvSpPr>
          <p:nvPr>
            <p:ph type="title"/>
          </p:nvPr>
        </p:nvSpPr>
        <p:spPr/>
        <p:txBody>
          <a:bodyPr/>
          <a:lstStyle/>
          <a:p>
            <a:r>
              <a:rPr lang="en-US" altLang="zh-CN" dirty="0">
                <a:effectLst>
                  <a:outerShdw blurRad="38100" dist="38100" dir="2700000" algn="tl">
                    <a:srgbClr val="C0C0C0"/>
                  </a:outerShdw>
                </a:effectLst>
              </a:rPr>
              <a:t>Overview</a:t>
            </a:r>
            <a:endParaRPr lang="zh-CN" altLang="en-US" dirty="0"/>
          </a:p>
        </p:txBody>
      </p:sp>
      <p:sp>
        <p:nvSpPr>
          <p:cNvPr id="3" name="内容占位符 2">
            <a:extLst>
              <a:ext uri="{FF2B5EF4-FFF2-40B4-BE49-F238E27FC236}">
                <a16:creationId xmlns:a16="http://schemas.microsoft.com/office/drawing/2014/main" id="{DCDFEED2-7362-46DD-9E2F-54D78F56F986}"/>
              </a:ext>
            </a:extLst>
          </p:cNvPr>
          <p:cNvSpPr>
            <a:spLocks noGrp="1"/>
          </p:cNvSpPr>
          <p:nvPr>
            <p:ph idx="1"/>
          </p:nvPr>
        </p:nvSpPr>
        <p:spPr/>
        <p:txBody>
          <a:bodyPr/>
          <a:lstStyle/>
          <a:p>
            <a:pPr marL="342900" indent="-342900" eaLnBrk="1" hangingPunct="1"/>
            <a:r>
              <a:rPr lang="en-US" altLang="zh-CN" dirty="0"/>
              <a:t>Step1.Parsing and translation</a:t>
            </a:r>
          </a:p>
          <a:p>
            <a:pPr marL="742950" lvl="1" indent="-285750" eaLnBrk="1" hangingPunct="1"/>
            <a:r>
              <a:rPr lang="en-US" altLang="zh-CN" dirty="0"/>
              <a:t>translate the query into a parser-tree representation</a:t>
            </a:r>
            <a:endParaRPr lang="zh-CN" altLang="en-US" dirty="0">
              <a:sym typeface="Symbol" pitchFamily="18" charset="2"/>
            </a:endParaRPr>
          </a:p>
          <a:p>
            <a:pPr marL="1085850" lvl="2" indent="-228600" eaLnBrk="1" hangingPunct="1"/>
            <a:r>
              <a:rPr lang="en-US" altLang="zh-CN" dirty="0"/>
              <a:t>parser checks syntax, verifies the correctness of the relations in the query</a:t>
            </a:r>
          </a:p>
          <a:p>
            <a:pPr marL="1085850" lvl="2" indent="-228600" eaLnBrk="1" hangingPunct="1"/>
            <a:r>
              <a:rPr lang="en-US" altLang="zh-CN" dirty="0"/>
              <a:t>parser also replaces the view in the query with the relations on which this view is built on</a:t>
            </a:r>
          </a:p>
          <a:p>
            <a:pPr marL="742950" lvl="1" indent="-285750" eaLnBrk="1" hangingPunct="1"/>
            <a:r>
              <a:rPr lang="en-US" altLang="zh-CN" dirty="0"/>
              <a:t>the parser-tree is then translated into relational algebra expression</a:t>
            </a:r>
          </a:p>
          <a:p>
            <a:pPr marL="742950" lvl="1" indent="-285750" eaLnBrk="1" hangingPunct="1"/>
            <a:endParaRPr lang="en-US" altLang="zh-CN" dirty="0"/>
          </a:p>
          <a:p>
            <a:pPr marL="342900" indent="-342900"/>
            <a:r>
              <a:rPr lang="en-US" altLang="zh-CN" dirty="0">
                <a:sym typeface="Symbol" pitchFamily="18" charset="2"/>
              </a:rPr>
              <a:t>Step2. Query Optimization</a:t>
            </a:r>
          </a:p>
          <a:p>
            <a:pPr marL="742950" lvl="1" indent="-285750"/>
            <a:r>
              <a:rPr lang="en-US" altLang="zh-CN" dirty="0">
                <a:sym typeface="Symbol" pitchFamily="18" charset="2"/>
              </a:rPr>
              <a:t>amongst all equivalent query evaluation plans, choose the one with lowest cost</a:t>
            </a:r>
          </a:p>
          <a:p>
            <a:pPr marL="742950" lvl="1" indent="-285750"/>
            <a:r>
              <a:rPr lang="en-US" altLang="zh-CN" dirty="0">
                <a:sym typeface="Symbol" pitchFamily="18" charset="2"/>
              </a:rPr>
              <a:t>the cost is estimated using statistical information in data dictionary</a:t>
            </a:r>
            <a:endParaRPr lang="zh-CN" altLang="en-US" dirty="0">
              <a:sym typeface="Symbol" pitchFamily="18" charset="2"/>
            </a:endParaRPr>
          </a:p>
          <a:p>
            <a:pPr marL="922337" lvl="2" indent="-285750"/>
            <a:r>
              <a:rPr lang="en-US" altLang="zh-CN" dirty="0">
                <a:sym typeface="Symbol" pitchFamily="18" charset="2"/>
              </a:rPr>
              <a:t>e.g. the number of tuples in each relation, size of tuples, </a:t>
            </a:r>
            <a:r>
              <a:rPr lang="en-US" altLang="zh-CN" dirty="0" err="1">
                <a:sym typeface="Symbol" pitchFamily="18" charset="2"/>
              </a:rPr>
              <a:t>etc</a:t>
            </a:r>
            <a:endParaRPr lang="en-US" altLang="zh-CN" dirty="0"/>
          </a:p>
          <a:p>
            <a:endParaRPr lang="zh-CN" altLang="en-US" dirty="0"/>
          </a:p>
        </p:txBody>
      </p:sp>
      <p:sp>
        <p:nvSpPr>
          <p:cNvPr id="4" name="日期占位符 3">
            <a:extLst>
              <a:ext uri="{FF2B5EF4-FFF2-40B4-BE49-F238E27FC236}">
                <a16:creationId xmlns:a16="http://schemas.microsoft.com/office/drawing/2014/main" id="{17306625-266D-45A1-9FDC-8185F6262E69}"/>
              </a:ext>
            </a:extLst>
          </p:cNvPr>
          <p:cNvSpPr>
            <a:spLocks noGrp="1"/>
          </p:cNvSpPr>
          <p:nvPr>
            <p:ph type="dt" sz="half" idx="10"/>
          </p:nvPr>
        </p:nvSpPr>
        <p:spPr/>
        <p:txBody>
          <a:bodyPr/>
          <a:lstStyle/>
          <a:p>
            <a:fld id="{48D22681-C77C-4E75-A444-FCC6387DFCCA}"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B1BAF201-E3F8-4FBD-88B7-E57813080968}"/>
              </a:ext>
            </a:extLst>
          </p:cNvPr>
          <p:cNvSpPr>
            <a:spLocks noGrp="1"/>
          </p:cNvSpPr>
          <p:nvPr>
            <p:ph type="sldNum" sz="quarter" idx="12"/>
          </p:nvPr>
        </p:nvSpPr>
        <p:spPr/>
        <p:txBody>
          <a:bodyPr/>
          <a:lstStyle/>
          <a:p>
            <a:fld id="{47C4BD23-150C-4A56-8E66-9482A3FB2E80}" type="slidenum">
              <a:rPr lang="zh-CN" altLang="en-US" smtClean="0"/>
              <a:pPr/>
              <a:t>6</a:t>
            </a:fld>
            <a:endParaRPr lang="zh-CN" altLang="en-US" dirty="0"/>
          </a:p>
        </p:txBody>
      </p:sp>
    </p:spTree>
    <p:extLst>
      <p:ext uri="{BB962C8B-B14F-4D97-AF65-F5344CB8AC3E}">
        <p14:creationId xmlns:p14="http://schemas.microsoft.com/office/powerpoint/2010/main" val="31620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D8E15-DCB0-4749-AB4F-E10CED4F9904}"/>
              </a:ext>
            </a:extLst>
          </p:cNvPr>
          <p:cNvSpPr>
            <a:spLocks noGrp="1"/>
          </p:cNvSpPr>
          <p:nvPr>
            <p:ph type="title"/>
          </p:nvPr>
        </p:nvSpPr>
        <p:spPr/>
        <p:txBody>
          <a:bodyPr/>
          <a:lstStyle/>
          <a:p>
            <a:r>
              <a:rPr lang="en-US" altLang="zh-CN" sz="2800" dirty="0">
                <a:ea typeface="ＭＳ Ｐゴシック" pitchFamily="34" charset="-128"/>
                <a:cs typeface="Times New Roman" pitchFamily="18" charset="0"/>
              </a:rPr>
              <a:t>Optimization</a:t>
            </a:r>
            <a:endParaRPr lang="zh-CN" altLang="en-US" dirty="0"/>
          </a:p>
        </p:txBody>
      </p:sp>
      <p:sp>
        <p:nvSpPr>
          <p:cNvPr id="3" name="内容占位符 2">
            <a:extLst>
              <a:ext uri="{FF2B5EF4-FFF2-40B4-BE49-F238E27FC236}">
                <a16:creationId xmlns:a16="http://schemas.microsoft.com/office/drawing/2014/main" id="{152BC472-CF14-4068-90F9-F527519A3C89}"/>
              </a:ext>
            </a:extLst>
          </p:cNvPr>
          <p:cNvSpPr>
            <a:spLocks noGrp="1"/>
          </p:cNvSpPr>
          <p:nvPr>
            <p:ph idx="1"/>
          </p:nvPr>
        </p:nvSpPr>
        <p:spPr/>
        <p:txBody>
          <a:bodyPr/>
          <a:lstStyle/>
          <a:p>
            <a:pPr>
              <a:defRPr/>
            </a:pPr>
            <a:r>
              <a:rPr lang="en-US" altLang="zh-CN" dirty="0">
                <a:ea typeface="ＭＳ Ｐゴシック" pitchFamily="34" charset="-128"/>
                <a:cs typeface="Times New Roman" pitchFamily="18" charset="0"/>
              </a:rPr>
              <a:t>A relational algebra expression may have many equivalent expressions</a:t>
            </a:r>
          </a:p>
          <a:p>
            <a:pPr lvl="1">
              <a:defRPr/>
            </a:pPr>
            <a:r>
              <a:rPr lang="en-US" altLang="zh-CN" dirty="0">
                <a:ea typeface="ＭＳ Ｐゴシック" pitchFamily="34" charset="-128"/>
                <a:cs typeface="Times New Roman" pitchFamily="18" charset="0"/>
              </a:rPr>
              <a:t>E.g., </a:t>
            </a:r>
            <a:r>
              <a:rPr lang="en-US" altLang="zh-CN" dirty="0">
                <a:ea typeface="ＭＳ Ｐゴシック" pitchFamily="34" charset="-128"/>
                <a:cs typeface="Times New Roman" pitchFamily="18" charset="0"/>
                <a:sym typeface="Symbol" pitchFamily="18" charset="2"/>
              </a:rPr>
              <a:t></a:t>
            </a:r>
            <a:r>
              <a:rPr lang="en-US" altLang="zh-CN" i="1" baseline="-25000" dirty="0">
                <a:ea typeface="ＭＳ Ｐゴシック" pitchFamily="34" charset="-128"/>
                <a:cs typeface="Times New Roman" pitchFamily="18" charset="0"/>
                <a:sym typeface="Symbol" pitchFamily="18" charset="2"/>
              </a:rPr>
              <a:t>salary</a:t>
            </a:r>
            <a:r>
              <a:rPr lang="en-US" altLang="zh-CN" baseline="-25000" dirty="0">
                <a:ea typeface="ＭＳ Ｐゴシック" pitchFamily="34" charset="-128"/>
                <a:cs typeface="Times New Roman" pitchFamily="18" charset="0"/>
                <a:sym typeface="Symbol" pitchFamily="18" charset="2"/>
              </a:rPr>
              <a:t>75000</a:t>
            </a:r>
            <a:r>
              <a:rPr lang="en-US" altLang="zh-CN" dirty="0">
                <a:ea typeface="ＭＳ Ｐゴシック" pitchFamily="34" charset="-128"/>
                <a:cs typeface="Times New Roman" pitchFamily="18" charset="0"/>
                <a:sym typeface="Symbol" pitchFamily="18" charset="2"/>
              </a:rPr>
              <a:t>(</a:t>
            </a:r>
            <a:r>
              <a:rPr lang="en-US" altLang="zh-CN" i="1" baseline="-25000" dirty="0">
                <a:ea typeface="ＭＳ Ｐゴシック" pitchFamily="34" charset="-128"/>
                <a:cs typeface="Times New Roman" pitchFamily="18" charset="0"/>
                <a:sym typeface="Symbol" pitchFamily="18" charset="2"/>
              </a:rPr>
              <a:t>salary</a:t>
            </a:r>
            <a:r>
              <a:rPr lang="en-US" altLang="zh-CN" dirty="0">
                <a:ea typeface="ＭＳ Ｐゴシック" pitchFamily="34" charset="-128"/>
                <a:cs typeface="Times New Roman" pitchFamily="18" charset="0"/>
                <a:sym typeface="Symbol" pitchFamily="18" charset="2"/>
              </a:rPr>
              <a:t>(</a:t>
            </a:r>
            <a:r>
              <a:rPr lang="en-US" altLang="zh-CN" i="1" dirty="0">
                <a:ea typeface="ＭＳ Ｐゴシック" pitchFamily="34" charset="-128"/>
                <a:cs typeface="Times New Roman" pitchFamily="18" charset="0"/>
                <a:sym typeface="Symbol" pitchFamily="18" charset="2"/>
              </a:rPr>
              <a:t>instructor)) </a:t>
            </a:r>
            <a:r>
              <a:rPr lang="en-US" altLang="zh-CN" dirty="0">
                <a:ea typeface="ＭＳ Ｐゴシック" pitchFamily="34" charset="-128"/>
                <a:cs typeface="Times New Roman" pitchFamily="18" charset="0"/>
                <a:sym typeface="Symbol" pitchFamily="18" charset="2"/>
              </a:rPr>
              <a:t>is equivalent to </a:t>
            </a:r>
            <a:br>
              <a:rPr lang="en-US" altLang="zh-CN" dirty="0">
                <a:ea typeface="ＭＳ Ｐゴシック" pitchFamily="34" charset="-128"/>
                <a:cs typeface="Times New Roman" pitchFamily="18" charset="0"/>
                <a:sym typeface="Symbol" pitchFamily="18" charset="2"/>
              </a:rPr>
            </a:br>
            <a:r>
              <a:rPr lang="en-US" altLang="zh-CN" dirty="0">
                <a:ea typeface="ＭＳ Ｐゴシック" pitchFamily="34" charset="-128"/>
                <a:cs typeface="Times New Roman" pitchFamily="18" charset="0"/>
                <a:sym typeface="Symbol" pitchFamily="18" charset="2"/>
              </a:rPr>
              <a:t>         </a:t>
            </a:r>
            <a:r>
              <a:rPr lang="en-US" altLang="zh-CN" i="1" baseline="-25000" dirty="0">
                <a:ea typeface="ＭＳ Ｐゴシック" pitchFamily="34" charset="-128"/>
                <a:cs typeface="Times New Roman" pitchFamily="18" charset="0"/>
                <a:sym typeface="Symbol" pitchFamily="18" charset="2"/>
              </a:rPr>
              <a:t>salary</a:t>
            </a:r>
            <a:r>
              <a:rPr lang="en-US" altLang="zh-CN" dirty="0">
                <a:ea typeface="ＭＳ Ｐゴシック" pitchFamily="34" charset="-128"/>
                <a:cs typeface="Times New Roman" pitchFamily="18" charset="0"/>
                <a:sym typeface="Symbol" pitchFamily="18" charset="2"/>
              </a:rPr>
              <a:t>(</a:t>
            </a:r>
            <a:r>
              <a:rPr lang="en-US" altLang="zh-CN" i="1" baseline="-25000" dirty="0">
                <a:ea typeface="ＭＳ Ｐゴシック" pitchFamily="34" charset="-128"/>
                <a:cs typeface="Times New Roman" pitchFamily="18" charset="0"/>
                <a:sym typeface="Symbol" pitchFamily="18" charset="2"/>
              </a:rPr>
              <a:t>salary</a:t>
            </a:r>
            <a:r>
              <a:rPr lang="en-US" altLang="zh-CN" baseline="-25000" dirty="0">
                <a:ea typeface="ＭＳ Ｐゴシック" pitchFamily="34" charset="-128"/>
                <a:cs typeface="Times New Roman" pitchFamily="18" charset="0"/>
                <a:sym typeface="Symbol" pitchFamily="18" charset="2"/>
              </a:rPr>
              <a:t>75000</a:t>
            </a:r>
            <a:r>
              <a:rPr lang="en-US" altLang="zh-CN" dirty="0">
                <a:ea typeface="ＭＳ Ｐゴシック" pitchFamily="34" charset="-128"/>
                <a:cs typeface="Times New Roman" pitchFamily="18" charset="0"/>
                <a:sym typeface="Symbol" pitchFamily="18" charset="2"/>
              </a:rPr>
              <a:t>(</a:t>
            </a:r>
            <a:r>
              <a:rPr lang="en-US" altLang="zh-CN" i="1" dirty="0">
                <a:ea typeface="ＭＳ Ｐゴシック" pitchFamily="34" charset="-128"/>
                <a:cs typeface="Times New Roman" pitchFamily="18" charset="0"/>
                <a:sym typeface="Symbol" pitchFamily="18" charset="2"/>
              </a:rPr>
              <a:t>instructor))</a:t>
            </a:r>
          </a:p>
          <a:p>
            <a:pPr marL="342900" indent="-342900" eaLnBrk="1" hangingPunct="1">
              <a:defRPr/>
            </a:pPr>
            <a:r>
              <a:rPr lang="en-US" altLang="zh-CN" dirty="0">
                <a:ea typeface="ＭＳ Ｐゴシック" pitchFamily="34" charset="-128"/>
                <a:cs typeface="Times New Roman" pitchFamily="18" charset="0"/>
                <a:sym typeface="Symbol" pitchFamily="18" charset="2"/>
              </a:rPr>
              <a:t>Each relational algebra operation can be evaluated using one of several different algorithms</a:t>
            </a:r>
            <a:endParaRPr lang="en-US" altLang="zh-CN" dirty="0">
              <a:sym typeface="Symbol" pitchFamily="18" charset="2"/>
            </a:endParaRPr>
          </a:p>
          <a:p>
            <a:pPr marL="742950" lvl="1" indent="-285750" eaLnBrk="1" hangingPunct="1">
              <a:defRPr/>
            </a:pPr>
            <a:r>
              <a:rPr lang="en-US" altLang="zh-CN" dirty="0">
                <a:sym typeface="Symbol" pitchFamily="18" charset="2"/>
              </a:rPr>
              <a:t>e.g. the </a:t>
            </a:r>
            <a:r>
              <a:rPr lang="en-US" altLang="zh-CN" b="1" i="1" dirty="0">
                <a:sym typeface="Symbol" pitchFamily="18" charset="2"/>
              </a:rPr>
              <a:t>select</a:t>
            </a:r>
            <a:r>
              <a:rPr lang="en-US" altLang="zh-CN" dirty="0">
                <a:sym typeface="Symbol" pitchFamily="18" charset="2"/>
              </a:rPr>
              <a:t> operation can be evaluated using one of A1, A2, …, A11 algorithms in </a:t>
            </a:r>
            <a:r>
              <a:rPr lang="en-US" altLang="zh-CN" dirty="0"/>
              <a:t>§15.3</a:t>
            </a:r>
          </a:p>
          <a:p>
            <a:pPr lvl="1">
              <a:defRPr/>
            </a:pPr>
            <a:r>
              <a:rPr lang="en-US" altLang="zh-CN" dirty="0"/>
              <a:t>e.g. merge </a:t>
            </a:r>
            <a:r>
              <a:rPr lang="en-US" altLang="zh-CN" b="1" i="1" dirty="0"/>
              <a:t>join</a:t>
            </a:r>
            <a:r>
              <a:rPr lang="en-US" altLang="zh-CN" dirty="0"/>
              <a:t>, hash</a:t>
            </a:r>
            <a:r>
              <a:rPr lang="en-US" altLang="zh-CN" b="1" i="1" dirty="0"/>
              <a:t> join </a:t>
            </a:r>
            <a:r>
              <a:rPr lang="en-US" altLang="zh-CN" dirty="0"/>
              <a:t>operation</a:t>
            </a:r>
            <a:endParaRPr lang="en-US" altLang="zh-CN" i="1" dirty="0">
              <a:ea typeface="ＭＳ Ｐゴシック" pitchFamily="34" charset="-128"/>
              <a:cs typeface="Times New Roman" pitchFamily="18" charset="0"/>
              <a:sym typeface="Symbol" pitchFamily="18" charset="2"/>
            </a:endParaRPr>
          </a:p>
          <a:p>
            <a:pPr marL="342900" indent="-342900" eaLnBrk="1" hangingPunct="1">
              <a:defRPr/>
            </a:pPr>
            <a:r>
              <a:rPr lang="en-US" altLang="zh-CN" dirty="0">
                <a:ea typeface="ＭＳ Ｐゴシック" pitchFamily="34" charset="-128"/>
                <a:cs typeface="Times New Roman" pitchFamily="18" charset="0"/>
                <a:sym typeface="Symbol" pitchFamily="18" charset="2"/>
              </a:rPr>
              <a:t>Correspondingly, a relational-algebra expression can be evaluated in many ways</a:t>
            </a:r>
          </a:p>
          <a:p>
            <a:endParaRPr lang="zh-CN" altLang="en-US" dirty="0"/>
          </a:p>
        </p:txBody>
      </p:sp>
      <p:sp>
        <p:nvSpPr>
          <p:cNvPr id="4" name="日期占位符 3">
            <a:extLst>
              <a:ext uri="{FF2B5EF4-FFF2-40B4-BE49-F238E27FC236}">
                <a16:creationId xmlns:a16="http://schemas.microsoft.com/office/drawing/2014/main" id="{18F175A0-C6E8-4943-A261-94CE2ACB73A3}"/>
              </a:ext>
            </a:extLst>
          </p:cNvPr>
          <p:cNvSpPr>
            <a:spLocks noGrp="1"/>
          </p:cNvSpPr>
          <p:nvPr>
            <p:ph type="dt" sz="half" idx="10"/>
          </p:nvPr>
        </p:nvSpPr>
        <p:spPr/>
        <p:txBody>
          <a:bodyPr/>
          <a:lstStyle/>
          <a:p>
            <a:fld id="{1518FF7A-2AA9-482F-9FC9-F05D48E94D06}"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0A7F4071-DBD7-4021-9B90-4C49B7F41D7D}"/>
              </a:ext>
            </a:extLst>
          </p:cNvPr>
          <p:cNvSpPr>
            <a:spLocks noGrp="1"/>
          </p:cNvSpPr>
          <p:nvPr>
            <p:ph type="sldNum" sz="quarter" idx="12"/>
          </p:nvPr>
        </p:nvSpPr>
        <p:spPr/>
        <p:txBody>
          <a:bodyPr/>
          <a:lstStyle/>
          <a:p>
            <a:fld id="{47C4BD23-150C-4A56-8E66-9482A3FB2E80}" type="slidenum">
              <a:rPr lang="zh-CN" altLang="en-US" smtClean="0"/>
              <a:pPr/>
              <a:t>7</a:t>
            </a:fld>
            <a:endParaRPr lang="zh-CN" altLang="en-US" dirty="0"/>
          </a:p>
        </p:txBody>
      </p:sp>
    </p:spTree>
    <p:extLst>
      <p:ext uri="{BB962C8B-B14F-4D97-AF65-F5344CB8AC3E}">
        <p14:creationId xmlns:p14="http://schemas.microsoft.com/office/powerpoint/2010/main" val="1530599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9887-A842-4A94-9F93-28D2BB94B6BE}"/>
              </a:ext>
            </a:extLst>
          </p:cNvPr>
          <p:cNvSpPr>
            <a:spLocks noGrp="1"/>
          </p:cNvSpPr>
          <p:nvPr>
            <p:ph type="title"/>
          </p:nvPr>
        </p:nvSpPr>
        <p:spPr/>
        <p:txBody>
          <a:bodyPr/>
          <a:lstStyle/>
          <a:p>
            <a:r>
              <a:rPr lang="en-US" altLang="zh-CN" sz="2800">
                <a:ea typeface="ＭＳ Ｐゴシック" pitchFamily="34" charset="-128"/>
                <a:cs typeface="Times New Roman" pitchFamily="18" charset="0"/>
              </a:rPr>
              <a:t>Optimization </a:t>
            </a:r>
            <a:endParaRPr lang="zh-CN" altLang="en-US" dirty="0"/>
          </a:p>
        </p:txBody>
      </p:sp>
      <p:sp>
        <p:nvSpPr>
          <p:cNvPr id="3" name="内容占位符 2">
            <a:extLst>
              <a:ext uri="{FF2B5EF4-FFF2-40B4-BE49-F238E27FC236}">
                <a16:creationId xmlns:a16="http://schemas.microsoft.com/office/drawing/2014/main" id="{58BE9162-69BB-4E26-8BE0-E88185108C62}"/>
              </a:ext>
            </a:extLst>
          </p:cNvPr>
          <p:cNvSpPr>
            <a:spLocks noGrp="1"/>
          </p:cNvSpPr>
          <p:nvPr>
            <p:ph idx="1"/>
          </p:nvPr>
        </p:nvSpPr>
        <p:spPr/>
        <p:txBody>
          <a:bodyPr/>
          <a:lstStyle/>
          <a:p>
            <a:r>
              <a:rPr lang="en-US" altLang="zh-CN" dirty="0">
                <a:ea typeface="ＭＳ Ｐゴシック" pitchFamily="34" charset="-128"/>
                <a:cs typeface="Times New Roman" pitchFamily="18" charset="0"/>
                <a:sym typeface="Symbol" pitchFamily="18" charset="2"/>
              </a:rPr>
              <a:t>Annotated expression specifying detailed evaluation strategy is called an </a:t>
            </a:r>
            <a:r>
              <a:rPr lang="en-US" altLang="zh-CN" b="1" dirty="0">
                <a:solidFill>
                  <a:srgbClr val="FF0000"/>
                </a:solidFill>
                <a:ea typeface="ＭＳ Ｐゴシック" pitchFamily="34" charset="-128"/>
                <a:cs typeface="Times New Roman" pitchFamily="18" charset="0"/>
                <a:sym typeface="Symbol" pitchFamily="18" charset="2"/>
              </a:rPr>
              <a:t>evaluation-plan</a:t>
            </a:r>
            <a:r>
              <a:rPr lang="en-US" altLang="zh-CN" dirty="0">
                <a:ea typeface="ＭＳ Ｐゴシック" pitchFamily="34" charset="-128"/>
                <a:cs typeface="Times New Roman" pitchFamily="18" charset="0"/>
                <a:sym typeface="Symbol" pitchFamily="18" charset="2"/>
              </a:rPr>
              <a:t>, </a:t>
            </a:r>
            <a:r>
              <a:rPr lang="en-US" altLang="zh-CN" dirty="0">
                <a:sym typeface="Symbol" pitchFamily="18" charset="2"/>
              </a:rPr>
              <a:t>such as </a:t>
            </a:r>
            <a:r>
              <a:rPr lang="en-US" altLang="zh-CN" i="1" dirty="0">
                <a:solidFill>
                  <a:srgbClr val="2D0EE4"/>
                </a:solidFill>
                <a:sym typeface="Symbol" pitchFamily="18" charset="2"/>
              </a:rPr>
              <a:t>index</a:t>
            </a:r>
            <a:r>
              <a:rPr lang="en-US" altLang="zh-CN" dirty="0">
                <a:solidFill>
                  <a:srgbClr val="2D0EE4"/>
                </a:solidFill>
                <a:sym typeface="Symbol" pitchFamily="18" charset="2"/>
              </a:rPr>
              <a:t>, </a:t>
            </a:r>
            <a:r>
              <a:rPr lang="en-US" altLang="zh-CN" i="1" dirty="0">
                <a:solidFill>
                  <a:srgbClr val="2D0EE4"/>
                </a:solidFill>
                <a:sym typeface="Symbol" pitchFamily="18" charset="2"/>
              </a:rPr>
              <a:t>evaluation algorithms</a:t>
            </a:r>
            <a:r>
              <a:rPr lang="en-US" altLang="zh-CN" dirty="0">
                <a:sym typeface="Symbol" pitchFamily="18" charset="2"/>
              </a:rPr>
              <a:t>, etc.</a:t>
            </a:r>
            <a:endParaRPr lang="en-US" altLang="zh-CN" dirty="0">
              <a:ea typeface="ＭＳ Ｐゴシック" pitchFamily="34" charset="-128"/>
              <a:cs typeface="Times New Roman" pitchFamily="18" charset="0"/>
              <a:sym typeface="Symbol" pitchFamily="18" charset="2"/>
            </a:endParaRPr>
          </a:p>
          <a:p>
            <a:pPr lvl="1"/>
            <a:r>
              <a:rPr lang="en-US" altLang="zh-CN" dirty="0">
                <a:ea typeface="ＭＳ Ｐゴシック" pitchFamily="34" charset="-128"/>
                <a:cs typeface="Times New Roman" pitchFamily="18" charset="0"/>
                <a:sym typeface="Symbol" pitchFamily="18" charset="2"/>
              </a:rPr>
              <a:t>e.g., can use an index on </a:t>
            </a:r>
            <a:r>
              <a:rPr lang="en-US" altLang="zh-CN" i="1" dirty="0">
                <a:ea typeface="ＭＳ Ｐゴシック" pitchFamily="34" charset="-128"/>
                <a:cs typeface="Times New Roman" pitchFamily="18" charset="0"/>
                <a:sym typeface="Symbol" pitchFamily="18" charset="2"/>
              </a:rPr>
              <a:t>salary</a:t>
            </a:r>
            <a:r>
              <a:rPr lang="en-US" altLang="zh-CN" dirty="0">
                <a:ea typeface="ＭＳ Ｐゴシック" pitchFamily="34" charset="-128"/>
                <a:cs typeface="Times New Roman" pitchFamily="18" charset="0"/>
                <a:sym typeface="Symbol" pitchFamily="18" charset="2"/>
              </a:rPr>
              <a:t> to find </a:t>
            </a:r>
            <a:r>
              <a:rPr lang="en-US" altLang="zh-CN" i="1" dirty="0">
                <a:ea typeface="ＭＳ Ｐゴシック" pitchFamily="34" charset="-128"/>
                <a:cs typeface="Times New Roman" pitchFamily="18" charset="0"/>
                <a:sym typeface="Symbol" pitchFamily="18" charset="2"/>
              </a:rPr>
              <a:t>i</a:t>
            </a:r>
            <a:r>
              <a:rPr lang="en-US" altLang="zh-CN" b="1" i="1" dirty="0">
                <a:ea typeface="ＭＳ Ｐゴシック" pitchFamily="34" charset="-128"/>
                <a:cs typeface="Times New Roman" pitchFamily="18" charset="0"/>
                <a:sym typeface="Symbol" pitchFamily="18" charset="2"/>
              </a:rPr>
              <a:t>nstructors</a:t>
            </a:r>
            <a:r>
              <a:rPr lang="en-US" altLang="zh-CN" dirty="0">
                <a:ea typeface="ＭＳ Ｐゴシック" pitchFamily="34" charset="-128"/>
                <a:cs typeface="Times New Roman" pitchFamily="18" charset="0"/>
                <a:sym typeface="Symbol" pitchFamily="18" charset="2"/>
              </a:rPr>
              <a:t> with </a:t>
            </a:r>
            <a:r>
              <a:rPr lang="en-US" altLang="zh-CN" b="1" i="1" dirty="0">
                <a:ea typeface="ＭＳ Ｐゴシック" pitchFamily="34" charset="-128"/>
                <a:cs typeface="Times New Roman" pitchFamily="18" charset="0"/>
                <a:sym typeface="Symbol" pitchFamily="18" charset="2"/>
              </a:rPr>
              <a:t>salary</a:t>
            </a:r>
            <a:r>
              <a:rPr lang="en-US" altLang="zh-CN" dirty="0">
                <a:ea typeface="ＭＳ Ｐゴシック" pitchFamily="34" charset="-128"/>
                <a:cs typeface="Times New Roman" pitchFamily="18" charset="0"/>
                <a:sym typeface="Symbol" pitchFamily="18" charset="2"/>
              </a:rPr>
              <a:t> &lt; 75000,</a:t>
            </a:r>
          </a:p>
          <a:p>
            <a:pPr lvl="1">
              <a:defRPr/>
            </a:pPr>
            <a:r>
              <a:rPr lang="en-US" altLang="zh-CN" dirty="0">
                <a:ea typeface="ＭＳ Ｐゴシック" pitchFamily="34" charset="-128"/>
                <a:cs typeface="Times New Roman" pitchFamily="18" charset="0"/>
                <a:sym typeface="Symbol" pitchFamily="18" charset="2"/>
              </a:rPr>
              <a:t>or can perform complete relation scan and discard instructors with </a:t>
            </a:r>
            <a:r>
              <a:rPr lang="en-US" altLang="zh-CN" b="1" i="1" dirty="0">
                <a:ea typeface="ＭＳ Ｐゴシック" pitchFamily="34" charset="-128"/>
                <a:cs typeface="Times New Roman" pitchFamily="18" charset="0"/>
                <a:sym typeface="Symbol" pitchFamily="18" charset="2"/>
              </a:rPr>
              <a:t>salary</a:t>
            </a:r>
            <a:r>
              <a:rPr lang="en-US" altLang="zh-CN" dirty="0">
                <a:ea typeface="ＭＳ Ｐゴシック" pitchFamily="34" charset="-128"/>
                <a:cs typeface="Times New Roman" pitchFamily="18" charset="0"/>
                <a:sym typeface="Symbol" pitchFamily="18" charset="2"/>
              </a:rPr>
              <a:t>  75000</a:t>
            </a:r>
          </a:p>
          <a:p>
            <a:endParaRPr lang="zh-CN" altLang="en-US" dirty="0"/>
          </a:p>
        </p:txBody>
      </p:sp>
      <p:sp>
        <p:nvSpPr>
          <p:cNvPr id="4" name="日期占位符 3">
            <a:extLst>
              <a:ext uri="{FF2B5EF4-FFF2-40B4-BE49-F238E27FC236}">
                <a16:creationId xmlns:a16="http://schemas.microsoft.com/office/drawing/2014/main" id="{FDE36C7F-E4F4-416D-8CD7-02E843A1915C}"/>
              </a:ext>
            </a:extLst>
          </p:cNvPr>
          <p:cNvSpPr>
            <a:spLocks noGrp="1"/>
          </p:cNvSpPr>
          <p:nvPr>
            <p:ph type="dt" sz="half" idx="10"/>
          </p:nvPr>
        </p:nvSpPr>
        <p:spPr/>
        <p:txBody>
          <a:bodyPr/>
          <a:lstStyle/>
          <a:p>
            <a:fld id="{85C9DB5F-75D0-437E-85A5-ACA0CEEDE558}"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683628D2-855C-4FBC-9DD4-8C1D7274D75A}"/>
              </a:ext>
            </a:extLst>
          </p:cNvPr>
          <p:cNvSpPr>
            <a:spLocks noGrp="1"/>
          </p:cNvSpPr>
          <p:nvPr>
            <p:ph type="sldNum" sz="quarter" idx="12"/>
          </p:nvPr>
        </p:nvSpPr>
        <p:spPr/>
        <p:txBody>
          <a:bodyPr/>
          <a:lstStyle/>
          <a:p>
            <a:fld id="{47C4BD23-150C-4A56-8E66-9482A3FB2E80}" type="slidenum">
              <a:rPr lang="zh-CN" altLang="en-US" smtClean="0"/>
              <a:pPr/>
              <a:t>8</a:t>
            </a:fld>
            <a:endParaRPr lang="zh-CN" altLang="en-US" dirty="0"/>
          </a:p>
        </p:txBody>
      </p:sp>
      <p:sp>
        <p:nvSpPr>
          <p:cNvPr id="6" name="Text Box 4">
            <a:extLst>
              <a:ext uri="{FF2B5EF4-FFF2-40B4-BE49-F238E27FC236}">
                <a16:creationId xmlns:a16="http://schemas.microsoft.com/office/drawing/2014/main" id="{8BAC162D-AF5C-43A6-85E0-686AF8FBE8D4}"/>
              </a:ext>
            </a:extLst>
          </p:cNvPr>
          <p:cNvSpPr txBox="1">
            <a:spLocks noChangeArrowheads="1"/>
          </p:cNvSpPr>
          <p:nvPr/>
        </p:nvSpPr>
        <p:spPr bwMode="auto">
          <a:xfrm>
            <a:off x="6557336" y="3007215"/>
            <a:ext cx="195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800">
                <a:latin typeface="+mn-lt"/>
                <a:sym typeface="Symbol" pitchFamily="18" charset="2"/>
              </a:rPr>
              <a:t></a:t>
            </a:r>
            <a:r>
              <a:rPr lang="en-US" altLang="zh-CN" sz="2800" i="1" baseline="-25000">
                <a:latin typeface="+mn-lt"/>
                <a:sym typeface="Symbol" pitchFamily="18" charset="2"/>
              </a:rPr>
              <a:t>salary</a:t>
            </a:r>
            <a:r>
              <a:rPr lang="en-US" altLang="zh-CN" sz="2800">
                <a:latin typeface="+mn-lt"/>
                <a:sym typeface="Symbol" pitchFamily="18" charset="2"/>
              </a:rPr>
              <a:t>: A00 </a:t>
            </a:r>
            <a:endParaRPr lang="zh-CN" altLang="en-US" sz="2800">
              <a:latin typeface="+mn-lt"/>
              <a:sym typeface="Symbol" pitchFamily="18" charset="2"/>
            </a:endParaRPr>
          </a:p>
        </p:txBody>
      </p:sp>
      <p:sp>
        <p:nvSpPr>
          <p:cNvPr id="7" name="Line 5">
            <a:extLst>
              <a:ext uri="{FF2B5EF4-FFF2-40B4-BE49-F238E27FC236}">
                <a16:creationId xmlns:a16="http://schemas.microsoft.com/office/drawing/2014/main" id="{383A8F6F-8FC7-4752-9468-CE48BC870F41}"/>
              </a:ext>
            </a:extLst>
          </p:cNvPr>
          <p:cNvSpPr>
            <a:spLocks noChangeShapeType="1"/>
          </p:cNvSpPr>
          <p:nvPr/>
        </p:nvSpPr>
        <p:spPr bwMode="auto">
          <a:xfrm>
            <a:off x="6785936" y="3464415"/>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Text Box 6">
            <a:extLst>
              <a:ext uri="{FF2B5EF4-FFF2-40B4-BE49-F238E27FC236}">
                <a16:creationId xmlns:a16="http://schemas.microsoft.com/office/drawing/2014/main" id="{93DE444A-9EEE-4373-AF3E-7446B0D065AD}"/>
              </a:ext>
            </a:extLst>
          </p:cNvPr>
          <p:cNvSpPr txBox="1">
            <a:spLocks noChangeArrowheads="1"/>
          </p:cNvSpPr>
          <p:nvPr/>
        </p:nvSpPr>
        <p:spPr bwMode="auto">
          <a:xfrm>
            <a:off x="6481136" y="3769215"/>
            <a:ext cx="3292475"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800" dirty="0">
                <a:latin typeface="+mn-lt"/>
                <a:sym typeface="Symbol" pitchFamily="18" charset="2"/>
              </a:rPr>
              <a:t></a:t>
            </a:r>
            <a:r>
              <a:rPr lang="en-US" altLang="zh-CN" sz="2800" i="1" baseline="-25000" dirty="0">
                <a:latin typeface="+mn-lt"/>
                <a:sym typeface="Symbol" pitchFamily="18" charset="2"/>
              </a:rPr>
              <a:t>salar</a:t>
            </a:r>
            <a:r>
              <a:rPr lang="en-US" altLang="zh-CN" sz="2800" baseline="-25000" dirty="0">
                <a:latin typeface="+mn-lt"/>
                <a:sym typeface="Symbol" pitchFamily="18" charset="2"/>
              </a:rPr>
              <a:t>y2500</a:t>
            </a:r>
            <a:r>
              <a:rPr lang="en-US" altLang="zh-CN" sz="2800" dirty="0">
                <a:latin typeface="+mn-lt"/>
                <a:sym typeface="Symbol" pitchFamily="18" charset="2"/>
              </a:rPr>
              <a:t> ; </a:t>
            </a:r>
            <a:r>
              <a:rPr lang="en-US" altLang="zh-CN" dirty="0">
                <a:solidFill>
                  <a:srgbClr val="2D0EE4"/>
                </a:solidFill>
                <a:latin typeface="+mn-lt"/>
                <a:sym typeface="Symbol" pitchFamily="18" charset="2"/>
              </a:rPr>
              <a:t>use index1</a:t>
            </a:r>
          </a:p>
          <a:p>
            <a:pPr eaLnBrk="1" hangingPunct="1"/>
            <a:r>
              <a:rPr lang="zh-CN" altLang="en-US" dirty="0">
                <a:solidFill>
                  <a:srgbClr val="2D0EE4"/>
                </a:solidFill>
                <a:latin typeface="+mn-lt"/>
                <a:sym typeface="Symbol" pitchFamily="18" charset="2"/>
              </a:rPr>
              <a:t>                         </a:t>
            </a:r>
            <a:r>
              <a:rPr lang="en-US" altLang="zh-CN" dirty="0">
                <a:solidFill>
                  <a:srgbClr val="2D0EE4"/>
                </a:solidFill>
                <a:latin typeface="+mn-lt"/>
                <a:sym typeface="Symbol" pitchFamily="18" charset="2"/>
              </a:rPr>
              <a:t>A5</a:t>
            </a:r>
          </a:p>
        </p:txBody>
      </p:sp>
      <p:sp>
        <p:nvSpPr>
          <p:cNvPr id="9" name="Text Box 7">
            <a:extLst>
              <a:ext uri="{FF2B5EF4-FFF2-40B4-BE49-F238E27FC236}">
                <a16:creationId xmlns:a16="http://schemas.microsoft.com/office/drawing/2014/main" id="{E75229F2-8573-4C3A-92B8-6F14227C6F72}"/>
              </a:ext>
            </a:extLst>
          </p:cNvPr>
          <p:cNvSpPr txBox="1">
            <a:spLocks noChangeArrowheads="1"/>
          </p:cNvSpPr>
          <p:nvPr/>
        </p:nvSpPr>
        <p:spPr bwMode="auto">
          <a:xfrm>
            <a:off x="6404936" y="4455015"/>
            <a:ext cx="13985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i="1">
                <a:latin typeface="+mn-lt"/>
              </a:rPr>
              <a:t>instructor</a:t>
            </a:r>
          </a:p>
        </p:txBody>
      </p:sp>
      <p:sp>
        <p:nvSpPr>
          <p:cNvPr id="10" name="Line 8">
            <a:extLst>
              <a:ext uri="{FF2B5EF4-FFF2-40B4-BE49-F238E27FC236}">
                <a16:creationId xmlns:a16="http://schemas.microsoft.com/office/drawing/2014/main" id="{7ECCACEF-AA12-4929-8F8B-1094E9560043}"/>
              </a:ext>
            </a:extLst>
          </p:cNvPr>
          <p:cNvSpPr>
            <a:spLocks noChangeShapeType="1"/>
          </p:cNvSpPr>
          <p:nvPr/>
        </p:nvSpPr>
        <p:spPr bwMode="auto">
          <a:xfrm>
            <a:off x="6785936" y="4302615"/>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Text Box 9">
            <a:extLst>
              <a:ext uri="{FF2B5EF4-FFF2-40B4-BE49-F238E27FC236}">
                <a16:creationId xmlns:a16="http://schemas.microsoft.com/office/drawing/2014/main" id="{EEAC9CA4-3832-4A45-891D-1D7C872A7C03}"/>
              </a:ext>
            </a:extLst>
          </p:cNvPr>
          <p:cNvSpPr txBox="1">
            <a:spLocks noChangeArrowheads="1"/>
          </p:cNvSpPr>
          <p:nvPr/>
        </p:nvSpPr>
        <p:spPr bwMode="auto">
          <a:xfrm>
            <a:off x="6096000" y="4942675"/>
            <a:ext cx="4354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 15.2  A query-evaluation plan</a:t>
            </a:r>
          </a:p>
        </p:txBody>
      </p:sp>
      <p:sp>
        <p:nvSpPr>
          <p:cNvPr id="12" name="Freeform 10">
            <a:extLst>
              <a:ext uri="{FF2B5EF4-FFF2-40B4-BE49-F238E27FC236}">
                <a16:creationId xmlns:a16="http://schemas.microsoft.com/office/drawing/2014/main" id="{EBACD2C0-734A-4ECF-913E-158B51D4A863}"/>
              </a:ext>
            </a:extLst>
          </p:cNvPr>
          <p:cNvSpPr>
            <a:spLocks/>
          </p:cNvSpPr>
          <p:nvPr/>
        </p:nvSpPr>
        <p:spPr bwMode="auto">
          <a:xfrm>
            <a:off x="6181099" y="3712065"/>
            <a:ext cx="3984625" cy="844550"/>
          </a:xfrm>
          <a:custGeom>
            <a:avLst/>
            <a:gdLst>
              <a:gd name="T0" fmla="*/ 2147483647 w 2510"/>
              <a:gd name="T1" fmla="*/ 2147483647 h 532"/>
              <a:gd name="T2" fmla="*/ 2147483647 w 2510"/>
              <a:gd name="T3" fmla="*/ 2147483647 h 532"/>
              <a:gd name="T4" fmla="*/ 2147483647 w 2510"/>
              <a:gd name="T5" fmla="*/ 2147483647 h 532"/>
              <a:gd name="T6" fmla="*/ 2147483647 w 2510"/>
              <a:gd name="T7" fmla="*/ 2147483647 h 532"/>
              <a:gd name="T8" fmla="*/ 2147483647 w 2510"/>
              <a:gd name="T9" fmla="*/ 2147483647 h 532"/>
              <a:gd name="T10" fmla="*/ 2147483647 w 2510"/>
              <a:gd name="T11" fmla="*/ 2147483647 h 532"/>
              <a:gd name="T12" fmla="*/ 2147483647 w 2510"/>
              <a:gd name="T13" fmla="*/ 2147483647 h 532"/>
              <a:gd name="T14" fmla="*/ 2147483647 w 2510"/>
              <a:gd name="T15" fmla="*/ 2147483647 h 532"/>
              <a:gd name="T16" fmla="*/ 2147483647 w 2510"/>
              <a:gd name="T17" fmla="*/ 2147483647 h 532"/>
              <a:gd name="T18" fmla="*/ 2147483647 w 2510"/>
              <a:gd name="T19" fmla="*/ 2147483647 h 532"/>
              <a:gd name="T20" fmla="*/ 2147483647 w 2510"/>
              <a:gd name="T21" fmla="*/ 2147483647 h 532"/>
              <a:gd name="T22" fmla="*/ 2147483647 w 2510"/>
              <a:gd name="T23" fmla="*/ 2147483647 h 532"/>
              <a:gd name="T24" fmla="*/ 2147483647 w 2510"/>
              <a:gd name="T25" fmla="*/ 2147483647 h 532"/>
              <a:gd name="T26" fmla="*/ 2147483647 w 2510"/>
              <a:gd name="T27" fmla="*/ 2147483647 h 532"/>
              <a:gd name="T28" fmla="*/ 2147483647 w 2510"/>
              <a:gd name="T29" fmla="*/ 2147483647 h 532"/>
              <a:gd name="T30" fmla="*/ 2147483647 w 2510"/>
              <a:gd name="T31" fmla="*/ 2147483647 h 532"/>
              <a:gd name="T32" fmla="*/ 2147483647 w 2510"/>
              <a:gd name="T33" fmla="*/ 2147483647 h 532"/>
              <a:gd name="T34" fmla="*/ 2147483647 w 2510"/>
              <a:gd name="T35" fmla="*/ 2147483647 h 5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510" h="532">
                <a:moveTo>
                  <a:pt x="45" y="212"/>
                </a:moveTo>
                <a:cubicBezTo>
                  <a:pt x="66" y="130"/>
                  <a:pt x="194" y="102"/>
                  <a:pt x="269" y="100"/>
                </a:cubicBezTo>
                <a:cubicBezTo>
                  <a:pt x="472" y="95"/>
                  <a:pt x="674" y="95"/>
                  <a:pt x="877" y="92"/>
                </a:cubicBezTo>
                <a:cubicBezTo>
                  <a:pt x="946" y="75"/>
                  <a:pt x="1016" y="61"/>
                  <a:pt x="1085" y="44"/>
                </a:cubicBezTo>
                <a:cubicBezTo>
                  <a:pt x="2315" y="52"/>
                  <a:pt x="1946" y="0"/>
                  <a:pt x="2453" y="84"/>
                </a:cubicBezTo>
                <a:cubicBezTo>
                  <a:pt x="2491" y="109"/>
                  <a:pt x="2491" y="140"/>
                  <a:pt x="2501" y="180"/>
                </a:cubicBezTo>
                <a:cubicBezTo>
                  <a:pt x="2495" y="241"/>
                  <a:pt x="2510" y="281"/>
                  <a:pt x="2453" y="300"/>
                </a:cubicBezTo>
                <a:cubicBezTo>
                  <a:pt x="2421" y="348"/>
                  <a:pt x="2366" y="371"/>
                  <a:pt x="2317" y="396"/>
                </a:cubicBezTo>
                <a:cubicBezTo>
                  <a:pt x="2289" y="410"/>
                  <a:pt x="2273" y="438"/>
                  <a:pt x="2245" y="452"/>
                </a:cubicBezTo>
                <a:cubicBezTo>
                  <a:pt x="2218" y="466"/>
                  <a:pt x="2186" y="469"/>
                  <a:pt x="2157" y="476"/>
                </a:cubicBezTo>
                <a:cubicBezTo>
                  <a:pt x="2075" y="497"/>
                  <a:pt x="2001" y="521"/>
                  <a:pt x="1917" y="532"/>
                </a:cubicBezTo>
                <a:cubicBezTo>
                  <a:pt x="1800" y="529"/>
                  <a:pt x="1682" y="530"/>
                  <a:pt x="1565" y="524"/>
                </a:cubicBezTo>
                <a:cubicBezTo>
                  <a:pt x="1472" y="519"/>
                  <a:pt x="1386" y="478"/>
                  <a:pt x="1293" y="476"/>
                </a:cubicBezTo>
                <a:cubicBezTo>
                  <a:pt x="1082" y="471"/>
                  <a:pt x="872" y="471"/>
                  <a:pt x="661" y="468"/>
                </a:cubicBezTo>
                <a:cubicBezTo>
                  <a:pt x="532" y="463"/>
                  <a:pt x="280" y="482"/>
                  <a:pt x="165" y="444"/>
                </a:cubicBezTo>
                <a:cubicBezTo>
                  <a:pt x="128" y="388"/>
                  <a:pt x="149" y="407"/>
                  <a:pt x="109" y="380"/>
                </a:cubicBezTo>
                <a:cubicBezTo>
                  <a:pt x="92" y="354"/>
                  <a:pt x="55" y="317"/>
                  <a:pt x="29" y="300"/>
                </a:cubicBezTo>
                <a:cubicBezTo>
                  <a:pt x="19" y="271"/>
                  <a:pt x="0" y="212"/>
                  <a:pt x="45" y="212"/>
                </a:cubicBezTo>
                <a:close/>
              </a:path>
            </a:pathLst>
          </a:custGeom>
          <a:noFill/>
          <a:ln w="9525" cap="flat" cmpd="sng">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105948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F0558-1708-47EF-84A6-CC1BCA024A7E}"/>
              </a:ext>
            </a:extLst>
          </p:cNvPr>
          <p:cNvSpPr>
            <a:spLocks noGrp="1"/>
          </p:cNvSpPr>
          <p:nvPr>
            <p:ph type="title"/>
          </p:nvPr>
        </p:nvSpPr>
        <p:spPr/>
        <p:txBody>
          <a:bodyPr/>
          <a:lstStyle/>
          <a:p>
            <a:r>
              <a:rPr lang="en-US" altLang="zh-CN" dirty="0"/>
              <a:t>Overview</a:t>
            </a:r>
            <a:endParaRPr lang="zh-CN" altLang="en-US" dirty="0"/>
          </a:p>
        </p:txBody>
      </p:sp>
      <p:sp>
        <p:nvSpPr>
          <p:cNvPr id="3" name="内容占位符 2">
            <a:extLst>
              <a:ext uri="{FF2B5EF4-FFF2-40B4-BE49-F238E27FC236}">
                <a16:creationId xmlns:a16="http://schemas.microsoft.com/office/drawing/2014/main" id="{53582C68-5000-41B0-B89C-1360AC95EBA8}"/>
              </a:ext>
            </a:extLst>
          </p:cNvPr>
          <p:cNvSpPr>
            <a:spLocks noGrp="1"/>
          </p:cNvSpPr>
          <p:nvPr>
            <p:ph idx="1"/>
          </p:nvPr>
        </p:nvSpPr>
        <p:spPr/>
        <p:txBody>
          <a:bodyPr/>
          <a:lstStyle/>
          <a:p>
            <a:pPr marL="192088" indent="-192088" eaLnBrk="1" hangingPunct="1"/>
            <a:r>
              <a:rPr lang="en-US" altLang="zh-CN" dirty="0"/>
              <a:t>Step3. Evaluation plan execution</a:t>
            </a:r>
          </a:p>
          <a:p>
            <a:pPr marL="663575" lvl="1" indent="-184150" eaLnBrk="1" hangingPunct="1"/>
            <a:r>
              <a:rPr lang="en-US" altLang="zh-CN" dirty="0"/>
              <a:t>the query-execution engine takes a </a:t>
            </a:r>
            <a:r>
              <a:rPr lang="en-US" altLang="zh-CN" i="1" dirty="0">
                <a:solidFill>
                  <a:srgbClr val="2D0EE4"/>
                </a:solidFill>
              </a:rPr>
              <a:t>optimized</a:t>
            </a:r>
            <a:r>
              <a:rPr lang="en-US" altLang="zh-CN" dirty="0">
                <a:solidFill>
                  <a:srgbClr val="2D0EE4"/>
                </a:solidFill>
              </a:rPr>
              <a:t> query-evaluation plan</a:t>
            </a:r>
            <a:r>
              <a:rPr lang="en-US" altLang="zh-CN" dirty="0"/>
              <a:t>, executes that plan, and returns the answers to the query</a:t>
            </a:r>
          </a:p>
          <a:p>
            <a:endParaRPr lang="zh-CN" altLang="en-US" dirty="0"/>
          </a:p>
        </p:txBody>
      </p:sp>
      <p:sp>
        <p:nvSpPr>
          <p:cNvPr id="4" name="日期占位符 3">
            <a:extLst>
              <a:ext uri="{FF2B5EF4-FFF2-40B4-BE49-F238E27FC236}">
                <a16:creationId xmlns:a16="http://schemas.microsoft.com/office/drawing/2014/main" id="{E8CDF1F4-270F-46FB-BDDC-304F9B7AB6EB}"/>
              </a:ext>
            </a:extLst>
          </p:cNvPr>
          <p:cNvSpPr>
            <a:spLocks noGrp="1"/>
          </p:cNvSpPr>
          <p:nvPr>
            <p:ph type="dt" sz="half" idx="10"/>
          </p:nvPr>
        </p:nvSpPr>
        <p:spPr/>
        <p:txBody>
          <a:bodyPr/>
          <a:lstStyle/>
          <a:p>
            <a:fld id="{A36DBAE2-FB74-4965-B542-516589F8957B}" type="datetime1">
              <a:rPr lang="zh-CN" altLang="en-US" smtClean="0"/>
              <a:t>2021/12/6</a:t>
            </a:fld>
            <a:endParaRPr lang="zh-CN" altLang="en-US" dirty="0"/>
          </a:p>
        </p:txBody>
      </p:sp>
      <p:sp>
        <p:nvSpPr>
          <p:cNvPr id="5" name="灯片编号占位符 4">
            <a:extLst>
              <a:ext uri="{FF2B5EF4-FFF2-40B4-BE49-F238E27FC236}">
                <a16:creationId xmlns:a16="http://schemas.microsoft.com/office/drawing/2014/main" id="{556B98E2-E11A-4BB6-BD8A-56806354A678}"/>
              </a:ext>
            </a:extLst>
          </p:cNvPr>
          <p:cNvSpPr>
            <a:spLocks noGrp="1"/>
          </p:cNvSpPr>
          <p:nvPr>
            <p:ph type="sldNum" sz="quarter" idx="12"/>
          </p:nvPr>
        </p:nvSpPr>
        <p:spPr/>
        <p:txBody>
          <a:bodyPr/>
          <a:lstStyle/>
          <a:p>
            <a:fld id="{47C4BD23-150C-4A56-8E66-9482A3FB2E80}" type="slidenum">
              <a:rPr lang="zh-CN" altLang="en-US" smtClean="0"/>
              <a:pPr/>
              <a:t>9</a:t>
            </a:fld>
            <a:endParaRPr lang="zh-CN" altLang="en-US" dirty="0"/>
          </a:p>
        </p:txBody>
      </p:sp>
      <p:pic>
        <p:nvPicPr>
          <p:cNvPr id="6" name="Picture 7" descr="13">
            <a:extLst>
              <a:ext uri="{FF2B5EF4-FFF2-40B4-BE49-F238E27FC236}">
                <a16:creationId xmlns:a16="http://schemas.microsoft.com/office/drawing/2014/main" id="{BAF12406-140D-49E7-B084-BEA46E6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624" y="2311061"/>
            <a:ext cx="6336704" cy="384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01282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4873</TotalTime>
  <Words>5024</Words>
  <Application>Microsoft Office PowerPoint</Application>
  <PresentationFormat>宽屏</PresentationFormat>
  <Paragraphs>733</Paragraphs>
  <Slides>59</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59</vt:i4>
      </vt:variant>
    </vt:vector>
  </HeadingPairs>
  <TitlesOfParts>
    <vt:vector size="73" baseType="lpstr">
      <vt:lpstr>-apple-system</vt:lpstr>
      <vt:lpstr>Monotype Sorts</vt:lpstr>
      <vt:lpstr>宋体</vt:lpstr>
      <vt:lpstr>微软雅黑</vt:lpstr>
      <vt:lpstr>微软雅黑 Light</vt:lpstr>
      <vt:lpstr>Arial</vt:lpstr>
      <vt:lpstr>Calibri</vt:lpstr>
      <vt:lpstr>Calibri Light</vt:lpstr>
      <vt:lpstr>Cambria Math</vt:lpstr>
      <vt:lpstr>Tahoma</vt:lpstr>
      <vt:lpstr>Times New Roman</vt:lpstr>
      <vt:lpstr>Wingdings</vt:lpstr>
      <vt:lpstr>Office 主题</vt:lpstr>
      <vt:lpstr>公式</vt:lpstr>
      <vt:lpstr>PowerPoint 演示文稿</vt:lpstr>
      <vt:lpstr>Introduction</vt:lpstr>
      <vt:lpstr>PowerPoint 演示文稿</vt:lpstr>
      <vt:lpstr>Outline</vt:lpstr>
      <vt:lpstr>15.1  Overview</vt:lpstr>
      <vt:lpstr>Overview</vt:lpstr>
      <vt:lpstr>Optimization</vt:lpstr>
      <vt:lpstr>Optimization </vt:lpstr>
      <vt:lpstr>Overview</vt:lpstr>
      <vt:lpstr>PowerPoint 演示文稿</vt:lpstr>
      <vt:lpstr>PowerPoint 演示文稿</vt:lpstr>
      <vt:lpstr>15.2  Measures of  Query Costs</vt:lpstr>
      <vt:lpstr>面向磁盘的数据库性能开销分析（2008年，SIGMOD论文）</vt:lpstr>
      <vt:lpstr>PowerPoint 演示文稿</vt:lpstr>
      <vt:lpstr>Magnetic Hard Disk Mechanism</vt:lpstr>
      <vt:lpstr>Measures of  Query Costs</vt:lpstr>
      <vt:lpstr>Measures of  Query Costs</vt:lpstr>
      <vt:lpstr>12.3 Selection Operation</vt:lpstr>
      <vt:lpstr>Selection Operation</vt:lpstr>
      <vt:lpstr>A1: File scan by linear search</vt:lpstr>
      <vt:lpstr>A1: File scan by linear search</vt:lpstr>
      <vt:lpstr>Selections Using Indices</vt:lpstr>
      <vt:lpstr>PowerPoint 演示文稿</vt:lpstr>
      <vt:lpstr>PowerPoint 演示文稿</vt:lpstr>
      <vt:lpstr>Selections Using Indices</vt:lpstr>
      <vt:lpstr>Selections Using Indices</vt:lpstr>
      <vt:lpstr>PowerPoint 演示文稿</vt:lpstr>
      <vt:lpstr>PowerPoint 演示文稿</vt:lpstr>
      <vt:lpstr>PowerPoint 演示文稿</vt:lpstr>
      <vt:lpstr>PowerPoint 演示文稿</vt:lpstr>
      <vt:lpstr>Selections Involving Comparisons- Range Search</vt:lpstr>
      <vt:lpstr>Selections Involving Comparisons</vt:lpstr>
      <vt:lpstr>PowerPoint 演示文稿</vt:lpstr>
      <vt:lpstr>Bitmap Index Scan in PostgreSQL</vt:lpstr>
      <vt:lpstr>PowerPoint 演示文稿</vt:lpstr>
      <vt:lpstr>Implementation of Complex Selections- Conjunction</vt:lpstr>
      <vt:lpstr>Implementation of Complex Selections- Conjunction</vt:lpstr>
      <vt:lpstr>Algorithms for Complex Selections</vt:lpstr>
      <vt:lpstr>15.4 Sorting</vt:lpstr>
      <vt:lpstr>PowerPoint 演示文稿</vt:lpstr>
      <vt:lpstr>PowerPoint 演示文稿</vt:lpstr>
      <vt:lpstr>15.5 Join 【略】</vt:lpstr>
      <vt:lpstr>Nested-Loop Join</vt:lpstr>
      <vt:lpstr>Nested-Loop Join</vt:lpstr>
      <vt:lpstr>Indexed Nested-Loop Join</vt:lpstr>
      <vt:lpstr>Example</vt:lpstr>
      <vt:lpstr>Merge-Join</vt:lpstr>
      <vt:lpstr>Merge-Join</vt:lpstr>
      <vt:lpstr>Hash-Join</vt:lpstr>
      <vt:lpstr>Hash-Join</vt:lpstr>
      <vt:lpstr>Hash-Join</vt:lpstr>
      <vt:lpstr>15.7 Evaluation of Expressions</vt:lpstr>
      <vt:lpstr>Materialization</vt:lpstr>
      <vt:lpstr>Materialization</vt:lpstr>
      <vt:lpstr>Pipelined</vt:lpstr>
      <vt:lpstr>PowerPoint 演示文稿</vt:lpstr>
      <vt:lpstr>PowerPoint 演示文稿</vt:lpstr>
      <vt:lpstr>PowerPoint 演示文稿</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355</cp:revision>
  <dcterms:created xsi:type="dcterms:W3CDTF">2017-07-31T08:51:00Z</dcterms:created>
  <dcterms:modified xsi:type="dcterms:W3CDTF">2021-12-06T04:27:20Z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